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7" r:id="rId8"/>
    <p:sldId id="263" r:id="rId9"/>
    <p:sldId id="266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DA953-DF66-4941-A59B-26F5475FFC9F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0559-7EA3-42C0-ACD5-7E17BC21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1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A835-684B-4A25-8951-900070DAF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43FDDF-2004-4BB8-A2A3-D7932F1BD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38F8C-6480-4FC3-B652-7B7BDE5C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495-C2C5-4950-918E-C79CA6486871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5790D-5C3F-4FA4-86E6-82ACDD6A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9684F-C0FF-4A71-9040-2CE98478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2D0F7-9B74-4BA7-9A42-12E93F66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4E9D2-D176-47C3-9667-F611FAD1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66D77-C416-4A95-8727-A0FE094D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F16A-57C7-4A95-A368-84B7D553B730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895D0-C111-435A-A37D-DFE149F3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F21DF-E55F-4B30-A58B-2B12A162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0FB9A-59C9-4127-B175-E267C6F79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0C4D8-FCD9-4CA7-945E-E9E35C6E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B23EE-295A-4A56-BDC2-99A86E27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D624-A93F-4872-BD45-CA570613AF84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6419C-3644-4981-9FE0-7FF986CF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D4513-AA07-4A99-A6A9-8A83864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8CFC5-5627-4407-BC80-3C45D7E9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5D035-DEAA-47E5-AFA4-4D5F658E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390CD-BDDA-4822-8BF3-05196C0C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7FA-4A7C-48C0-B8AF-82B5E30F4660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6713-14DF-47F6-BEF5-B28190D1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399D3-2F4E-4408-A8DA-BB5C5094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6745-D704-435E-B53F-77D97C18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0A34F-D514-4215-847E-97D7154F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9D79D-8765-4767-AA37-6B517D65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BCF0-A579-4640-A83E-FF6FF9C7EBEA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07BDE-A2D2-424B-9D13-70C8854A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FFE1D-FF84-4792-9CDF-405DF534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F68F6-4AC5-4757-95EE-F180B334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3D03F-E603-4CDA-AA56-B0F29D5D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86E70-D2F4-483A-8C34-0DA95E4E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BAC34-9113-4727-B9D0-BD3C5F79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3F5-1BF1-453D-B105-006B13E48E1E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83847-1699-4984-8D2E-CB5693B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53B39-7A22-4B54-ADB2-4939F86D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3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054C-FB58-42D2-AD30-3E3A8297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023B7-A4ED-4D87-B21C-5E77F335B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65DAC-D490-4FD5-A4F4-98BF08144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FB7101-7CCD-4412-918B-905733EA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9F7D78-CB84-4B21-A7EB-FCAE6995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BAA79-A82D-4694-A945-B510CEB5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214-4123-49DC-8C1C-1F6E95622EE3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DA10D4-B3BA-41DD-8C0E-045F9B6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06231-F546-4C31-B533-3B959FB8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819F8-F1D2-4988-BF81-2256D63F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83ADA-4EAD-46DD-9A44-3767CEC5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B01D-AB31-4C2C-A53B-DF147648BDEB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A4EDCA-DC57-414B-9F1E-88246316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7C0E4-3BC3-4A51-AF74-4F4735A2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2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61959-5F05-4B79-96FE-1C98A0F4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98AC-DA2C-498A-8BAA-C3ECA853317F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C192B6-335C-4931-8AD2-83F145F3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B6430-C2BE-46DB-89CB-97A4408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9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1A1DD-795E-4D89-861A-24D02294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3841-E247-48C4-83BB-629532DA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47FFC-8B9B-489C-8BE9-446CDE0D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C89FE-9EF9-4DD8-B13D-FBF5585B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B4D9-D621-4A5C-AE6F-AD6AC02E6534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C9CD5-5920-4C9F-BCD7-E5EBAC6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21A90-0AFE-4BF3-8EBD-93E2F455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B3760-5661-4EF7-AB2B-26D4A7E3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D7B45B-DC81-409D-82EE-C3E3B4DB5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672EA-C0A7-4D74-BEA5-635FD396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76FC6-EF5C-4974-8632-3B6FBD54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05F5-B2BA-437F-87C4-5F0FFFC7FE48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E47A0-8064-4581-A083-BD3B3002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53592-E1F6-45B8-92EC-177EA054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2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302E62-E880-46AA-93D3-FCA0D1E8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3EF25-FC48-48A7-868E-73E34D7C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4E826-9216-4F99-9EBC-B975D06A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16F3-ACAC-4DE1-856A-0723E49C893D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02516-4955-4B4D-9410-20F623262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E050A-5B44-467C-B21F-46A9BFD88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BA40-0514-43D1-86AE-2B16263A8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4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44BED-BA60-48A1-8D67-18516724D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 3.1</a:t>
            </a:r>
            <a:r>
              <a:rPr lang="zh-CN" altLang="en-US" dirty="0"/>
              <a:t>： </a:t>
            </a:r>
            <a:r>
              <a:rPr lang="en-US" altLang="zh-CN" dirty="0"/>
              <a:t>ML-based Telco localization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24B0C-E114-47FB-A181-55D164570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Yige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32E1-0CF8-409B-9E90-D850520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D3C8-DBB5-43C1-81B1-3F8B56959733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C1D43B-8D58-4698-916F-5E399061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6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9FBD-AF19-4B58-8735-74B58B20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51"/>
            <a:ext cx="10515600" cy="1325563"/>
          </a:xfrm>
        </p:spPr>
        <p:txBody>
          <a:bodyPr/>
          <a:lstStyle/>
          <a:p>
            <a:r>
              <a:rPr lang="en-US" altLang="zh-CN" dirty="0"/>
              <a:t>Bonus-1.c&amp;d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DC8A3-D693-496F-AD51-38BFB3D6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7" y="528933"/>
            <a:ext cx="4933352" cy="574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19DBE4-BD50-4B73-AC88-42646B86C939}"/>
              </a:ext>
            </a:extLst>
          </p:cNvPr>
          <p:cNvSpPr/>
          <p:nvPr/>
        </p:nvSpPr>
        <p:spPr>
          <a:xfrm>
            <a:off x="838200" y="5443193"/>
            <a:ext cx="36744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 the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results </a:t>
            </a: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different models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78EA4C-14C0-443B-A2F3-C310C11A3F24}"/>
              </a:ext>
            </a:extLst>
          </p:cNvPr>
          <p:cNvSpPr/>
          <p:nvPr/>
        </p:nvSpPr>
        <p:spPr>
          <a:xfrm>
            <a:off x="731961" y="2755312"/>
            <a:ext cx="40655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k models of best results;</a:t>
            </a: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k models of worst results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887DF0E-D990-4D0F-AC33-2BC10F0B768A}"/>
              </a:ext>
            </a:extLst>
          </p:cNvPr>
          <p:cNvSpPr/>
          <p:nvPr/>
        </p:nvSpPr>
        <p:spPr>
          <a:xfrm>
            <a:off x="5090162" y="5858691"/>
            <a:ext cx="801859" cy="276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AA21FADD-A941-43C0-A4A9-0897A2E6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D82A-0AD5-4AB7-B8A8-86BF1E15E370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D39BD29-EE01-4433-B48D-890E552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8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79AE-28E6-4F67-9203-D2881475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Bonus-1.e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B7D423-7173-4686-B236-D1B19F47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87" y="2166424"/>
            <a:ext cx="6123684" cy="3195340"/>
          </a:xfrm>
          <a:prstGeom prst="rect">
            <a:avLst/>
          </a:prstGeom>
        </p:spPr>
      </p:pic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94A01F53-B6B8-452C-822A-8AE81367CE3D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4132329" y="1027906"/>
            <a:ext cx="3061842" cy="113851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4BA40FE-A401-43D4-8B40-C67EB79AFF52}"/>
              </a:ext>
            </a:extLst>
          </p:cNvPr>
          <p:cNvSpPr/>
          <p:nvPr/>
        </p:nvSpPr>
        <p:spPr>
          <a:xfrm>
            <a:off x="7425933" y="1027905"/>
            <a:ext cx="4208714" cy="3508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similarity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between </a:t>
            </a:r>
          </a:p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models/areas?</a:t>
            </a:r>
          </a:p>
          <a:p>
            <a:pPr algn="ctr"/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data/features fusion</a:t>
            </a:r>
          </a:p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similar </a:t>
            </a:r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models/areas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119215C4-1E77-427D-BC17-670DE3C9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FCB8-1C3F-4A39-8946-4E7838D45E39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95F14C4-D1C5-4DC1-9B17-4E2BCE1E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4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69B36-61DC-4D66-964E-C175BA01E82A}"/>
              </a:ext>
            </a:extLst>
          </p:cNvPr>
          <p:cNvSpPr/>
          <p:nvPr/>
        </p:nvSpPr>
        <p:spPr>
          <a:xfrm>
            <a:off x="5073123" y="2967335"/>
            <a:ext cx="2045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9F2EB-4DA3-407F-A86C-D7A604D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073C-0DC9-42EF-8724-8F13652FB42C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3B58F-1398-4046-87AD-0E48F726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" r="8399" b="2439"/>
          <a:stretch/>
        </p:blipFill>
        <p:spPr bwMode="auto">
          <a:xfrm>
            <a:off x="6270726" y="1485526"/>
            <a:ext cx="5456642" cy="436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08999" y="420350"/>
            <a:ext cx="7261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  <a:cs typeface="+mj-cs"/>
              </a:rPr>
              <a:t>Background </a:t>
            </a:r>
            <a:r>
              <a:rPr lang="en-US" altLang="zh-CN" sz="4000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  <a:cs typeface="+mj-cs"/>
              </a:rPr>
              <a:t>(Telco Localization)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86" y="2118153"/>
            <a:ext cx="5567313" cy="2863306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6DA9-B8EB-49B3-9447-F31E8780AA5C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1C7F-215C-414E-BED3-4544DD47CF9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613" y="74613"/>
            <a:ext cx="1047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C905-F34B-49CF-983B-3FFA09C8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77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Background (Machine Learning-based)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0380D-91B5-4599-906E-ABCDC2B5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A9E3-0683-4FEF-9E92-4A152D43CC09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73F743-746E-4798-8DE4-2FD4AF24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1C7F-215C-414E-BED3-4544DD47CF9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69FA6C-A80A-4FF4-BC25-6741FCBF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613" y="74613"/>
            <a:ext cx="1047750" cy="1047750"/>
          </a:xfrm>
          <a:prstGeom prst="rect">
            <a:avLst/>
          </a:prstGeom>
        </p:spPr>
      </p:pic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3A378CC8-D698-4787-8D80-A24B6AA15E7C}"/>
              </a:ext>
            </a:extLst>
          </p:cNvPr>
          <p:cNvSpPr/>
          <p:nvPr/>
        </p:nvSpPr>
        <p:spPr>
          <a:xfrm>
            <a:off x="2030692" y="1597205"/>
            <a:ext cx="1357460" cy="8185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MR Data +</a:t>
            </a:r>
          </a:p>
          <a:p>
            <a:pPr algn="ctr"/>
            <a:r>
              <a:rPr lang="en-US" altLang="zh-CN" sz="1400" dirty="0"/>
              <a:t> GPS Label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8179C9-E659-4617-9175-A7A0AF57AB45}"/>
              </a:ext>
            </a:extLst>
          </p:cNvPr>
          <p:cNvSpPr/>
          <p:nvPr/>
        </p:nvSpPr>
        <p:spPr>
          <a:xfrm>
            <a:off x="3972613" y="1690688"/>
            <a:ext cx="1168923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</a:t>
            </a:r>
          </a:p>
          <a:p>
            <a:pPr algn="ctr"/>
            <a:r>
              <a:rPr lang="en-US" altLang="zh-CN" sz="1400" dirty="0"/>
              <a:t>Cleaning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CD849D-2F4F-40E9-BDD8-00FD6C7B2C60}"/>
              </a:ext>
            </a:extLst>
          </p:cNvPr>
          <p:cNvSpPr/>
          <p:nvPr/>
        </p:nvSpPr>
        <p:spPr>
          <a:xfrm>
            <a:off x="5729925" y="1690688"/>
            <a:ext cx="1362959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Feature</a:t>
            </a:r>
          </a:p>
          <a:p>
            <a:pPr algn="ctr"/>
            <a:r>
              <a:rPr lang="en-US" altLang="zh-CN" sz="1400" dirty="0"/>
              <a:t>Engineering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6FBFE-EBD3-44DC-9138-C9BB359C181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388152" y="2006486"/>
            <a:ext cx="584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859ADE0-8DB9-4123-94DD-1A7F695168D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141536" y="2006486"/>
            <a:ext cx="58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1FBFF37-9A18-47B8-8FBC-3AFB075EDB79}"/>
              </a:ext>
            </a:extLst>
          </p:cNvPr>
          <p:cNvSpPr/>
          <p:nvPr/>
        </p:nvSpPr>
        <p:spPr>
          <a:xfrm>
            <a:off x="4384641" y="2580098"/>
            <a:ext cx="379822" cy="3656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A8E3FE-CB67-489A-AE1A-467F7FFEB54C}"/>
              </a:ext>
            </a:extLst>
          </p:cNvPr>
          <p:cNvSpPr/>
          <p:nvPr/>
        </p:nvSpPr>
        <p:spPr>
          <a:xfrm>
            <a:off x="2852980" y="2999165"/>
            <a:ext cx="3443143" cy="424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Feature Selection</a:t>
            </a:r>
            <a:endParaRPr lang="zh-CN" altLang="en-US" sz="1400" dirty="0"/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EBB5EB06-6600-4D2C-B7D0-277724DB6FF1}"/>
              </a:ext>
            </a:extLst>
          </p:cNvPr>
          <p:cNvSpPr/>
          <p:nvPr/>
        </p:nvSpPr>
        <p:spPr>
          <a:xfrm>
            <a:off x="2769518" y="3797721"/>
            <a:ext cx="1457227" cy="110686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Training data+</a:t>
            </a:r>
          </a:p>
          <a:p>
            <a:pPr algn="ctr"/>
            <a:r>
              <a:rPr lang="en-US" altLang="zh-CN" sz="1200" dirty="0"/>
              <a:t> GPS Label</a:t>
            </a:r>
            <a:endParaRPr lang="zh-CN" altLang="en-US" sz="1200" dirty="0"/>
          </a:p>
        </p:txBody>
      </p: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9525D1EA-6F35-4F2E-992C-2B281A8A4D06}"/>
              </a:ext>
            </a:extLst>
          </p:cNvPr>
          <p:cNvSpPr/>
          <p:nvPr/>
        </p:nvSpPr>
        <p:spPr>
          <a:xfrm>
            <a:off x="4978140" y="3766950"/>
            <a:ext cx="1357460" cy="110686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Testing data</a:t>
            </a:r>
            <a:endParaRPr lang="zh-CN" altLang="en-US" sz="12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7660CE8-CB10-46E6-B202-63A6800AC730}"/>
              </a:ext>
            </a:extLst>
          </p:cNvPr>
          <p:cNvCxnSpPr/>
          <p:nvPr/>
        </p:nvCxnSpPr>
        <p:spPr>
          <a:xfrm>
            <a:off x="3520913" y="3423371"/>
            <a:ext cx="0" cy="45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AD591C8-8AAC-4DC5-9436-EAE448897FA1}"/>
              </a:ext>
            </a:extLst>
          </p:cNvPr>
          <p:cNvCxnSpPr>
            <a:cxnSpLocks/>
          </p:cNvCxnSpPr>
          <p:nvPr/>
        </p:nvCxnSpPr>
        <p:spPr>
          <a:xfrm>
            <a:off x="5656870" y="3423370"/>
            <a:ext cx="0" cy="45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7ECC236-57FE-4782-9CE3-7D2C1CECF57F}"/>
              </a:ext>
            </a:extLst>
          </p:cNvPr>
          <p:cNvSpPr/>
          <p:nvPr/>
        </p:nvSpPr>
        <p:spPr>
          <a:xfrm>
            <a:off x="1300900" y="1432874"/>
            <a:ext cx="6419654" cy="1073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C834A2-3911-4CFD-86AD-FEA128281493}"/>
              </a:ext>
            </a:extLst>
          </p:cNvPr>
          <p:cNvSpPr/>
          <p:nvPr/>
        </p:nvSpPr>
        <p:spPr>
          <a:xfrm>
            <a:off x="2709422" y="5169073"/>
            <a:ext cx="1445641" cy="424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Training</a:t>
            </a:r>
            <a:endParaRPr lang="zh-CN" altLang="en-US" sz="1400" dirty="0"/>
          </a:p>
        </p:txBody>
      </p:sp>
      <p:sp>
        <p:nvSpPr>
          <p:cNvPr id="3" name="流程图: 文档 2">
            <a:extLst>
              <a:ext uri="{FF2B5EF4-FFF2-40B4-BE49-F238E27FC236}">
                <a16:creationId xmlns:a16="http://schemas.microsoft.com/office/drawing/2014/main" id="{9B2AB5FE-1920-4C49-A297-02A100D166CD}"/>
              </a:ext>
            </a:extLst>
          </p:cNvPr>
          <p:cNvSpPr/>
          <p:nvPr/>
        </p:nvSpPr>
        <p:spPr>
          <a:xfrm>
            <a:off x="4994738" y="5081814"/>
            <a:ext cx="1331537" cy="584461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225EC4-EB5B-46E1-930A-FEA4CB2FA0EB}"/>
              </a:ext>
            </a:extLst>
          </p:cNvPr>
          <p:cNvCxnSpPr>
            <a:cxnSpLocks/>
          </p:cNvCxnSpPr>
          <p:nvPr/>
        </p:nvCxnSpPr>
        <p:spPr>
          <a:xfrm>
            <a:off x="3683526" y="4760861"/>
            <a:ext cx="0" cy="4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D30B86A-4F10-4128-8860-09FC339A9E83}"/>
              </a:ext>
            </a:extLst>
          </p:cNvPr>
          <p:cNvCxnSpPr>
            <a:cxnSpLocks/>
          </p:cNvCxnSpPr>
          <p:nvPr/>
        </p:nvCxnSpPr>
        <p:spPr>
          <a:xfrm flipH="1">
            <a:off x="5835192" y="4709137"/>
            <a:ext cx="1" cy="3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80FC0A3-280A-43E5-865A-61EA2C3C7BCD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4155063" y="5374045"/>
            <a:ext cx="839675" cy="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798119B-C1C3-4B4D-AC67-BAC9B1A38E84}"/>
              </a:ext>
            </a:extLst>
          </p:cNvPr>
          <p:cNvCxnSpPr>
            <a:stCxn id="3" idx="3"/>
          </p:cNvCxnSpPr>
          <p:nvPr/>
        </p:nvCxnSpPr>
        <p:spPr>
          <a:xfrm flipV="1">
            <a:off x="6326275" y="5373633"/>
            <a:ext cx="757284" cy="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04E0D47-0346-4579-89BE-344E0117AB8E}"/>
              </a:ext>
            </a:extLst>
          </p:cNvPr>
          <p:cNvSpPr/>
          <p:nvPr/>
        </p:nvSpPr>
        <p:spPr>
          <a:xfrm>
            <a:off x="7092884" y="5166922"/>
            <a:ext cx="1578595" cy="428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Prediction Location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A9929-7FC4-4B7F-9F0C-F2052219AFB0}"/>
              </a:ext>
            </a:extLst>
          </p:cNvPr>
          <p:cNvSpPr/>
          <p:nvPr/>
        </p:nvSpPr>
        <p:spPr>
          <a:xfrm>
            <a:off x="1837418" y="6165663"/>
            <a:ext cx="8996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NimbusRomNo9L-Regu"/>
              </a:rPr>
              <a:t>Y. Huang, W. Rao, F. Zhu, N. Liu, M. Yuan, J. Zeng, and H. Yang, “Experimental study of telco localization methods,” in 18st IEEE International Conference on Mobile Data Management, 2017.</a:t>
            </a:r>
            <a:endParaRPr lang="zh-CN" altLang="en-US" sz="14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4337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43629-B71A-4BD5-A7D7-2B93EFF2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8DEF70-EBED-4163-9772-BCD0F493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03"/>
            <a:ext cx="6357097" cy="23700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F15C2E-4AA9-4107-A51D-768F6981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47" y="2253212"/>
            <a:ext cx="3395745" cy="954405"/>
          </a:xfrm>
          <a:prstGeom prst="rect">
            <a:avLst/>
          </a:prstGeom>
        </p:spPr>
      </p:pic>
      <p:pic>
        <p:nvPicPr>
          <p:cNvPr id="8" name="图形 7" descr="添加">
            <a:extLst>
              <a:ext uri="{FF2B5EF4-FFF2-40B4-BE49-F238E27FC236}">
                <a16:creationId xmlns:a16="http://schemas.microsoft.com/office/drawing/2014/main" id="{BE7DBDDD-2E00-43B4-B3C2-5C449C9D4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8892" y="2433235"/>
            <a:ext cx="594360" cy="5943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95F90D-721F-440F-B4E7-14A581236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85" y="4770956"/>
            <a:ext cx="11239630" cy="833033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B5BCEF0-2662-48CC-AE4A-42F541C3D2D6}"/>
              </a:ext>
            </a:extLst>
          </p:cNvPr>
          <p:cNvSpPr/>
          <p:nvPr/>
        </p:nvSpPr>
        <p:spPr>
          <a:xfrm rot="5400000">
            <a:off x="4034771" y="4020707"/>
            <a:ext cx="811807" cy="4877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C4FFB7B9-53BE-4E5B-8AF9-0220CF8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F8EB-E5D3-4DA9-898F-90B65019B9C8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781A72D-7EC9-4853-A436-B1C8A9B9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8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DA2F-4A72-4162-9E08-890A5248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for classification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7F0055-51A4-4890-9E7F-9849BA59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4" y="1690688"/>
            <a:ext cx="5994844" cy="44961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B0E4F6-BE5D-4AE4-991E-DEDAEA17FE63}"/>
              </a:ext>
            </a:extLst>
          </p:cNvPr>
          <p:cNvSpPr/>
          <p:nvPr/>
        </p:nvSpPr>
        <p:spPr>
          <a:xfrm>
            <a:off x="7006324" y="1690688"/>
            <a:ext cx="39388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 coordinates </a:t>
            </a:r>
          </a:p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Grid IDs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4160ACC-7CA9-406A-BAF8-FC887136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131-1362-4AAC-995B-8408BA59C32A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CC9F4-258E-4EFC-A2EF-39826D81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C20B62-D7FC-45EA-895A-3C9F7361B740}"/>
              </a:ext>
            </a:extLst>
          </p:cNvPr>
          <p:cNvSpPr/>
          <p:nvPr/>
        </p:nvSpPr>
        <p:spPr>
          <a:xfrm>
            <a:off x="6436339" y="3546465"/>
            <a:ext cx="469869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范围：左下角</a:t>
            </a:r>
            <a:endParaRPr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[121.20120490000001, 31.28175691]</a:t>
            </a:r>
          </a:p>
          <a:p>
            <a:pPr lvl="0" algn="ctr"/>
            <a:endParaRPr lang="en-US" altLang="zh-CN" sz="4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r>
              <a:rPr lang="zh-CN" altLang="en-US" sz="4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范围：右上角</a:t>
            </a:r>
            <a:endParaRPr lang="en-US" altLang="zh-CN" sz="4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r>
              <a:rPr lang="en-US" altLang="zh-CN" sz="2000" b="1" dirty="0">
                <a:solidFill>
                  <a:srgbClr val="FF0000"/>
                </a:solidFill>
              </a:rPr>
              <a:t>[121.2183295, 31.29339344] </a:t>
            </a:r>
            <a:endParaRPr lang="zh-CN" altLang="en-US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5900467-2EC6-4A66-8893-461D9F63D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8200" y="4332848"/>
            <a:ext cx="5759548" cy="168449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7B479C8-A312-498C-B4D5-9FEB4427E42F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5422958" y="2738282"/>
            <a:ext cx="4228028" cy="2497428"/>
          </a:xfrm>
          <a:prstGeom prst="curvedConnector3">
            <a:avLst>
              <a:gd name="adj1" fmla="val -540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FE1EE-74A1-4F26-ABF7-C690A7D0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evaluate classifiers?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D1B42B8-6E4A-474E-A895-AEB111EF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397" cy="4351338"/>
          </a:xfrm>
        </p:spPr>
        <p:txBody>
          <a:bodyPr/>
          <a:lstStyle/>
          <a:p>
            <a:r>
              <a:rPr lang="en-US" altLang="zh-CN" dirty="0"/>
              <a:t>Precision (overall &amp; each grid)</a:t>
            </a:r>
          </a:p>
          <a:p>
            <a:r>
              <a:rPr lang="en-US" altLang="zh-CN" dirty="0"/>
              <a:t>Recall (for each grid)</a:t>
            </a:r>
          </a:p>
          <a:p>
            <a:r>
              <a:rPr lang="en-US" altLang="zh-CN" dirty="0"/>
              <a:t>F-measurement (for each grid)</a:t>
            </a:r>
          </a:p>
          <a:p>
            <a:endParaRPr lang="en-US" altLang="zh-CN" dirty="0"/>
          </a:p>
          <a:p>
            <a:r>
              <a:rPr lang="en-US" altLang="zh-CN" sz="2400" dirty="0"/>
              <a:t>D: number of predicted location points in a grid</a:t>
            </a:r>
          </a:p>
          <a:p>
            <a:r>
              <a:rPr lang="en-US" altLang="zh-CN" sz="2400" dirty="0"/>
              <a:t> T: number of real location points in a grid 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4109D6-091E-43AE-90AB-AF8BCCFE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59" y="1305121"/>
            <a:ext cx="3457941" cy="3600048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3319AA5-23C4-45AD-8535-24BE9481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914-1F79-4B99-B168-1B0AF3C249C9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66C782E-52B2-4DE7-882A-2FBC1394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D3CF1-F259-42A2-9F25-0C21CE60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CDF Figure</a:t>
            </a:r>
            <a:r>
              <a:rPr lang="zh-CN" altLang="en-US" dirty="0"/>
              <a:t>（</a:t>
            </a:r>
            <a:r>
              <a:rPr lang="en-US" altLang="zh-CN" dirty="0"/>
              <a:t>example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DCF25-51DA-4CC0-9C0F-221C08CA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7FA-4A7C-48C0-B8AF-82B5E30F4660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0E38D-75D0-4A60-954F-37D4389D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E57E7F-47E4-47A1-ABC6-A92DB423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5" y="1530667"/>
            <a:ext cx="6396690" cy="46731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62611C-467F-4194-87AD-72F708FD5741}"/>
              </a:ext>
            </a:extLst>
          </p:cNvPr>
          <p:cNvSpPr txBox="1"/>
          <p:nvPr/>
        </p:nvSpPr>
        <p:spPr>
          <a:xfrm>
            <a:off x="7285453" y="2280379"/>
            <a:ext cx="43625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对每个分类器得到的预测结果，计算定位误差：预测的栅格</a:t>
            </a:r>
            <a:r>
              <a:rPr lang="en-US" altLang="zh-CN" sz="2000" b="1" dirty="0"/>
              <a:t>ID</a:t>
            </a:r>
            <a:r>
              <a:rPr lang="zh-CN" altLang="en-US" sz="2000" b="1" dirty="0"/>
              <a:t>需要转换成栅格的中心点</a:t>
            </a:r>
            <a:r>
              <a:rPr lang="en-US" altLang="zh-CN" sz="2000" b="1" dirty="0"/>
              <a:t>GPS</a:t>
            </a:r>
            <a:r>
              <a:rPr lang="zh-CN" altLang="en-US" sz="2000" b="1" dirty="0"/>
              <a:t>坐标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对所有的误差从小到大排序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对排序后的误差绘制</a:t>
            </a:r>
            <a:r>
              <a:rPr lang="en-US" altLang="zh-CN" sz="2000" b="1" dirty="0"/>
              <a:t>CDF</a:t>
            </a:r>
            <a:r>
              <a:rPr lang="zh-CN" altLang="en-US" sz="2000" b="1" dirty="0"/>
              <a:t>曲线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每一个分类器由一条曲线代表（如作图）</a:t>
            </a:r>
          </a:p>
        </p:txBody>
      </p:sp>
    </p:spTree>
    <p:extLst>
      <p:ext uri="{BB962C8B-B14F-4D97-AF65-F5344CB8AC3E}">
        <p14:creationId xmlns:p14="http://schemas.microsoft.com/office/powerpoint/2010/main" val="325725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3514C-965C-4747-8988-062A2C97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Bonus-1.a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C36029-AC36-44E5-A14D-F8741FA5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" y="1310860"/>
            <a:ext cx="5928360" cy="544109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8149DE-DE2E-431B-A589-4FE42682CABF}"/>
              </a:ext>
            </a:extLst>
          </p:cNvPr>
          <p:cNvSpPr/>
          <p:nvPr/>
        </p:nvSpPr>
        <p:spPr>
          <a:xfrm>
            <a:off x="6810408" y="2971449"/>
            <a:ext cx="43460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 model?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96806FB-A892-4EA9-A6A7-0DD6A8DE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0BE-E8D0-4602-B551-5B4CE0B04C23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D8E39-B0A0-4B2B-BE2E-B850FCD8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2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6832E-9170-4532-92E1-22A7D03D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Bonus-1.b Spatial constraints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14C57-688F-47DB-9667-C0593DF5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为提升预测精度需要对预测出的结果进行空间约束：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ACA4D-F9BA-4FE0-83E0-2C7EB50A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7FA-4A7C-48C0-B8AF-82B5E30F4660}" type="datetime1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F51D3-C34B-4263-A11F-754FA82E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A40-0514-43D1-86AE-2B16263A809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CE7427-F593-4F09-8248-AFC01FFB3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0" t="4401" r="6571" b="10654"/>
          <a:stretch/>
        </p:blipFill>
        <p:spPr>
          <a:xfrm>
            <a:off x="1070318" y="2473593"/>
            <a:ext cx="4739640" cy="34629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234C64-559E-44DF-B58E-8AFB43FED7F6}"/>
              </a:ext>
            </a:extLst>
          </p:cNvPr>
          <p:cNvSpPr/>
          <p:nvPr/>
        </p:nvSpPr>
        <p:spPr>
          <a:xfrm>
            <a:off x="6042077" y="2629028"/>
            <a:ext cx="531172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例如，蓝色的点为真实的轨迹，黄色的点为模型预测结果；</a:t>
            </a:r>
            <a:endParaRPr lang="en-US" altLang="zh-C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会发现存在一些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跳点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的情况（有些预测结果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严重偏离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原始轨迹）；</a:t>
            </a:r>
            <a:endParaRPr lang="en-US" altLang="zh-C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加入空间约束，解决此类问题，比如根据预测的结果和对应的时间戳，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近似的算出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每一个点对应的瞬时速度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，或者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前后两点的距离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，考虑到一条轨迹上的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空间约束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（很短的时间内，速度变化不大或者位移不会过大），可以将严重偏离的点</a:t>
            </a:r>
            <a:r>
              <a:rPr lang="zh-CN" alt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修复到合理的预测范围内。</a:t>
            </a:r>
            <a:endParaRPr lang="en-US" altLang="zh-CN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可以对预测结果进行后处理，也可以把计算出的近似速度，差值等当作新的特征，做成两层模型进行预测。</a:t>
            </a:r>
            <a:endParaRPr lang="en-US" altLang="zh-C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7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467</Words>
  <Application>Microsoft Office PowerPoint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NimbusRomNo9L-Regu</vt:lpstr>
      <vt:lpstr>等线</vt:lpstr>
      <vt:lpstr>等线 Light</vt:lpstr>
      <vt:lpstr>Arial</vt:lpstr>
      <vt:lpstr>Office 主题​​</vt:lpstr>
      <vt:lpstr>Homework 3.1： ML-based Telco localization</vt:lpstr>
      <vt:lpstr>PowerPoint 演示文稿</vt:lpstr>
      <vt:lpstr>Background (Machine Learning-based)</vt:lpstr>
      <vt:lpstr>Data Set</vt:lpstr>
      <vt:lpstr>Notes for classification</vt:lpstr>
      <vt:lpstr>How to evaluate classifiers?</vt:lpstr>
      <vt:lpstr>CDF Figure（example）</vt:lpstr>
      <vt:lpstr>Bonus-1.a</vt:lpstr>
      <vt:lpstr>Bonus-1.b Spatial constraints</vt:lpstr>
      <vt:lpstr>Bonus-1.c&amp;d</vt:lpstr>
      <vt:lpstr>Bonus-1.e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3： ML-based Telco localization</dc:title>
  <dc:creator>yige zhang</dc:creator>
  <cp:lastModifiedBy>yige zhang</cp:lastModifiedBy>
  <cp:revision>12</cp:revision>
  <dcterms:created xsi:type="dcterms:W3CDTF">2018-05-11T08:13:58Z</dcterms:created>
  <dcterms:modified xsi:type="dcterms:W3CDTF">2018-05-12T04:20:34Z</dcterms:modified>
</cp:coreProperties>
</file>