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273" r:id="rId6"/>
    <p:sldId id="260" r:id="rId7"/>
    <p:sldId id="259" r:id="rId8"/>
    <p:sldId id="258" r:id="rId9"/>
    <p:sldId id="257" r:id="rId10"/>
    <p:sldId id="271" r:id="rId11"/>
    <p:sldId id="272" r:id="rId12"/>
    <p:sldId id="264" r:id="rId13"/>
    <p:sldId id="265" r:id="rId14"/>
    <p:sldId id="266" r:id="rId15"/>
    <p:sldId id="263" r:id="rId16"/>
    <p:sldId id="274" r:id="rId17"/>
    <p:sldId id="267" r:id="rId18"/>
    <p:sldId id="268" r:id="rId19"/>
    <p:sldId id="269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92AE0-79E3-4B5B-54EF-9AFBC5DA84C9}" v="195" dt="2023-04-13T16:30:52.485"/>
    <p1510:client id="{D54D4844-DE10-4739-AF76-DFB72B233E1F}" v="3824" dt="2023-04-13T21:12:43.727"/>
    <p1510:client id="{ED792D62-B0A0-B8D0-EFF2-BF4CF2CCEF5D}" v="37" dt="2023-04-13T21:12:19.533"/>
    <p1510:client id="{FFB9DCD4-975C-8A4A-AC71-45E0744969D9}" v="740" vWet="741" dt="2023-04-13T20:28:3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i\iCloudDrive\ISEN\M1\Projets\Oral\Classeu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i\iCloudDrive\ISEN\M1\Projets\Oral\Classeu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500" noProof="0"/>
              <a:t>Temps </a:t>
            </a:r>
            <a:r>
              <a:rPr lang="fr-FR" sz="2500" u="none" noProof="0">
                <a:solidFill>
                  <a:srgbClr val="FF0000"/>
                </a:solidFill>
              </a:rPr>
              <a:t>prévisionnel</a:t>
            </a:r>
            <a:r>
              <a:rPr lang="fr-FR" sz="2500" noProof="0"/>
              <a:t> par étapes du projet en %</a:t>
            </a:r>
          </a:p>
        </c:rich>
      </c:tx>
      <c:layout>
        <c:manualLayout>
          <c:xMode val="edge"/>
          <c:yMode val="edge"/>
          <c:x val="0.1162031282064588"/>
          <c:y val="1.1465078094334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Feuil1!$G$2</c:f>
              <c:strCache>
                <c:ptCount val="1"/>
                <c:pt idx="0">
                  <c:v>Temps en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EA-46A0-8A19-713CC6D473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EA-46A0-8A19-713CC6D473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EA-46A0-8A19-713CC6D473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EA-46A0-8A19-713CC6D47319}"/>
              </c:ext>
            </c:extLst>
          </c:dPt>
          <c:dLbls>
            <c:dLbl>
              <c:idx val="0"/>
              <c:layout>
                <c:manualLayout>
                  <c:x val="6.491519552275668E-2"/>
                  <c:y val="3.122242343643061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DFE79A-4709-4E35-81AF-33A9A726388B}" type="CATEGORYNAME">
                      <a:rPr lang="en-US" smtClean="0"/>
                      <a:pPr>
                        <a:defRPr sz="2000"/>
                      </a:pPr>
                      <a:t>[NOM DE CATÉGORIE]</a:t>
                    </a:fld>
                    <a:r>
                      <a:rPr lang="en-US"/>
                      <a:t>:</a:t>
                    </a:r>
                    <a:r>
                      <a:rPr lang="en-US" baseline="0"/>
                      <a:t> </a:t>
                    </a:r>
                    <a:fld id="{39500494-BD75-479B-9192-1018A857F6AD}" type="VALUE">
                      <a:rPr lang="en-US" baseline="0" smtClean="0"/>
                      <a:pPr>
                        <a:defRPr sz="2000"/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EA-46A0-8A19-713CC6D47319}"/>
                </c:ext>
              </c:extLst>
            </c:dLbl>
            <c:dLbl>
              <c:idx val="1"/>
              <c:layout>
                <c:manualLayout>
                  <c:x val="-7.0078904257521307E-3"/>
                  <c:y val="0.180396224299376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F4F008-EA58-4D7A-9D8C-0CC3A98D6470}" type="CATEGORYNAME">
                      <a:rPr lang="fr-FR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fr-FR" baseline="0"/>
                      <a:t> : </a:t>
                    </a:r>
                    <a:fld id="{2210F30E-DD60-457A-8929-DA0D6A0B7F43}" type="VALUE">
                      <a:rPr lang="fr-FR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fr-FR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82969240559591"/>
                      <c:h val="0.1079689431127718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EA-46A0-8A19-713CC6D47319}"/>
                </c:ext>
              </c:extLst>
            </c:dLbl>
            <c:dLbl>
              <c:idx val="2"/>
              <c:layout>
                <c:manualLayout>
                  <c:x val="-2.5080870997428718E-2"/>
                  <c:y val="3.642616067583571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FB7018F-4BA7-430E-A2E6-3ACF6C5E0D26}" type="CATEGORYNAME">
                      <a:rPr lang="en-US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 : </a:t>
                    </a:r>
                    <a:fld id="{5CFF691B-60EF-49F7-A2C4-E99EC8052EFB}" type="VALUE">
                      <a:rPr lang="en-US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EA-46A0-8A19-713CC6D47319}"/>
                </c:ext>
              </c:extLst>
            </c:dLbl>
            <c:dLbl>
              <c:idx val="3"/>
              <c:layout>
                <c:manualLayout>
                  <c:x val="1.2540435498714385E-2"/>
                  <c:y val="1.04074744788102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4CA719-40A5-49F6-9B83-9DBB54143BE8}" type="CATEGORYNAME">
                      <a:rPr lang="en-US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 : </a:t>
                    </a:r>
                    <a:fld id="{FFF9B4A9-8D1E-468D-A9B4-EB6F4D91D149}" type="VALUE">
                      <a:rPr lang="en-US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79334826026581"/>
                      <c:h val="0.132253050229995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EA-46A0-8A19-713CC6D473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Feuil1!$H$1:$K$1</c:f>
              <c:strCache>
                <c:ptCount val="4"/>
                <c:pt idx="0">
                  <c:v>Gestion de projet </c:v>
                </c:pt>
                <c:pt idx="1">
                  <c:v>Création de la messagerie</c:v>
                </c:pt>
                <c:pt idx="2">
                  <c:v>Création des failles</c:v>
                </c:pt>
                <c:pt idx="3">
                  <c:v>Rapport et soutenance</c:v>
                </c:pt>
              </c:strCache>
            </c:strRef>
          </c:cat>
          <c:val>
            <c:numRef>
              <c:f>Feuil1!$H$2:$K$2</c:f>
              <c:numCache>
                <c:formatCode>General</c:formatCode>
                <c:ptCount val="4"/>
                <c:pt idx="0">
                  <c:v>11</c:v>
                </c:pt>
                <c:pt idx="1">
                  <c:v>36</c:v>
                </c:pt>
                <c:pt idx="2">
                  <c:v>36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EA-46A0-8A19-713CC6D473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500" noProof="0"/>
              <a:t>Temps </a:t>
            </a:r>
            <a:r>
              <a:rPr lang="fr-FR" sz="2500" noProof="0">
                <a:solidFill>
                  <a:srgbClr val="FF0000"/>
                </a:solidFill>
              </a:rPr>
              <a:t>réalisé</a:t>
            </a:r>
            <a:r>
              <a:rPr lang="fr-FR" sz="2500" noProof="0"/>
              <a:t> par étapes du projet en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Feuil1!$A$2</c:f>
              <c:strCache>
                <c:ptCount val="1"/>
                <c:pt idx="0">
                  <c:v>Temps en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A7-48C9-BEBA-7894CF546B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A7-48C9-BEBA-7894CF546B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A7-48C9-BEBA-7894CF546B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CA7-48C9-BEBA-7894CF546B8B}"/>
              </c:ext>
            </c:extLst>
          </c:dPt>
          <c:dLbls>
            <c:dLbl>
              <c:idx val="0"/>
              <c:layout>
                <c:manualLayout>
                  <c:x val="8.4722222222222227E-2"/>
                  <c:y val="2.86463568110063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6A16BF-B8A8-4658-A1D0-6689770384F7}" type="CATEGORYNAME">
                      <a:rPr lang="en-US" smtClean="0"/>
                      <a:pPr>
                        <a:defRPr sz="2000"/>
                      </a:pPr>
                      <a:t>[NOM DE CATÉGORIE]</a:t>
                    </a:fld>
                    <a:r>
                      <a:rPr lang="en-US" baseline="0"/>
                      <a:t>: </a:t>
                    </a:r>
                    <a:fld id="{487B3D19-D3CD-4B5C-8D64-1552F5303267}" type="VALUE">
                      <a:rPr lang="en-US" baseline="0" smtClean="0"/>
                      <a:pPr>
                        <a:defRPr sz="2000"/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A7-48C9-BEBA-7894CF546B8B}"/>
                </c:ext>
              </c:extLst>
            </c:dLbl>
            <c:dLbl>
              <c:idx val="1"/>
              <c:layout>
                <c:manualLayout>
                  <c:x val="-7.222222222222234E-2"/>
                  <c:y val="0.232541014112875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171A101-56CF-4B2A-AD65-B40D990D2358}" type="CATEGORYNAME">
                      <a:rPr lang="fr-FR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fr-FR" baseline="0"/>
                      <a:t> : </a:t>
                    </a:r>
                    <a:fld id="{F98CC789-C4C6-45DF-830C-EA69F43D147B}" type="VALUE">
                      <a:rPr lang="fr-FR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fr-FR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20833333333332"/>
                      <c:h val="8.733768667732114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A7-48C9-BEBA-7894CF546B8B}"/>
                </c:ext>
              </c:extLst>
            </c:dLbl>
            <c:dLbl>
              <c:idx val="2"/>
              <c:layout>
                <c:manualLayout>
                  <c:x val="-4.3055555555555555E-2"/>
                  <c:y val="-1.2357109207308981E-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CD2D141-7718-4038-9ADD-D99C779D4412}" type="CATEGORYNAME">
                      <a:rPr lang="en-US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 : </a:t>
                    </a:r>
                    <a:fld id="{F73C1730-0913-4D7C-8603-7EA9CF66032F}" type="VALUE">
                      <a:rPr lang="en-US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CA7-48C9-BEBA-7894CF546B8B}"/>
                </c:ext>
              </c:extLst>
            </c:dLbl>
            <c:dLbl>
              <c:idx val="3"/>
              <c:layout>
                <c:manualLayout>
                  <c:x val="1.041666666666663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801E13-91BE-4DAE-AE56-F43A54B14166}" type="CATEGORYNAME">
                      <a:rPr lang="en-US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/>
                      <a:t> : </a:t>
                    </a:r>
                    <a:fld id="{8CC10297-F489-431B-9AD1-F0475F008B94}" type="VALUE">
                      <a:rPr lang="en-US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[VALEUR]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6597769028871"/>
                      <c:h val="0.12847897663908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CA7-48C9-BEBA-7894CF546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Feuil1!$B$1:$E$1</c:f>
              <c:strCache>
                <c:ptCount val="4"/>
                <c:pt idx="0">
                  <c:v>Gestion de projet </c:v>
                </c:pt>
                <c:pt idx="1">
                  <c:v>Création de la messagerie</c:v>
                </c:pt>
                <c:pt idx="2">
                  <c:v>Création des failles</c:v>
                </c:pt>
                <c:pt idx="3">
                  <c:v>Rapport et soutenance</c:v>
                </c:pt>
              </c:strCache>
            </c:strRef>
          </c:cat>
          <c:val>
            <c:numRef>
              <c:f>Feuil1!$B$2:$E$2</c:f>
              <c:numCache>
                <c:formatCode>General</c:formatCode>
                <c:ptCount val="4"/>
                <c:pt idx="0">
                  <c:v>11</c:v>
                </c:pt>
                <c:pt idx="1">
                  <c:v>38</c:v>
                </c:pt>
                <c:pt idx="2">
                  <c:v>30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A7-48C9-BEBA-7894CF546B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1387-B339-4115-9264-C7C338DAF60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71B6-2290-4C6D-A3DA-C475E2305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 (Emilio pour se presenter)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  <a:p>
            <a:endParaRPr lang="en-US"/>
          </a:p>
          <a:p>
            <a:r>
              <a:rPr lang="en-US"/>
              <a:t>Misconfiguration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5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  <a:p>
            <a:endParaRPr lang="en-US"/>
          </a:p>
          <a:p>
            <a:r>
              <a:rPr lang="en-US" err="1"/>
              <a:t>Récapituler</a:t>
            </a:r>
            <a:r>
              <a:rPr lang="en-US"/>
              <a:t> </a:t>
            </a:r>
            <a:r>
              <a:rPr lang="en-US" err="1"/>
              <a:t>objectifs</a:t>
            </a:r>
            <a:r>
              <a:rPr lang="en-US"/>
              <a:t> </a:t>
            </a:r>
            <a:r>
              <a:rPr lang="en-US" err="1"/>
              <a:t>projet</a:t>
            </a:r>
            <a:r>
              <a:rPr lang="en-US"/>
              <a:t> </a:t>
            </a:r>
          </a:p>
          <a:p>
            <a:r>
              <a:rPr lang="en-US" err="1"/>
              <a:t>Récapituler</a:t>
            </a:r>
            <a:r>
              <a:rPr lang="en-US"/>
              <a:t> </a:t>
            </a:r>
            <a:r>
              <a:rPr lang="en-US" err="1"/>
              <a:t>ce</a:t>
            </a:r>
            <a:r>
              <a:rPr lang="en-US"/>
              <a:t> </a:t>
            </a:r>
            <a:r>
              <a:rPr lang="en-US" err="1"/>
              <a:t>qu’on</a:t>
            </a:r>
            <a:r>
              <a:rPr lang="en-US"/>
              <a:t> a </a:t>
            </a:r>
            <a:r>
              <a:rPr lang="en-US" err="1"/>
              <a:t>réussi</a:t>
            </a:r>
            <a:r>
              <a:rPr lang="en-US"/>
              <a:t> à faire</a:t>
            </a:r>
          </a:p>
          <a:p>
            <a:r>
              <a:rPr lang="en-US" err="1"/>
              <a:t>Récapituler</a:t>
            </a:r>
            <a:r>
              <a:rPr lang="en-US"/>
              <a:t> </a:t>
            </a:r>
            <a:r>
              <a:rPr lang="en-US" err="1"/>
              <a:t>échec</a:t>
            </a:r>
            <a:r>
              <a:rPr lang="en-US"/>
              <a:t> CSRF et pk </a:t>
            </a:r>
          </a:p>
          <a:p>
            <a:r>
              <a:rPr lang="en-US" err="1"/>
              <a:t>Projet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réussite</a:t>
            </a:r>
            <a:r>
              <a:rPr lang="en-US"/>
              <a:t> et pk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7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7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 =&gt; </a:t>
            </a:r>
            <a:r>
              <a:rPr lang="en-US" err="1"/>
              <a:t>ici</a:t>
            </a:r>
            <a:r>
              <a:rPr lang="en-US"/>
              <a:t> 4min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</a:t>
            </a:r>
          </a:p>
          <a:p>
            <a:endParaRPr lang="en-US"/>
          </a:p>
          <a:p>
            <a:r>
              <a:rPr lang="en-US"/>
              <a:t>1 </a:t>
            </a:r>
            <a:r>
              <a:rPr lang="en-US" err="1"/>
              <a:t>partie</a:t>
            </a:r>
            <a:r>
              <a:rPr lang="en-US"/>
              <a:t> Droite </a:t>
            </a:r>
          </a:p>
          <a:p>
            <a:r>
              <a:rPr lang="en-US"/>
              <a:t>2 </a:t>
            </a:r>
            <a:r>
              <a:rPr lang="en-US" err="1"/>
              <a:t>partie</a:t>
            </a:r>
            <a:r>
              <a:rPr lang="en-US"/>
              <a:t> Gauche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Emilio	</a:t>
            </a:r>
          </a:p>
          <a:p>
            <a:endParaRPr lang="en-US"/>
          </a:p>
          <a:p>
            <a:r>
              <a:rPr lang="en-US"/>
              <a:t>OWASP = OPEN WEB APPLICATION SECURITY PROJECT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171B6-2290-4C6D-A3DA-C475E2305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21CA-9183-44A8-A94D-9540E5CA0E9F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8E46-99C1-4E18-B4D6-F7ECCFDC4175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E9A-D22A-4C55-9238-5D83346261CD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CD6-8701-4138-B50F-994F8614C1FA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BCFA-F220-4BD9-A09D-82C932EE847F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524A-CB79-4483-9292-82A177C54B5D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29F8-B2CF-455C-9259-FBCAE34BF0D1}" type="datetime1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B52-569A-400F-8553-26EBA0416C4B}" type="datetime1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42FF-B4E4-49B4-A035-F9DB8D5531C5}" type="datetime1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08D-9584-4ECB-854E-63D4747059C5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8B7-66F2-418B-8DDB-B1C644190C17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C793-8762-41E5-BCC5-74D6E2B75B47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file:///C:\Users\emili\iCloudDrive\ISEN\M1\Projets\Images\Figma\Logo_blanc-removebg-preview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logo&#10;&#10;Description générée automatiquement">
            <a:extLst>
              <a:ext uri="{FF2B5EF4-FFF2-40B4-BE49-F238E27FC236}">
                <a16:creationId xmlns:a16="http://schemas.microsoft.com/office/drawing/2014/main" id="{F6C0DCA2-2B1F-BFC2-0C62-D95888C3C50E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96" y="4845150"/>
            <a:ext cx="4771571" cy="477157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E2E1A0C-FE40-488C-360E-C8F776A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317414"/>
            <a:ext cx="14706600" cy="2357438"/>
          </a:xfrm>
        </p:spPr>
        <p:txBody>
          <a:bodyPr>
            <a:noAutofit/>
          </a:bodyPr>
          <a:lstStyle/>
          <a:p>
            <a:pPr algn="ctr"/>
            <a:r>
              <a:rPr lang="fr-FR" sz="720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Messagerie instantanée sécurisée (ou pas…)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503F185-D69D-56C5-7398-40CE34D2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725" y="1210133"/>
            <a:ext cx="7570550" cy="9144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fr-FR" sz="5400" b="1">
                <a:solidFill>
                  <a:srgbClr val="FF0000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Soutenance du projet M1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2" name="Image 11" descr="Une image contenant logo&#10;&#10;Description générée automatiquement">
            <a:extLst>
              <a:ext uri="{FF2B5EF4-FFF2-40B4-BE49-F238E27FC236}">
                <a16:creationId xmlns:a16="http://schemas.microsoft.com/office/drawing/2014/main" id="{ACEC6036-6485-899A-3CC3-EC8A4861D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 b="6399"/>
          <a:stretch/>
        </p:blipFill>
        <p:spPr>
          <a:xfrm>
            <a:off x="10210800" y="5159927"/>
            <a:ext cx="4541364" cy="4116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10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E6761E7A-3C5A-8544-BD35-400B88EB0DC0}"/>
              </a:ext>
            </a:extLst>
          </p:cNvPr>
          <p:cNvSpPr txBox="1">
            <a:spLocks/>
          </p:cNvSpPr>
          <p:nvPr/>
        </p:nvSpPr>
        <p:spPr>
          <a:xfrm>
            <a:off x="3216057" y="2232551"/>
            <a:ext cx="11963400" cy="115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60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C3068-58B5-16B0-1618-DFADFE563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79"/>
          <a:stretch/>
        </p:blipFill>
        <p:spPr>
          <a:xfrm>
            <a:off x="7991405" y="2973655"/>
            <a:ext cx="9344402" cy="82415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7B152F-56A2-5DBE-B0A8-BB31AB319B11}"/>
              </a:ext>
            </a:extLst>
          </p:cNvPr>
          <p:cNvSpPr txBox="1"/>
          <p:nvPr/>
        </p:nvSpPr>
        <p:spPr>
          <a:xfrm>
            <a:off x="10042743" y="2314340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Insertion de la requête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24DB6F-194D-E193-3E76-A91CE0BD2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3" y="5180558"/>
            <a:ext cx="8786640" cy="146127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7CC414C-A36B-03D0-5FBE-1F5368229678}"/>
              </a:ext>
            </a:extLst>
          </p:cNvPr>
          <p:cNvSpPr txBox="1"/>
          <p:nvPr/>
        </p:nvSpPr>
        <p:spPr>
          <a:xfrm>
            <a:off x="10331677" y="4521648"/>
            <a:ext cx="46638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Affichage côté victime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D606E2-DDF4-EF8A-4C4C-3557F1C9B0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56086" r="54746" b="10284"/>
          <a:stretch/>
        </p:blipFill>
        <p:spPr>
          <a:xfrm>
            <a:off x="7470543" y="7879234"/>
            <a:ext cx="10478400" cy="115318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60BC3E0-245D-A57A-D94E-B0E149612B08}"/>
              </a:ext>
            </a:extLst>
          </p:cNvPr>
          <p:cNvSpPr txBox="1"/>
          <p:nvPr/>
        </p:nvSpPr>
        <p:spPr>
          <a:xfrm>
            <a:off x="8641923" y="7320030"/>
            <a:ext cx="81356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Récupération des cookies de la victime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066A2E8-C48D-90A1-7D71-54F130848DD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709743" y="6636575"/>
            <a:ext cx="0" cy="683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6947A78-267B-497D-F0AC-0B5F6CA12829}"/>
              </a:ext>
            </a:extLst>
          </p:cNvPr>
          <p:cNvCxnSpPr>
            <a:cxnSpLocks/>
          </p:cNvCxnSpPr>
          <p:nvPr/>
        </p:nvCxnSpPr>
        <p:spPr>
          <a:xfrm>
            <a:off x="12663606" y="3892001"/>
            <a:ext cx="0" cy="683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E7C6D2C-D97B-CE95-457D-DB0D50D88E4A}"/>
              </a:ext>
            </a:extLst>
          </p:cNvPr>
          <p:cNvSpPr txBox="1"/>
          <p:nvPr/>
        </p:nvSpPr>
        <p:spPr>
          <a:xfrm>
            <a:off x="1142693" y="2637506"/>
            <a:ext cx="5551713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ea typeface="+mn-lt"/>
                <a:cs typeface="+mn-lt"/>
              </a:rPr>
              <a:t> </a:t>
            </a:r>
            <a:r>
              <a:rPr lang="fr-FR" sz="3600">
                <a:latin typeface="Arial"/>
                <a:ea typeface="+mn-lt"/>
                <a:cs typeface="+mn-lt"/>
              </a:rPr>
              <a:t>L'injection XSS (Cross-Site Scripting) faille informatique qui permet d'injecter du code dans une page web.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Calibri"/>
              </a:rPr>
              <a:t> 3</a:t>
            </a:r>
            <a:r>
              <a:rPr lang="fr-FR" sz="3600" baseline="30000">
                <a:latin typeface="Arial"/>
                <a:cs typeface="Calibri"/>
              </a:rPr>
              <a:t>e</a:t>
            </a:r>
            <a:r>
              <a:rPr lang="fr-FR" sz="3600">
                <a:latin typeface="Arial"/>
                <a:cs typeface="Calibri"/>
              </a:rPr>
              <a:t> de l’OWASP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Calibri"/>
              </a:rPr>
              <a:t> Vol de sessions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Calibri"/>
              </a:rPr>
              <a:t> Tester entrées/échapper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A58FA915-7B41-9332-AD74-AA5C79090783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Les failles – Injection XSS</a:t>
            </a:r>
          </a:p>
        </p:txBody>
      </p:sp>
    </p:spTree>
    <p:extLst>
      <p:ext uri="{BB962C8B-B14F-4D97-AF65-F5344CB8AC3E}">
        <p14:creationId xmlns:p14="http://schemas.microsoft.com/office/powerpoint/2010/main" val="39234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11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8D8C23-EA67-34A7-0A35-393CECF9C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807391"/>
            <a:ext cx="13089542" cy="15735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ED041D-989F-4479-EE63-EFF306542971}"/>
              </a:ext>
            </a:extLst>
          </p:cNvPr>
          <p:cNvSpPr txBox="1"/>
          <p:nvPr/>
        </p:nvSpPr>
        <p:spPr>
          <a:xfrm>
            <a:off x="9144000" y="7086603"/>
            <a:ext cx="37119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Valeur modifiable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01D87B-A02E-1AD0-C04E-EB5F7B7465E7}"/>
              </a:ext>
            </a:extLst>
          </p:cNvPr>
          <p:cNvSpPr txBox="1"/>
          <p:nvPr/>
        </p:nvSpPr>
        <p:spPr>
          <a:xfrm>
            <a:off x="6019800" y="6386565"/>
            <a:ext cx="46638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Nom du cookie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A7B25C0-9E99-45FD-0F76-29E661CA3ED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86400" y="6709731"/>
            <a:ext cx="533400" cy="1060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EF44A21-462E-558D-691A-B7CF07B6B67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848600" y="7409769"/>
            <a:ext cx="1295400" cy="3976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007A017-56E7-5532-7240-70BDA53E98FB}"/>
              </a:ext>
            </a:extLst>
          </p:cNvPr>
          <p:cNvSpPr txBox="1"/>
          <p:nvPr/>
        </p:nvSpPr>
        <p:spPr>
          <a:xfrm>
            <a:off x="1692434" y="2910359"/>
            <a:ext cx="533399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Petit fichier texte hébergé sur l’ordinateur d’un client d’un site web pour stocker des infos sur cet utilisateur</a:t>
            </a:r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AD1466-5A82-42B5-28F0-8F2D15B7A71C}"/>
              </a:ext>
            </a:extLst>
          </p:cNvPr>
          <p:cNvSpPr txBox="1"/>
          <p:nvPr/>
        </p:nvSpPr>
        <p:spPr>
          <a:xfrm>
            <a:off x="9631034" y="2973628"/>
            <a:ext cx="704378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Modification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Vol de 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5</a:t>
            </a:r>
            <a:r>
              <a:rPr lang="fr-FR" sz="3600" baseline="3000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 de l’OWASP</a:t>
            </a:r>
          </a:p>
          <a:p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1 seul cookie sur </a:t>
            </a:r>
            <a:r>
              <a:rPr lang="fr-FR" sz="3600" i="1">
                <a:solidFill>
                  <a:srgbClr val="000000"/>
                </a:solidFill>
                <a:latin typeface="Arial"/>
                <a:cs typeface="Arial"/>
              </a:rPr>
              <a:t>Net&amp;Shield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3 sur </a:t>
            </a:r>
            <a:r>
              <a:rPr lang="fr-FR" sz="3600" i="1">
                <a:solidFill>
                  <a:srgbClr val="000000"/>
                </a:solidFill>
                <a:latin typeface="Arial"/>
                <a:cs typeface="Arial"/>
              </a:rPr>
              <a:t>TrashTalk</a:t>
            </a:r>
            <a:endParaRPr lang="en-US" i="1">
              <a:cs typeface="Calibri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CEAA09CA-9D0D-00D1-CA35-02E5B2F6BB4D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Les failles – Gestion de cookies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3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12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425F310-8161-4947-47AC-273A61F2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" b="2903"/>
          <a:stretch/>
        </p:blipFill>
        <p:spPr>
          <a:xfrm>
            <a:off x="8158843" y="2020931"/>
            <a:ext cx="9993086" cy="758867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91D6480-24D5-5E67-D5B3-56C7CCAF166E}"/>
              </a:ext>
            </a:extLst>
          </p:cNvPr>
          <p:cNvSpPr/>
          <p:nvPr/>
        </p:nvSpPr>
        <p:spPr>
          <a:xfrm>
            <a:off x="12270398" y="8111207"/>
            <a:ext cx="1524000" cy="15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0439EB-DDEF-23F8-E523-8C4BD3ABA7F3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7848600" y="8173677"/>
            <a:ext cx="4421798" cy="6995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EDF7F58-B34D-FD84-AA7F-40495C033D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4" t="84421" r="45150" b="4381"/>
          <a:stretch/>
        </p:blipFill>
        <p:spPr>
          <a:xfrm>
            <a:off x="4220488" y="6893167"/>
            <a:ext cx="3628112" cy="2561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CD333A1-76A0-977C-FC93-1E2E747041E4}"/>
              </a:ext>
            </a:extLst>
          </p:cNvPr>
          <p:cNvSpPr txBox="1"/>
          <p:nvPr/>
        </p:nvSpPr>
        <p:spPr>
          <a:xfrm>
            <a:off x="228600" y="8647929"/>
            <a:ext cx="35835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0" u="none" strike="noStrike" baseline="0">
                <a:latin typeface="Arial" panose="020B0604020202020204" pitchFamily="34" charset="0"/>
              </a:rPr>
              <a:t>Edgar : password4</a:t>
            </a:r>
            <a:endParaRPr lang="fr-FR" sz="5400">
              <a:latin typeface="Arial"/>
              <a:cs typeface="Arial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A442F6E-B45E-3953-AD07-951D0B274DD4}"/>
              </a:ext>
            </a:extLst>
          </p:cNvPr>
          <p:cNvCxnSpPr/>
          <p:nvPr/>
        </p:nvCxnSpPr>
        <p:spPr>
          <a:xfrm>
            <a:off x="4343400" y="8343900"/>
            <a:ext cx="342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604E0F5-4345-DCAA-278F-74CA52DECAE6}"/>
              </a:ext>
            </a:extLst>
          </p:cNvPr>
          <p:cNvCxnSpPr>
            <a:cxnSpLocks/>
          </p:cNvCxnSpPr>
          <p:nvPr/>
        </p:nvCxnSpPr>
        <p:spPr>
          <a:xfrm>
            <a:off x="4343400" y="876886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A3378C4-073E-93C0-0B8B-E94F0A5DA7F0}"/>
              </a:ext>
            </a:extLst>
          </p:cNvPr>
          <p:cNvCxnSpPr>
            <a:stCxn id="15" idx="1"/>
          </p:cNvCxnSpPr>
          <p:nvPr/>
        </p:nvCxnSpPr>
        <p:spPr>
          <a:xfrm flipH="1">
            <a:off x="3733800" y="8173677"/>
            <a:ext cx="486688" cy="474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530ADB2-7934-5C0B-6E77-9BCB9F3A3EAB}"/>
              </a:ext>
            </a:extLst>
          </p:cNvPr>
          <p:cNvSpPr txBox="1"/>
          <p:nvPr/>
        </p:nvSpPr>
        <p:spPr>
          <a:xfrm>
            <a:off x="38100" y="7425552"/>
            <a:ext cx="4343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Encodé en Base 64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1AEAB8A-91D5-18B4-8AB3-33AA98852E96}"/>
              </a:ext>
            </a:extLst>
          </p:cNvPr>
          <p:cNvSpPr txBox="1"/>
          <p:nvPr/>
        </p:nvSpPr>
        <p:spPr>
          <a:xfrm>
            <a:off x="708661" y="2727257"/>
            <a:ext cx="713993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Protocole de communication client server non chiffré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Démonstration pédagogique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Attaque « Man in the middle 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Utilisation HTTPS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Clé SSL : </a:t>
            </a:r>
            <a:r>
              <a:rPr lang="fr-FR" sz="3600" err="1">
                <a:solidFill>
                  <a:srgbClr val="000000"/>
                </a:solidFill>
                <a:latin typeface="Arial"/>
                <a:cs typeface="Arial"/>
              </a:rPr>
              <a:t>OpenSSL</a:t>
            </a: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3173DBD-94D8-8AF2-2462-274A7E3980A5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Les failles – HTTP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13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48D014-38CE-89B2-BD12-00051FA0C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78" y="6002021"/>
            <a:ext cx="11693072" cy="33337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A9DEE4-A132-FE41-8D61-6AF7D7DD1430}"/>
              </a:ext>
            </a:extLst>
          </p:cNvPr>
          <p:cNvSpPr txBox="1"/>
          <p:nvPr/>
        </p:nvSpPr>
        <p:spPr>
          <a:xfrm>
            <a:off x="12744032" y="4110216"/>
            <a:ext cx="37119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latin typeface="Arial"/>
                <a:cs typeface="Arial"/>
              </a:rPr>
              <a:t>Mots de passe hachés en MD5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1474A5-EF72-55B1-BCCD-7A953606C87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3375369" y="5310545"/>
            <a:ext cx="1224642" cy="1386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6324552-4077-6E5E-0DDB-DC84F02037EC}"/>
              </a:ext>
            </a:extLst>
          </p:cNvPr>
          <p:cNvSpPr txBox="1"/>
          <p:nvPr/>
        </p:nvSpPr>
        <p:spPr>
          <a:xfrm>
            <a:off x="1346200" y="2401298"/>
            <a:ext cx="1001485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ea typeface="+mn-lt"/>
                <a:cs typeface="+mn-lt"/>
              </a:rPr>
              <a:t> Technique pour convertir un mot de passe en une chaîne de caractères incompréhensibles.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6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cs typeface="Calibri"/>
              </a:rPr>
              <a:t> 2e OWASP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6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>
                <a:cs typeface="Calibri"/>
              </a:rPr>
              <a:t> Algorithme plus fort 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46245CD-FD79-636F-ABE6-916B6CE5C8C3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Les failles – Hash MD5</a:t>
            </a:r>
          </a:p>
        </p:txBody>
      </p:sp>
    </p:spTree>
    <p:extLst>
      <p:ext uri="{BB962C8B-B14F-4D97-AF65-F5344CB8AC3E}">
        <p14:creationId xmlns:p14="http://schemas.microsoft.com/office/powerpoint/2010/main" val="7780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14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755A78-C778-EF35-F448-B2BEDC3F0AF7}"/>
              </a:ext>
            </a:extLst>
          </p:cNvPr>
          <p:cNvSpPr txBox="1">
            <a:spLocks/>
          </p:cNvSpPr>
          <p:nvPr/>
        </p:nvSpPr>
        <p:spPr>
          <a:xfrm>
            <a:off x="-188686" y="2210611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60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692604D0-32B0-3B07-0187-2F057A8A1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0" y="2982872"/>
            <a:ext cx="8876669" cy="58827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8AAEBB-CDF1-E5BA-CF12-B04801BD824A}"/>
              </a:ext>
            </a:extLst>
          </p:cNvPr>
          <p:cNvSpPr txBox="1"/>
          <p:nvPr/>
        </p:nvSpPr>
        <p:spPr>
          <a:xfrm>
            <a:off x="8458200" y="1993565"/>
            <a:ext cx="632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latin typeface="Arial"/>
                <a:cs typeface="Arial"/>
              </a:rPr>
              <a:t>Ajout des photos de profil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403454-55C2-969F-C99F-4E6403370794}"/>
              </a:ext>
            </a:extLst>
          </p:cNvPr>
          <p:cNvSpPr txBox="1"/>
          <p:nvPr/>
        </p:nvSpPr>
        <p:spPr>
          <a:xfrm>
            <a:off x="8686800" y="8964238"/>
            <a:ext cx="6781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latin typeface="Arial"/>
                <a:cs typeface="Arial"/>
              </a:rPr>
              <a:t>Possibilité d’ajouter des images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896E27D-1FBC-2B69-8FEF-4A82667B71BE}"/>
              </a:ext>
            </a:extLst>
          </p:cNvPr>
          <p:cNvCxnSpPr>
            <a:cxnSpLocks/>
          </p:cNvCxnSpPr>
          <p:nvPr/>
        </p:nvCxnSpPr>
        <p:spPr>
          <a:xfrm flipH="1">
            <a:off x="9677400" y="2639896"/>
            <a:ext cx="76200" cy="446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C26FBA5-FC16-B12A-1363-2D7C51B25CDF}"/>
              </a:ext>
            </a:extLst>
          </p:cNvPr>
          <p:cNvCxnSpPr>
            <a:cxnSpLocks/>
          </p:cNvCxnSpPr>
          <p:nvPr/>
        </p:nvCxnSpPr>
        <p:spPr>
          <a:xfrm>
            <a:off x="13294521" y="2637396"/>
            <a:ext cx="116679" cy="543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51A5B0C-1ABB-BE7B-F1C7-BCA2F248494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5468600" y="8667606"/>
            <a:ext cx="533400" cy="619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FCAFEC3-6A67-F03E-740C-526886A187B1}"/>
              </a:ext>
            </a:extLst>
          </p:cNvPr>
          <p:cNvSpPr txBox="1"/>
          <p:nvPr/>
        </p:nvSpPr>
        <p:spPr>
          <a:xfrm>
            <a:off x="1461409" y="2790480"/>
            <a:ext cx="533399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Une gestion des messages différente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Profil personnalisé et envoi d'images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Man in the middle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Injections XSRF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1BD53D84-D039-33C4-57C2-22ADDF1BD055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Les évolutions</a:t>
            </a:r>
          </a:p>
        </p:txBody>
      </p:sp>
    </p:spTree>
    <p:extLst>
      <p:ext uri="{BB962C8B-B14F-4D97-AF65-F5344CB8AC3E}">
        <p14:creationId xmlns:p14="http://schemas.microsoft.com/office/powerpoint/2010/main" val="355557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15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8D69C38B-A14D-7E0C-8E30-B26121049D84}"/>
              </a:ext>
            </a:extLst>
          </p:cNvPr>
          <p:cNvSpPr txBox="1">
            <a:spLocks/>
          </p:cNvSpPr>
          <p:nvPr/>
        </p:nvSpPr>
        <p:spPr>
          <a:xfrm>
            <a:off x="0" y="4566909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b="1">
                <a:latin typeface="Arial"/>
                <a:ea typeface="Open Sans Light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421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16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96705388-390C-98F2-575B-BA56D297F52F}"/>
              </a:ext>
            </a:extLst>
          </p:cNvPr>
          <p:cNvSpPr txBox="1">
            <a:spLocks/>
          </p:cNvSpPr>
          <p:nvPr/>
        </p:nvSpPr>
        <p:spPr>
          <a:xfrm>
            <a:off x="0" y="4566909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b="1">
                <a:latin typeface="Arial"/>
                <a:ea typeface="Open Sans Light"/>
                <a:cs typeface="Arial"/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421137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2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1CA1F-DF50-18DD-E994-DF076E6500DC}"/>
              </a:ext>
            </a:extLst>
          </p:cNvPr>
          <p:cNvSpPr txBox="1"/>
          <p:nvPr/>
        </p:nvSpPr>
        <p:spPr>
          <a:xfrm>
            <a:off x="2955473" y="2744292"/>
            <a:ext cx="533399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>
                <a:latin typeface="Arial"/>
                <a:cs typeface="Arial"/>
              </a:rPr>
              <a:t>Gestion de projet </a:t>
            </a:r>
            <a:endParaRPr lang="fr-F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Les besoins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Répartition du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Les Gantt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>
                <a:latin typeface="Arial"/>
                <a:cs typeface="Arial"/>
              </a:rPr>
              <a:t>La messagerie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Connexion et </a:t>
            </a: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Inscription</a:t>
            </a:r>
            <a:endParaRPr lang="fr-FR" sz="3600" i="0" u="none" strike="noStrike" baseline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Le chat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1EF948-B069-D52B-492C-32371BB8DC6D}"/>
              </a:ext>
            </a:extLst>
          </p:cNvPr>
          <p:cNvSpPr txBox="1"/>
          <p:nvPr/>
        </p:nvSpPr>
        <p:spPr>
          <a:xfrm>
            <a:off x="10559140" y="2739436"/>
            <a:ext cx="5029199" cy="64633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Les failles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Backdoor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Injection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Injection XSS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Gestion de cookies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Hash MD5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60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600" i="0" u="none" strike="noStrike" baseline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Les </a:t>
            </a:r>
            <a:r>
              <a:rPr lang="fr-FR" sz="36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évolutions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 </a:t>
            </a:r>
            <a:endParaRPr lang="en-US" sz="3600" i="0" u="none" strike="noStrike" baseline="0">
              <a:solidFill>
                <a:srgbClr val="000000"/>
              </a:solidFill>
              <a:latin typeface="Open Sans" panose="020B0606030504020204" pitchFamily="34" charset="0"/>
              <a:ea typeface="Open Sans"/>
              <a:cs typeface="Open Sans"/>
            </a:endParaRPr>
          </a:p>
          <a:p>
            <a:pPr marL="514350" indent="-514350">
              <a:buAutoNum type="arabicPeriod" startAt="3"/>
            </a:pPr>
            <a:endParaRPr lang="en-US" sz="360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600" i="0" u="none" strike="noStrike" baseline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B1E0AD5-4190-4186-CEA7-5DDCFC939EFF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Sommaire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3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EB486864-D0CA-69C8-A55F-B76657A76B6E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Gestion de projet – Les besoins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DB1B5-CDD2-C8E0-443B-BB449CB284E5}"/>
              </a:ext>
            </a:extLst>
          </p:cNvPr>
          <p:cNvSpPr txBox="1"/>
          <p:nvPr/>
        </p:nvSpPr>
        <p:spPr>
          <a:xfrm>
            <a:off x="1660072" y="2568121"/>
            <a:ext cx="6871606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Messagerie instantanée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Mode sécurisé/vulnérable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Responsive/multiplateforme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Service client/serveur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HTTP/HTTPS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Système d'inscription</a:t>
            </a:r>
          </a:p>
        </p:txBody>
      </p:sp>
      <p:pic>
        <p:nvPicPr>
          <p:cNvPr id="11" name="Graphique 10" descr="Mille avec un remplissage uni">
            <a:extLst>
              <a:ext uri="{FF2B5EF4-FFF2-40B4-BE49-F238E27FC236}">
                <a16:creationId xmlns:a16="http://schemas.microsoft.com/office/drawing/2014/main" id="{73B028D6-6B36-1F75-E63E-15F638BD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0" y="2896709"/>
            <a:ext cx="5265962" cy="52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7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4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11D28F79-5DDD-470C-8C21-37ABBDEA4E11}"/>
              </a:ext>
            </a:extLst>
          </p:cNvPr>
          <p:cNvSpPr txBox="1">
            <a:spLocks/>
          </p:cNvSpPr>
          <p:nvPr/>
        </p:nvSpPr>
        <p:spPr>
          <a:xfrm>
            <a:off x="0" y="2582711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60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 descr="Une image contenant texte, Appareils électroniques, ordinateur, affichage&#10;&#10;Description générée automatiquement">
            <a:extLst>
              <a:ext uri="{FF2B5EF4-FFF2-40B4-BE49-F238E27FC236}">
                <a16:creationId xmlns:a16="http://schemas.microsoft.com/office/drawing/2014/main" id="{C0FF5376-58EF-F0BE-09E2-10AE9A7B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02" y="2251620"/>
            <a:ext cx="8115300" cy="67046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0B685A9-042A-146F-48BF-0AE8380255E6}"/>
              </a:ext>
            </a:extLst>
          </p:cNvPr>
          <p:cNvSpPr txBox="1"/>
          <p:nvPr/>
        </p:nvSpPr>
        <p:spPr>
          <a:xfrm>
            <a:off x="696686" y="2881342"/>
            <a:ext cx="786674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Création du </a:t>
            </a:r>
            <a:r>
              <a:rPr lang="fr-FR" sz="3600" err="1">
                <a:solidFill>
                  <a:srgbClr val="000000"/>
                </a:solidFill>
                <a:latin typeface="Arial"/>
                <a:cs typeface="Arial"/>
              </a:rPr>
              <a:t>Figma</a:t>
            </a: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42950" indent="-742950">
              <a:buFont typeface="+mj-lt"/>
              <a:buAutoNum type="arabicPeriod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Définition des fonctions</a:t>
            </a:r>
          </a:p>
          <a:p>
            <a:pPr marL="742950" indent="-742950">
              <a:buFont typeface="+mj-lt"/>
              <a:buAutoNum type="arabicPeriod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Rédaction du cahier des charges</a:t>
            </a:r>
          </a:p>
          <a:p>
            <a:pPr marL="742950" indent="-742950">
              <a:buFont typeface="+mj-lt"/>
              <a:buAutoNum type="arabicPeriod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Création du Gantt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4773E1A-8B3A-5EEB-F82C-35BBD1F2EB5A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Gestion de projet – Répartition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6398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5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2BDEEA0-03BE-35E7-9479-B7C139330A5E}"/>
              </a:ext>
            </a:extLst>
          </p:cNvPr>
          <p:cNvCxnSpPr>
            <a:cxnSpLocks/>
          </p:cNvCxnSpPr>
          <p:nvPr/>
        </p:nvCxnSpPr>
        <p:spPr>
          <a:xfrm>
            <a:off x="8229600" y="572009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3B574A45-A9BA-8B96-8921-C6ACDC944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329924"/>
              </p:ext>
            </p:extLst>
          </p:nvPr>
        </p:nvGraphicFramePr>
        <p:xfrm>
          <a:off x="0" y="2059260"/>
          <a:ext cx="8608154" cy="7321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FC0F9FD0-7CD8-E419-6514-3AE194779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96925"/>
              </p:ext>
            </p:extLst>
          </p:nvPr>
        </p:nvGraphicFramePr>
        <p:xfrm>
          <a:off x="9144000" y="2059259"/>
          <a:ext cx="9144000" cy="7536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8C32DDDD-4F6F-B880-C183-A4127A706C76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Gestion de projet – Les Gantt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53544E-444E-D906-EA49-8B1CF0B6ABF1}"/>
              </a:ext>
            </a:extLst>
          </p:cNvPr>
          <p:cNvSpPr txBox="1"/>
          <p:nvPr/>
        </p:nvSpPr>
        <p:spPr>
          <a:xfrm>
            <a:off x="8953500" y="9678746"/>
            <a:ext cx="38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/>
              <a:t>6</a:t>
            </a:fld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CD241AF-7591-01C4-0A42-EAF49F0B5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2" y="2087571"/>
            <a:ext cx="4308679" cy="53147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3D932C7-6A6E-F4C1-F7AE-E6C1C419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21" y="2087571"/>
            <a:ext cx="4138879" cy="42554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F262E5-94F9-151A-565A-488802FD3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2087571"/>
            <a:ext cx="3599136" cy="41919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F3D958-E125-3B31-8580-26AF0BFAE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671" y="4881288"/>
            <a:ext cx="3599136" cy="461297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BD9A3A-1E08-11F5-FEDD-21004241A815}"/>
              </a:ext>
            </a:extLst>
          </p:cNvPr>
          <p:cNvCxnSpPr>
            <a:cxnSpLocks/>
          </p:cNvCxnSpPr>
          <p:nvPr/>
        </p:nvCxnSpPr>
        <p:spPr>
          <a:xfrm flipV="1">
            <a:off x="3429000" y="5143500"/>
            <a:ext cx="1766621" cy="964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573DE51-F3CD-66B7-B417-96B2694EAAEB}"/>
              </a:ext>
            </a:extLst>
          </p:cNvPr>
          <p:cNvCxnSpPr>
            <a:cxnSpLocks/>
          </p:cNvCxnSpPr>
          <p:nvPr/>
        </p:nvCxnSpPr>
        <p:spPr>
          <a:xfrm flipV="1">
            <a:off x="8749356" y="4357134"/>
            <a:ext cx="1777302" cy="2359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3B25C4E-7F71-ECC8-574B-97E49AB900AB}"/>
              </a:ext>
            </a:extLst>
          </p:cNvPr>
          <p:cNvCxnSpPr>
            <a:cxnSpLocks/>
          </p:cNvCxnSpPr>
          <p:nvPr/>
        </p:nvCxnSpPr>
        <p:spPr>
          <a:xfrm>
            <a:off x="8749356" y="5227320"/>
            <a:ext cx="5500044" cy="18471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097A428-880A-7E35-9570-003234F02690}"/>
              </a:ext>
            </a:extLst>
          </p:cNvPr>
          <p:cNvSpPr txBox="1"/>
          <p:nvPr/>
        </p:nvSpPr>
        <p:spPr>
          <a:xfrm>
            <a:off x="1524000" y="8259087"/>
            <a:ext cx="1012734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L’arborescence de site </a:t>
            </a:r>
            <a:r>
              <a:rPr lang="fr-FR" sz="3600" i="1" err="1">
                <a:latin typeface="Arial"/>
                <a:cs typeface="Arial"/>
              </a:rPr>
              <a:t>TrashTalk</a:t>
            </a:r>
            <a:r>
              <a:rPr lang="fr-FR" sz="3600">
                <a:latin typeface="Arial"/>
                <a:cs typeface="Arial"/>
              </a:rPr>
              <a:t> = </a:t>
            </a:r>
            <a:r>
              <a:rPr lang="fr-FR" sz="3600" i="1" err="1">
                <a:latin typeface="Arial"/>
                <a:cs typeface="Arial"/>
              </a:rPr>
              <a:t>Net&amp;Shield</a:t>
            </a:r>
            <a:endParaRPr lang="fr-FR" sz="3600" i="1">
              <a:latin typeface="Arial"/>
              <a:cs typeface="Arial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B49033CB-75BD-D548-3F14-7D851EF20B5E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La messagerie – Connexion et Inscription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6F4D4-0965-B1F7-1966-F0C0D2AAB72E}"/>
              </a:ext>
            </a:extLst>
          </p:cNvPr>
          <p:cNvSpPr/>
          <p:nvPr/>
        </p:nvSpPr>
        <p:spPr>
          <a:xfrm>
            <a:off x="16720455" y="2211657"/>
            <a:ext cx="1388915" cy="643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 n°568 | Projet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53544E-444E-D906-EA49-8B1CF0B6ABF1}"/>
              </a:ext>
            </a:extLst>
          </p:cNvPr>
          <p:cNvSpPr txBox="1"/>
          <p:nvPr/>
        </p:nvSpPr>
        <p:spPr>
          <a:xfrm>
            <a:off x="8953500" y="9678746"/>
            <a:ext cx="38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/>
              <a:t>7</a:t>
            </a:fld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93F556-A135-9E28-6312-B0E5DC517C4C}"/>
              </a:ext>
            </a:extLst>
          </p:cNvPr>
          <p:cNvSpPr txBox="1"/>
          <p:nvPr/>
        </p:nvSpPr>
        <p:spPr>
          <a:xfrm>
            <a:off x="529894" y="4889139"/>
            <a:ext cx="28123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Ajout d’amis</a:t>
            </a:r>
          </a:p>
        </p:txBody>
      </p:sp>
      <p:pic>
        <p:nvPicPr>
          <p:cNvPr id="6" name="Image 5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3BFA13D5-4EC9-150B-AA89-2F5387C1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37" y="2394946"/>
            <a:ext cx="10823436" cy="68590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0A45B0-425F-6C0B-4DF5-33082C3FABB2}"/>
              </a:ext>
            </a:extLst>
          </p:cNvPr>
          <p:cNvSpPr txBox="1"/>
          <p:nvPr/>
        </p:nvSpPr>
        <p:spPr>
          <a:xfrm>
            <a:off x="15005953" y="7408608"/>
            <a:ext cx="328204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Envoi et réception des  messages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9C9F49-01E9-05D9-6E40-12411F219B31}"/>
              </a:ext>
            </a:extLst>
          </p:cNvPr>
          <p:cNvSpPr txBox="1"/>
          <p:nvPr/>
        </p:nvSpPr>
        <p:spPr>
          <a:xfrm>
            <a:off x="337455" y="1656151"/>
            <a:ext cx="33352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HTTP / HTTPS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047ABD-5710-239C-7870-0B55FE4FD7B2}"/>
              </a:ext>
            </a:extLst>
          </p:cNvPr>
          <p:cNvSpPr txBox="1"/>
          <p:nvPr/>
        </p:nvSpPr>
        <p:spPr>
          <a:xfrm>
            <a:off x="396340" y="3216713"/>
            <a:ext cx="287481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Déconnexion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815A62-C085-C1B3-53E9-240FEC54FB55}"/>
              </a:ext>
            </a:extLst>
          </p:cNvPr>
          <p:cNvSpPr txBox="1"/>
          <p:nvPr/>
        </p:nvSpPr>
        <p:spPr>
          <a:xfrm>
            <a:off x="396340" y="6524188"/>
            <a:ext cx="287481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latin typeface="Arial"/>
                <a:cs typeface="Arial"/>
              </a:rPr>
              <a:t>Sélection de l’ami avec qui échanger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D81DF5E-E4CA-88AE-AA2B-25036A6F9FC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72674" y="1979317"/>
            <a:ext cx="2749895" cy="11070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B10E0D9-0C2B-BFA4-DA18-19E52069E3E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271155" y="3409486"/>
            <a:ext cx="1214602" cy="130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3AF8026-36FC-0CB2-0296-06A38315B42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42195" y="4205076"/>
            <a:ext cx="2499803" cy="10072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18BCA75-66FC-D471-E222-C6C3E1D0CE8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271155" y="6029829"/>
            <a:ext cx="1214602" cy="13715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370D020-4BE6-DA7C-1E7F-9F4D8CA386D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585710" y="5524497"/>
            <a:ext cx="1420243" cy="27612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247764B-91CA-BAB2-0832-77EFA436007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252855" y="5824489"/>
            <a:ext cx="5753098" cy="24612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7866AF7-9BD2-E798-C40A-ADF4195D85F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1834901" y="8285771"/>
            <a:ext cx="3171052" cy="5915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6CA6374-F1C4-0286-5FA8-6092348179D0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/>
                <a:ea typeface="Open Sans Light"/>
                <a:cs typeface="Arial"/>
              </a:rPr>
              <a:t>La messagerie – Le chat</a:t>
            </a:r>
            <a:endParaRPr lang="fr-FR" sz="44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5F3CB4-ED5D-D6D0-3D8C-46DBA8808229}"/>
              </a:ext>
            </a:extLst>
          </p:cNvPr>
          <p:cNvSpPr/>
          <p:nvPr/>
        </p:nvSpPr>
        <p:spPr>
          <a:xfrm>
            <a:off x="16720455" y="2211657"/>
            <a:ext cx="1388915" cy="643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16215843" y="8756417"/>
            <a:ext cx="748559" cy="236378"/>
            <a:chOff x="0" y="0"/>
            <a:chExt cx="1359375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359375" cy="434340"/>
            </a:xfrm>
            <a:custGeom>
              <a:avLst/>
              <a:gdLst/>
              <a:ahLst/>
              <a:cxnLst/>
              <a:rect l="l" t="t" r="r" b="b"/>
              <a:pathLst>
                <a:path w="1359375" h="434340">
                  <a:moveTo>
                    <a:pt x="1341595" y="187960"/>
                  </a:moveTo>
                  <a:lnTo>
                    <a:pt x="1079975" y="11430"/>
                  </a:lnTo>
                  <a:cubicBezTo>
                    <a:pt x="1062195" y="0"/>
                    <a:pt x="1039335" y="3810"/>
                    <a:pt x="1026635" y="21590"/>
                  </a:cubicBezTo>
                  <a:cubicBezTo>
                    <a:pt x="1015205" y="39370"/>
                    <a:pt x="1019015" y="62230"/>
                    <a:pt x="1036795" y="74930"/>
                  </a:cubicBezTo>
                  <a:lnTo>
                    <a:pt x="119554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95545" y="257810"/>
                  </a:lnTo>
                  <a:lnTo>
                    <a:pt x="1036795" y="364490"/>
                  </a:lnTo>
                  <a:cubicBezTo>
                    <a:pt x="1019015" y="375920"/>
                    <a:pt x="1015205" y="400050"/>
                    <a:pt x="1026635" y="417830"/>
                  </a:cubicBezTo>
                  <a:cubicBezTo>
                    <a:pt x="1034255" y="429260"/>
                    <a:pt x="1045685" y="434340"/>
                    <a:pt x="1058385" y="434340"/>
                  </a:cubicBezTo>
                  <a:cubicBezTo>
                    <a:pt x="1066005" y="434340"/>
                    <a:pt x="1073625" y="431800"/>
                    <a:pt x="1079975" y="427990"/>
                  </a:cubicBezTo>
                  <a:lnTo>
                    <a:pt x="1342865" y="251460"/>
                  </a:lnTo>
                  <a:cubicBezTo>
                    <a:pt x="1353025" y="243840"/>
                    <a:pt x="1359375" y="232410"/>
                    <a:pt x="1359375" y="219710"/>
                  </a:cubicBezTo>
                  <a:cubicBezTo>
                    <a:pt x="1359375" y="207010"/>
                    <a:pt x="1353025" y="195580"/>
                    <a:pt x="1341595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268200" y="9678746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8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7982AE39-A49A-0477-4256-9A7E63A6B23A}"/>
              </a:ext>
            </a:extLst>
          </p:cNvPr>
          <p:cNvSpPr txBox="1">
            <a:spLocks/>
          </p:cNvSpPr>
          <p:nvPr/>
        </p:nvSpPr>
        <p:spPr>
          <a:xfrm>
            <a:off x="2380857" y="1668058"/>
            <a:ext cx="11963400" cy="115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6000" b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AD5D1-30BC-5E02-EDD5-39416ABA1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19300"/>
            <a:ext cx="10296376" cy="73082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E7F28AA-80FE-A896-B2BF-19C7A4F89644}"/>
              </a:ext>
            </a:extLst>
          </p:cNvPr>
          <p:cNvSpPr txBox="1"/>
          <p:nvPr/>
        </p:nvSpPr>
        <p:spPr>
          <a:xfrm>
            <a:off x="9925444" y="2637242"/>
            <a:ext cx="52002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latin typeface="Arial"/>
                <a:cs typeface="Arial"/>
              </a:rPr>
              <a:t>Exemple backdoor cmd</a:t>
            </a: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14F5922C-9424-602A-2F28-BB5FB88AF8BF}"/>
              </a:ext>
            </a:extLst>
          </p:cNvPr>
          <p:cNvSpPr/>
          <p:nvPr/>
        </p:nvSpPr>
        <p:spPr>
          <a:xfrm>
            <a:off x="9220200" y="2072717"/>
            <a:ext cx="228600" cy="177538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A4D48F-1C61-0518-CD54-D613511B3A52}"/>
              </a:ext>
            </a:extLst>
          </p:cNvPr>
          <p:cNvSpPr txBox="1"/>
          <p:nvPr/>
        </p:nvSpPr>
        <p:spPr>
          <a:xfrm>
            <a:off x="15185233" y="3632134"/>
            <a:ext cx="289559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>
                <a:latin typeface="Arial"/>
                <a:cs typeface="Arial"/>
              </a:rPr>
              <a:t>Exemple Backdoor bdd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5E8EB486-2669-8DB6-AC42-B8F288A267F2}"/>
              </a:ext>
            </a:extLst>
          </p:cNvPr>
          <p:cNvSpPr/>
          <p:nvPr/>
        </p:nvSpPr>
        <p:spPr>
          <a:xfrm>
            <a:off x="14478000" y="4305299"/>
            <a:ext cx="234046" cy="160020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FC483DEC-A49D-B581-625B-1BDA2EE813C9}"/>
              </a:ext>
            </a:extLst>
          </p:cNvPr>
          <p:cNvSpPr/>
          <p:nvPr/>
        </p:nvSpPr>
        <p:spPr>
          <a:xfrm>
            <a:off x="16072754" y="6270153"/>
            <a:ext cx="234046" cy="248346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F9A473E-F29A-3E90-E076-4B6B62AAEE95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>
            <a:off x="14712046" y="5105400"/>
            <a:ext cx="1920987" cy="281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F97E939-7054-03D8-0A80-7179D1ED248B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flipV="1">
            <a:off x="16306800" y="5386460"/>
            <a:ext cx="326233" cy="2125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34253CB-EAAF-4213-9F31-677A3B92E58E}"/>
              </a:ext>
            </a:extLst>
          </p:cNvPr>
          <p:cNvSpPr txBox="1"/>
          <p:nvPr/>
        </p:nvSpPr>
        <p:spPr>
          <a:xfrm>
            <a:off x="1081572" y="2700655"/>
            <a:ext cx="533399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ea typeface="+mn-lt"/>
                <a:cs typeface="Arial"/>
              </a:rPr>
              <a:t>Fonction permettant d'accéder à du contenu/des droits non autorisés.</a:t>
            </a: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ea typeface="+mn-lt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Vecteur d'attaque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latin typeface="Arial"/>
                <a:cs typeface="Arial"/>
              </a:rPr>
              <a:t>Relecture de code, audit sécurité</a:t>
            </a:r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B488897-9ED5-3F9C-1F77-9510095F3F6D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Les failles – Backdoors</a:t>
            </a:r>
          </a:p>
        </p:txBody>
      </p:sp>
    </p:spTree>
    <p:extLst>
      <p:ext uri="{BB962C8B-B14F-4D97-AF65-F5344CB8AC3E}">
        <p14:creationId xmlns:p14="http://schemas.microsoft.com/office/powerpoint/2010/main" val="328923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980" b="98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9595995"/>
            <a:ext cx="50292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err="1">
                <a:solidFill>
                  <a:srgbClr val="FFFFFF"/>
                </a:solidFill>
                <a:latin typeface="Open Sans Light"/>
              </a:rPr>
              <a:t>Projet</a:t>
            </a:r>
            <a:r>
              <a:rPr lang="en-US" sz="2800">
                <a:solidFill>
                  <a:srgbClr val="FFFFFF"/>
                </a:solidFill>
                <a:latin typeface="Open Sans Light"/>
              </a:rPr>
              <a:t> M1 | 2023 | </a:t>
            </a:r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ISEN Brest  </a:t>
            </a:r>
            <a:endParaRPr lang="en-US" sz="28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3940E8-C3EC-F163-7C83-DB475DE3ABC9}"/>
              </a:ext>
            </a:extLst>
          </p:cNvPr>
          <p:cNvSpPr txBox="1"/>
          <p:nvPr/>
        </p:nvSpPr>
        <p:spPr>
          <a:xfrm>
            <a:off x="228600" y="19049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Binôme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n°568 | </a:t>
            </a:r>
            <a:r>
              <a:rPr lang="en-US" sz="28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</a:t>
            </a:r>
            <a:r>
              <a:rPr lang="en-US"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n°768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C8C25-3B34-7B6C-29D9-2534B87BF9FF}"/>
              </a:ext>
            </a:extLst>
          </p:cNvPr>
          <p:cNvSpPr txBox="1"/>
          <p:nvPr/>
        </p:nvSpPr>
        <p:spPr>
          <a:xfrm>
            <a:off x="12344400" y="9627158"/>
            <a:ext cx="7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u="none" strike="noStrike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E. CHATEL, E. LEFEVRE | S. LANGLAIS</a:t>
            </a:r>
            <a:endParaRPr lang="en-US" sz="280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CFF09BC-C7FE-2839-DC0B-5D2D7CC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9757793"/>
            <a:ext cx="2133600" cy="365125"/>
          </a:xfrm>
        </p:spPr>
        <p:txBody>
          <a:bodyPr/>
          <a:lstStyle/>
          <a:p>
            <a:pPr algn="ctr"/>
            <a:fld id="{B6F15528-21DE-4FAA-801E-634DDDAF4B2B}" type="slidenum">
              <a:rPr lang="en-US" sz="28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9</a:t>
            </a:fld>
            <a:endParaRPr lang="en-US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91DA13-2A43-28BA-2F5C-1659AA7C7675}"/>
              </a:ext>
            </a:extLst>
          </p:cNvPr>
          <p:cNvSpPr txBox="1"/>
          <p:nvPr/>
        </p:nvSpPr>
        <p:spPr>
          <a:xfrm>
            <a:off x="1226459" y="2508730"/>
            <a:ext cx="7438571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Insertion de code SQL dans un champ de texte pour modifier les requêtes server</a:t>
            </a:r>
          </a:p>
          <a:p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Vulnérabilité courante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Top 3 OWASP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Usurpation d’identité</a:t>
            </a:r>
          </a:p>
          <a:p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Pour corriger : filtrer les requêtes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000000"/>
                </a:solidFill>
                <a:latin typeface="Arial"/>
                <a:cs typeface="Arial"/>
              </a:rPr>
              <a:t>PDO </a:t>
            </a:r>
            <a:r>
              <a:rPr lang="fr-FR" sz="3600" err="1">
                <a:solidFill>
                  <a:srgbClr val="000000"/>
                </a:solidFill>
                <a:latin typeface="Arial"/>
                <a:cs typeface="Arial"/>
              </a:rPr>
              <a:t>Mysql</a:t>
            </a: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26FDF3-7273-74DE-59E0-216CEC297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640276"/>
            <a:ext cx="4903470" cy="56269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591CC1-CAFF-AABB-D4C1-D3CC7F57F1BA}"/>
              </a:ext>
            </a:extLst>
          </p:cNvPr>
          <p:cNvSpPr txBox="1"/>
          <p:nvPr/>
        </p:nvSpPr>
        <p:spPr>
          <a:xfrm>
            <a:off x="8902468" y="5353357"/>
            <a:ext cx="27690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0" i="0" u="none" strike="noStrike" baseline="0">
                <a:solidFill>
                  <a:schemeClr val="tx1"/>
                </a:solidFill>
                <a:latin typeface="Arial" panose="020B0604020202020204" pitchFamily="34" charset="0"/>
              </a:rPr>
              <a:t>') OR ('1'='1</a:t>
            </a:r>
            <a:endParaRPr lang="fr-FR" sz="80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8F26A3-7C36-4EF8-DA49-4EE93D078700}"/>
              </a:ext>
            </a:extLst>
          </p:cNvPr>
          <p:cNvCxnSpPr>
            <a:cxnSpLocks/>
          </p:cNvCxnSpPr>
          <p:nvPr/>
        </p:nvCxnSpPr>
        <p:spPr>
          <a:xfrm>
            <a:off x="11671532" y="5645744"/>
            <a:ext cx="1282468" cy="5279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EA9BE629-731E-7BE3-6B8A-9D391349C386}"/>
              </a:ext>
            </a:extLst>
          </p:cNvPr>
          <p:cNvSpPr txBox="1">
            <a:spLocks/>
          </p:cNvSpPr>
          <p:nvPr/>
        </p:nvSpPr>
        <p:spPr>
          <a:xfrm>
            <a:off x="0" y="1123793"/>
            <a:ext cx="18288000" cy="115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b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Les failles – Injection SQL</a:t>
            </a:r>
          </a:p>
        </p:txBody>
      </p:sp>
    </p:spTree>
    <p:extLst>
      <p:ext uri="{BB962C8B-B14F-4D97-AF65-F5344CB8AC3E}">
        <p14:creationId xmlns:p14="http://schemas.microsoft.com/office/powerpoint/2010/main" val="31897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F4855B3751469D739C4BDDCB44C5" ma:contentTypeVersion="8" ma:contentTypeDescription="Crée un document." ma:contentTypeScope="" ma:versionID="17cbe1cf2a191df1bd53da489a0dddfd">
  <xsd:schema xmlns:xsd="http://www.w3.org/2001/XMLSchema" xmlns:xs="http://www.w3.org/2001/XMLSchema" xmlns:p="http://schemas.microsoft.com/office/2006/metadata/properties" xmlns:ns3="f62994fe-5b55-4f8c-89e5-e826e632508c" xmlns:ns4="038e8fc7-0a15-4b9e-9721-32bdd784c1b4" targetNamespace="http://schemas.microsoft.com/office/2006/metadata/properties" ma:root="true" ma:fieldsID="f5041b845c39936c5481d544ec7df48b" ns3:_="" ns4:_="">
    <xsd:import namespace="f62994fe-5b55-4f8c-89e5-e826e632508c"/>
    <xsd:import namespace="038e8fc7-0a15-4b9e-9721-32bdd784c1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94fe-5b55-4f8c-89e5-e826e63250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e8fc7-0a15-4b9e-9721-32bdd784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F2037C-E946-40A9-8C8B-63533682DF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96B5F5-879C-439C-A9B3-E3EA9EC30CD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038e8fc7-0a15-4b9e-9721-32bdd784c1b4"/>
    <ds:schemaRef ds:uri="http://schemas.microsoft.com/office/infopath/2007/PartnerControls"/>
    <ds:schemaRef ds:uri="http://schemas.openxmlformats.org/package/2006/metadata/core-properties"/>
    <ds:schemaRef ds:uri="f62994fe-5b55-4f8c-89e5-e826e632508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BF99FB-98BC-4B6D-8931-0856116FB190}">
  <ds:schemaRefs>
    <ds:schemaRef ds:uri="038e8fc7-0a15-4b9e-9721-32bdd784c1b4"/>
    <ds:schemaRef ds:uri="f62994fe-5b55-4f8c-89e5-e826e63250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Personnalisé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Arial</vt:lpstr>
      <vt:lpstr>Open Sans</vt:lpstr>
      <vt:lpstr>Open Sans Light</vt:lpstr>
      <vt:lpstr>Office Theme</vt:lpstr>
      <vt:lpstr>Messagerie instantanée sécurisée (ou pas…)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</dc:title>
  <dc:creator>Théo Soulabail</dc:creator>
  <cp:lastModifiedBy>Emilio CHATEL (M1_BREST)</cp:lastModifiedBy>
  <cp:revision>2</cp:revision>
  <dcterms:created xsi:type="dcterms:W3CDTF">2006-08-16T00:00:00Z</dcterms:created>
  <dcterms:modified xsi:type="dcterms:W3CDTF">2023-04-16T13:13:31Z</dcterms:modified>
  <dc:identifier>DAEc9RQHjus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0x0101009C41F4855B3751469D739C4BDDCB44C5</vt:lpwstr>
  </property>
</Properties>
</file>