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97"/>
  </p:sldMasterIdLst>
  <p:notesMasterIdLst>
    <p:notesMasterId r:id="rId118"/>
  </p:notesMasterIdLst>
  <p:handoutMasterIdLst>
    <p:handoutMasterId r:id="rId119"/>
  </p:handoutMasterIdLst>
  <p:sldIdLst>
    <p:sldId id="1017" r:id="rId98"/>
    <p:sldId id="1018" r:id="rId99"/>
    <p:sldId id="1032" r:id="rId100"/>
    <p:sldId id="1019" r:id="rId101"/>
    <p:sldId id="1020" r:id="rId102"/>
    <p:sldId id="1022" r:id="rId103"/>
    <p:sldId id="1023" r:id="rId104"/>
    <p:sldId id="1024" r:id="rId105"/>
    <p:sldId id="1026" r:id="rId106"/>
    <p:sldId id="1028" r:id="rId107"/>
    <p:sldId id="1025" r:id="rId108"/>
    <p:sldId id="1021" r:id="rId109"/>
    <p:sldId id="1034" r:id="rId110"/>
    <p:sldId id="1035" r:id="rId111"/>
    <p:sldId id="1029" r:id="rId112"/>
    <p:sldId id="1031" r:id="rId113"/>
    <p:sldId id="1037" r:id="rId114"/>
    <p:sldId id="1036" r:id="rId115"/>
    <p:sldId id="1038" r:id="rId116"/>
    <p:sldId id="1039" r:id="rId1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4" autoAdjust="0"/>
    <p:restoredTop sz="88966" autoAdjust="0"/>
  </p:normalViewPr>
  <p:slideViewPr>
    <p:cSldViewPr snapToGrid="0">
      <p:cViewPr>
        <p:scale>
          <a:sx n="100" d="100"/>
          <a:sy n="100" d="100"/>
        </p:scale>
        <p:origin x="876" y="138"/>
      </p:cViewPr>
      <p:guideLst>
        <p:guide orient="horz" pos="2160"/>
        <p:guide pos="3840"/>
      </p:guideLst>
    </p:cSldViewPr>
  </p:slideViewPr>
  <p:outlineViewPr>
    <p:cViewPr>
      <p:scale>
        <a:sx n="33" d="100"/>
        <a:sy n="33" d="100"/>
      </p:scale>
      <p:origin x="0" y="-2408"/>
    </p:cViewPr>
  </p:outlineViewPr>
  <p:notesTextViewPr>
    <p:cViewPr>
      <p:scale>
        <a:sx n="1" d="1"/>
        <a:sy n="1" d="1"/>
      </p:scale>
      <p:origin x="0" y="0"/>
    </p:cViewPr>
  </p:notesTextViewPr>
  <p:sorterViewPr>
    <p:cViewPr>
      <p:scale>
        <a:sx n="100" d="100"/>
        <a:sy n="100" d="100"/>
      </p:scale>
      <p:origin x="0" y="-6908"/>
    </p:cViewPr>
  </p:sorterViewPr>
  <p:notesViewPr>
    <p:cSldViewPr snapToGrid="0">
      <p:cViewPr varScale="1">
        <p:scale>
          <a:sx n="56" d="100"/>
          <a:sy n="56" d="100"/>
        </p:scale>
        <p:origin x="2582"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117" Type="http://schemas.openxmlformats.org/officeDocument/2006/relationships/slide" Target="slides/slide20.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customXml" Target="../customXml/item63.xml"/><Relationship Id="rId68" Type="http://schemas.openxmlformats.org/officeDocument/2006/relationships/customXml" Target="../customXml/item68.xml"/><Relationship Id="rId84" Type="http://schemas.openxmlformats.org/officeDocument/2006/relationships/customXml" Target="../customXml/item84.xml"/><Relationship Id="rId89" Type="http://schemas.openxmlformats.org/officeDocument/2006/relationships/customXml" Target="../customXml/item89.xml"/><Relationship Id="rId112" Type="http://schemas.openxmlformats.org/officeDocument/2006/relationships/slide" Target="slides/slide15.xml"/><Relationship Id="rId16" Type="http://schemas.openxmlformats.org/officeDocument/2006/relationships/customXml" Target="../customXml/item16.xml"/><Relationship Id="rId107" Type="http://schemas.openxmlformats.org/officeDocument/2006/relationships/slide" Target="slides/slide10.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customXml" Target="../customXml/item74.xml"/><Relationship Id="rId79" Type="http://schemas.openxmlformats.org/officeDocument/2006/relationships/customXml" Target="../customXml/item79.xml"/><Relationship Id="rId102" Type="http://schemas.openxmlformats.org/officeDocument/2006/relationships/slide" Target="slides/slide5.xml"/><Relationship Id="rId123" Type="http://schemas.openxmlformats.org/officeDocument/2006/relationships/tableStyles" Target="tableStyles.xml"/><Relationship Id="rId5" Type="http://schemas.openxmlformats.org/officeDocument/2006/relationships/customXml" Target="../customXml/item5.xml"/><Relationship Id="rId90" Type="http://schemas.openxmlformats.org/officeDocument/2006/relationships/customXml" Target="../customXml/item90.xml"/><Relationship Id="rId95" Type="http://schemas.openxmlformats.org/officeDocument/2006/relationships/customXml" Target="../customXml/item95.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customXml" Target="../customXml/item48.xml"/><Relationship Id="rId64" Type="http://schemas.openxmlformats.org/officeDocument/2006/relationships/customXml" Target="../customXml/item64.xml"/><Relationship Id="rId69" Type="http://schemas.openxmlformats.org/officeDocument/2006/relationships/customXml" Target="../customXml/item69.xml"/><Relationship Id="rId113" Type="http://schemas.openxmlformats.org/officeDocument/2006/relationships/slide" Target="slides/slide16.xml"/><Relationship Id="rId118" Type="http://schemas.openxmlformats.org/officeDocument/2006/relationships/notesMaster" Target="notesMasters/notesMaster1.xml"/><Relationship Id="rId80" Type="http://schemas.openxmlformats.org/officeDocument/2006/relationships/customXml" Target="../customXml/item80.xml"/><Relationship Id="rId85" Type="http://schemas.openxmlformats.org/officeDocument/2006/relationships/customXml" Target="../customXml/item85.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slide" Target="slides/slide6.xml"/><Relationship Id="rId108" Type="http://schemas.openxmlformats.org/officeDocument/2006/relationships/slide" Target="slides/slide11.xml"/><Relationship Id="rId54" Type="http://schemas.openxmlformats.org/officeDocument/2006/relationships/customXml" Target="../customXml/item54.xml"/><Relationship Id="rId70" Type="http://schemas.openxmlformats.org/officeDocument/2006/relationships/customXml" Target="../customXml/item70.xml"/><Relationship Id="rId75" Type="http://schemas.openxmlformats.org/officeDocument/2006/relationships/customXml" Target="../customXml/item75.xml"/><Relationship Id="rId91" Type="http://schemas.openxmlformats.org/officeDocument/2006/relationships/customXml" Target="../customXml/item91.xml"/><Relationship Id="rId96" Type="http://schemas.openxmlformats.org/officeDocument/2006/relationships/customXml" Target="../customXml/item96.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slide" Target="slides/slide17.xml"/><Relationship Id="rId119" Type="http://schemas.openxmlformats.org/officeDocument/2006/relationships/handoutMaster" Target="handoutMasters/handoutMaster1.xml"/><Relationship Id="rId44" Type="http://schemas.openxmlformats.org/officeDocument/2006/relationships/customXml" Target="../customXml/item44.xml"/><Relationship Id="rId60" Type="http://schemas.openxmlformats.org/officeDocument/2006/relationships/customXml" Target="../customXml/item60.xml"/><Relationship Id="rId65" Type="http://schemas.openxmlformats.org/officeDocument/2006/relationships/customXml" Target="../customXml/item65.xml"/><Relationship Id="rId81" Type="http://schemas.openxmlformats.org/officeDocument/2006/relationships/customXml" Target="../customXml/item81.xml"/><Relationship Id="rId86" Type="http://schemas.openxmlformats.org/officeDocument/2006/relationships/customXml" Target="../customXml/item86.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slide" Target="slides/slide12.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slideMaster" Target="slideMasters/slideMaster1.xml"/><Relationship Id="rId104" Type="http://schemas.openxmlformats.org/officeDocument/2006/relationships/slide" Target="slides/slide7.xml"/><Relationship Id="rId120" Type="http://schemas.openxmlformats.org/officeDocument/2006/relationships/presProps" Target="presProps.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customXml" Target="../customXml/item92.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slide" Target="slides/slide13.xml"/><Relationship Id="rId115" Type="http://schemas.openxmlformats.org/officeDocument/2006/relationships/slide" Target="slides/slide18.xml"/><Relationship Id="rId61" Type="http://schemas.openxmlformats.org/officeDocument/2006/relationships/customXml" Target="../customXml/item61.xml"/><Relationship Id="rId82" Type="http://schemas.openxmlformats.org/officeDocument/2006/relationships/customXml" Target="../customXml/item82.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slide" Target="slides/slide3.xml"/><Relationship Id="rId105" Type="http://schemas.openxmlformats.org/officeDocument/2006/relationships/slide" Target="slides/slide8.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customXml" Target="../customXml/item93.xml"/><Relationship Id="rId98" Type="http://schemas.openxmlformats.org/officeDocument/2006/relationships/slide" Target="slides/slide1.xml"/><Relationship Id="rId121" Type="http://schemas.openxmlformats.org/officeDocument/2006/relationships/viewProps" Target="viewProps.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116" Type="http://schemas.openxmlformats.org/officeDocument/2006/relationships/slide" Target="slides/slide19.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88" Type="http://schemas.openxmlformats.org/officeDocument/2006/relationships/customXml" Target="../customXml/item88.xml"/><Relationship Id="rId111" Type="http://schemas.openxmlformats.org/officeDocument/2006/relationships/slide" Target="slides/slide14.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106" Type="http://schemas.openxmlformats.org/officeDocument/2006/relationships/slide" Target="slides/slide9.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78" Type="http://schemas.openxmlformats.org/officeDocument/2006/relationships/customXml" Target="../customXml/item78.xml"/><Relationship Id="rId94" Type="http://schemas.openxmlformats.org/officeDocument/2006/relationships/customXml" Target="../customXml/item94.xml"/><Relationship Id="rId99" Type="http://schemas.openxmlformats.org/officeDocument/2006/relationships/slide" Target="slides/slide2.xml"/><Relationship Id="rId101" Type="http://schemas.openxmlformats.org/officeDocument/2006/relationships/slide" Target="slides/slide4.xml"/><Relationship Id="rId1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B617FF-D253-46EA-A674-D139BFD0F6F0}" type="datetimeFigureOut">
              <a:rPr lang="en-US" smtClean="0"/>
              <a:t>12/3/2019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05E401-E290-4ADC-A2E1-AF658049C214}" type="slidenum">
              <a:rPr lang="en-US" smtClean="0"/>
              <a:t>‹#›</a:t>
            </a:fld>
            <a:endParaRPr lang="en-US"/>
          </a:p>
        </p:txBody>
      </p:sp>
    </p:spTree>
    <p:extLst>
      <p:ext uri="{BB962C8B-B14F-4D97-AF65-F5344CB8AC3E}">
        <p14:creationId xmlns:p14="http://schemas.microsoft.com/office/powerpoint/2010/main" val="29205371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BB20DD-C290-41F2-B582-9D9B3D08D648}"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4828DA-AF45-4AE6-B028-BCEB1A74BFA8}" type="slidenum">
              <a:rPr lang="en-US" smtClean="0"/>
              <a:t>‹#›</a:t>
            </a:fld>
            <a:endParaRPr lang="en-US"/>
          </a:p>
        </p:txBody>
      </p:sp>
    </p:spTree>
    <p:extLst>
      <p:ext uri="{BB962C8B-B14F-4D97-AF65-F5344CB8AC3E}">
        <p14:creationId xmlns:p14="http://schemas.microsoft.com/office/powerpoint/2010/main" val="287181369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Confidence score percentages are derived from the 1 minute data.</a:t>
            </a:r>
          </a:p>
          <a:p>
            <a:r>
              <a:rPr lang="en-US" dirty="0"/>
              <a:t>High confidence is real time data.</a:t>
            </a:r>
          </a:p>
          <a:p>
            <a:r>
              <a:rPr lang="en-US" dirty="0"/>
              <a:t>Medium confidence data is computed from surrounding segments (likely real time)</a:t>
            </a:r>
          </a:p>
          <a:p>
            <a:r>
              <a:rPr lang="en-US" dirty="0"/>
              <a:t>Low confidence is historical data.</a:t>
            </a:r>
          </a:p>
          <a:p>
            <a:endParaRPr lang="en-US" dirty="0"/>
          </a:p>
          <a:p>
            <a:r>
              <a:rPr lang="en-US" dirty="0"/>
              <a:t>Takes out the difficult problem of imputation for missing data.</a:t>
            </a:r>
          </a:p>
        </p:txBody>
      </p:sp>
      <p:sp>
        <p:nvSpPr>
          <p:cNvPr id="4" name="Slide Number Placeholder 3"/>
          <p:cNvSpPr>
            <a:spLocks noGrp="1"/>
          </p:cNvSpPr>
          <p:nvPr>
            <p:ph type="sldNum" sz="quarter" idx="5"/>
          </p:nvPr>
        </p:nvSpPr>
        <p:spPr/>
        <p:txBody>
          <a:bodyPr/>
          <a:lstStyle/>
          <a:p>
            <a:fld id="{F54828DA-AF45-4AE6-B028-BCEB1A74BFA8}" type="slidenum">
              <a:rPr lang="en-US" smtClean="0"/>
              <a:t>6</a:t>
            </a:fld>
            <a:endParaRPr lang="en-US"/>
          </a:p>
        </p:txBody>
      </p:sp>
    </p:spTree>
    <p:extLst>
      <p:ext uri="{BB962C8B-B14F-4D97-AF65-F5344CB8AC3E}">
        <p14:creationId xmlns:p14="http://schemas.microsoft.com/office/powerpoint/2010/main" val="1612598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 takes roughly 6 hours.</a:t>
            </a:r>
          </a:p>
          <a:p>
            <a:endParaRPr lang="en-US" dirty="0"/>
          </a:p>
          <a:p>
            <a:r>
              <a:rPr lang="en-US" dirty="0"/>
              <a:t>Other methods of interpolation like Kriging were considered but were ultimately deemed entirely too slow for the constraints of this project.</a:t>
            </a:r>
          </a:p>
          <a:p>
            <a:endParaRPr lang="en-US" dirty="0"/>
          </a:p>
          <a:p>
            <a:r>
              <a:rPr lang="en-US" dirty="0"/>
              <a:t>* Missing values in the speed data after interpolation (when a time step was missing) were calculated as a naïve forecast, i.e. the precipitation at the previous time step is forecasted at the missing time step.</a:t>
            </a:r>
          </a:p>
        </p:txBody>
      </p:sp>
      <p:sp>
        <p:nvSpPr>
          <p:cNvPr id="4" name="Slide Number Placeholder 3"/>
          <p:cNvSpPr>
            <a:spLocks noGrp="1"/>
          </p:cNvSpPr>
          <p:nvPr>
            <p:ph type="sldNum" sz="quarter" idx="5"/>
          </p:nvPr>
        </p:nvSpPr>
        <p:spPr/>
        <p:txBody>
          <a:bodyPr/>
          <a:lstStyle/>
          <a:p>
            <a:fld id="{F54828DA-AF45-4AE6-B028-BCEB1A74BFA8}" type="slidenum">
              <a:rPr lang="en-US" smtClean="0"/>
              <a:t>8</a:t>
            </a:fld>
            <a:endParaRPr lang="en-US"/>
          </a:p>
        </p:txBody>
      </p:sp>
    </p:spTree>
    <p:extLst>
      <p:ext uri="{BB962C8B-B14F-4D97-AF65-F5344CB8AC3E}">
        <p14:creationId xmlns:p14="http://schemas.microsoft.com/office/powerpoint/2010/main" val="3623430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Traffic Speeds under Normal Conditions Vs. Slow Downs with Day and Night Highlighted.</a:t>
            </a:r>
          </a:p>
          <a:p>
            <a:endParaRPr lang="en-US" dirty="0"/>
          </a:p>
          <a:p>
            <a:r>
              <a:rPr lang="en-US" dirty="0"/>
              <a:t>The data has been diced up into day and night as well as events with precipitation &gt; 0 and speeds &lt; 60 and usual traffic &gt; 60 mph.</a:t>
            </a:r>
          </a:p>
          <a:p>
            <a:r>
              <a:rPr lang="en-US" dirty="0"/>
              <a:t>What is revealed in this plot is that the traffic speeds seem to be somewhat resistant to precipitation intensity impacting speeds.</a:t>
            </a:r>
          </a:p>
          <a:p>
            <a:endParaRPr lang="en-US" dirty="0"/>
          </a:p>
          <a:p>
            <a:r>
              <a:rPr lang="en-US" dirty="0"/>
              <a:t>Another notable point of interest is the significant number of events that occur during the night compared to the day time. This goes against the assumption</a:t>
            </a:r>
          </a:p>
          <a:p>
            <a:r>
              <a:rPr lang="en-US" dirty="0"/>
              <a:t>I originally held that due to low volumes, traffic speeds should be mostly unimpeded by precipitation intensity at night but is somewhat intuitive</a:t>
            </a:r>
          </a:p>
          <a:p>
            <a:r>
              <a:rPr lang="en-US" dirty="0"/>
              <a:t>Due to visibility constraints.</a:t>
            </a:r>
          </a:p>
          <a:p>
            <a:endParaRPr lang="en-US" dirty="0"/>
          </a:p>
          <a:p>
            <a:r>
              <a:rPr lang="en-US" dirty="0"/>
              <a:t>This answers the question of whether or not there is a temporal component to the relationship between traffic speeds and precipitation intensity as it does</a:t>
            </a:r>
          </a:p>
          <a:p>
            <a:r>
              <a:rPr lang="en-US" dirty="0"/>
              <a:t>Appear that there is some form of a relationship here. Now to quantify that relationship and see if there is a spatial component as well.</a:t>
            </a:r>
          </a:p>
        </p:txBody>
      </p:sp>
      <p:sp>
        <p:nvSpPr>
          <p:cNvPr id="4" name="Slide Number Placeholder 3"/>
          <p:cNvSpPr>
            <a:spLocks noGrp="1"/>
          </p:cNvSpPr>
          <p:nvPr>
            <p:ph type="sldNum" sz="quarter" idx="5"/>
          </p:nvPr>
        </p:nvSpPr>
        <p:spPr/>
        <p:txBody>
          <a:bodyPr/>
          <a:lstStyle/>
          <a:p>
            <a:fld id="{F54828DA-AF45-4AE6-B028-BCEB1A74BFA8}" type="slidenum">
              <a:rPr lang="en-US" smtClean="0"/>
              <a:t>11</a:t>
            </a:fld>
            <a:endParaRPr lang="en-US"/>
          </a:p>
        </p:txBody>
      </p:sp>
    </p:spTree>
    <p:extLst>
      <p:ext uri="{BB962C8B-B14F-4D97-AF65-F5344CB8AC3E}">
        <p14:creationId xmlns:p14="http://schemas.microsoft.com/office/powerpoint/2010/main" val="141453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with any extreme events, our sample size for these events is extremely limited. You can increase the sample size with more data but the overall percentages would likely stay relatively unchanged.</a:t>
            </a:r>
          </a:p>
        </p:txBody>
      </p:sp>
      <p:sp>
        <p:nvSpPr>
          <p:cNvPr id="4" name="Slide Number Placeholder 3"/>
          <p:cNvSpPr>
            <a:spLocks noGrp="1"/>
          </p:cNvSpPr>
          <p:nvPr>
            <p:ph type="sldNum" sz="quarter" idx="5"/>
          </p:nvPr>
        </p:nvSpPr>
        <p:spPr/>
        <p:txBody>
          <a:bodyPr/>
          <a:lstStyle/>
          <a:p>
            <a:fld id="{F54828DA-AF45-4AE6-B028-BCEB1A74BFA8}" type="slidenum">
              <a:rPr lang="en-US" smtClean="0"/>
              <a:t>12</a:t>
            </a:fld>
            <a:endParaRPr lang="en-US"/>
          </a:p>
        </p:txBody>
      </p:sp>
    </p:spTree>
    <p:extLst>
      <p:ext uri="{BB962C8B-B14F-4D97-AF65-F5344CB8AC3E}">
        <p14:creationId xmlns:p14="http://schemas.microsoft.com/office/powerpoint/2010/main" val="3240556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 conditions</a:t>
            </a:r>
          </a:p>
          <a:p>
            <a:r>
              <a:rPr lang="en-US" dirty="0"/>
              <a:t>Day time speeds tend to be higher than night time speeds. This is somewhat unintuitive as one would expect lower traffic volumes would equate to higher speeds but this may be a function of</a:t>
            </a:r>
          </a:p>
          <a:p>
            <a:r>
              <a:rPr lang="en-US" dirty="0"/>
              <a:t>Construction during the day time.</a:t>
            </a:r>
          </a:p>
          <a:p>
            <a:endParaRPr lang="en-US" dirty="0"/>
          </a:p>
          <a:p>
            <a:r>
              <a:rPr lang="en-US" dirty="0"/>
              <a:t>Event conditions</a:t>
            </a:r>
          </a:p>
          <a:p>
            <a:r>
              <a:rPr lang="en-US" dirty="0"/>
              <a:t>While it appeared that night time events dominated in the previous figure, there are actually much lower speeds that occur during the day time in the case of an event. This is likely due to higher traffic volumes.</a:t>
            </a:r>
          </a:p>
        </p:txBody>
      </p:sp>
      <p:sp>
        <p:nvSpPr>
          <p:cNvPr id="4" name="Slide Number Placeholder 3"/>
          <p:cNvSpPr>
            <a:spLocks noGrp="1"/>
          </p:cNvSpPr>
          <p:nvPr>
            <p:ph type="sldNum" sz="quarter" idx="5"/>
          </p:nvPr>
        </p:nvSpPr>
        <p:spPr/>
        <p:txBody>
          <a:bodyPr/>
          <a:lstStyle/>
          <a:p>
            <a:fld id="{F54828DA-AF45-4AE6-B028-BCEB1A74BFA8}" type="slidenum">
              <a:rPr lang="en-US" smtClean="0"/>
              <a:t>13</a:t>
            </a:fld>
            <a:endParaRPr lang="en-US"/>
          </a:p>
        </p:txBody>
      </p:sp>
    </p:spTree>
    <p:extLst>
      <p:ext uri="{BB962C8B-B14F-4D97-AF65-F5344CB8AC3E}">
        <p14:creationId xmlns:p14="http://schemas.microsoft.com/office/powerpoint/2010/main" val="1883112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Night time events show a clustering around on and off ramps.</a:t>
            </a:r>
          </a:p>
          <a:p>
            <a:endParaRPr lang="en-US" dirty="0"/>
          </a:p>
          <a:p>
            <a:r>
              <a:rPr lang="en-US" dirty="0"/>
              <a:t>The data seems to be more homogenous during the day with spikes around ramps and apparent </a:t>
            </a:r>
            <a:r>
              <a:rPr lang="en-US" dirty="0" err="1"/>
              <a:t>workzones</a:t>
            </a:r>
            <a:r>
              <a:rPr lang="en-US" dirty="0"/>
              <a:t>. Higher frequencies may also be due to higher volumes.</a:t>
            </a:r>
          </a:p>
        </p:txBody>
      </p:sp>
      <p:sp>
        <p:nvSpPr>
          <p:cNvPr id="4" name="Slide Number Placeholder 3"/>
          <p:cNvSpPr>
            <a:spLocks noGrp="1"/>
          </p:cNvSpPr>
          <p:nvPr>
            <p:ph type="sldNum" sz="quarter" idx="5"/>
          </p:nvPr>
        </p:nvSpPr>
        <p:spPr/>
        <p:txBody>
          <a:bodyPr/>
          <a:lstStyle/>
          <a:p>
            <a:fld id="{F54828DA-AF45-4AE6-B028-BCEB1A74BFA8}" type="slidenum">
              <a:rPr lang="en-US" smtClean="0"/>
              <a:t>14</a:t>
            </a:fld>
            <a:endParaRPr lang="en-US"/>
          </a:p>
        </p:txBody>
      </p:sp>
    </p:spTree>
    <p:extLst>
      <p:ext uri="{BB962C8B-B14F-4D97-AF65-F5344CB8AC3E}">
        <p14:creationId xmlns:p14="http://schemas.microsoft.com/office/powerpoint/2010/main" val="3073463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particular spike didn’t seem to be correlated to anything in particular but when looking through google street view imagery, I noticed that the bridge was under construction during this time. Most roadway construction occurs at night, perhaps leading to higher counts for events.</a:t>
            </a:r>
          </a:p>
        </p:txBody>
      </p:sp>
      <p:sp>
        <p:nvSpPr>
          <p:cNvPr id="4" name="Slide Number Placeholder 3"/>
          <p:cNvSpPr>
            <a:spLocks noGrp="1"/>
          </p:cNvSpPr>
          <p:nvPr>
            <p:ph type="sldNum" sz="quarter" idx="5"/>
          </p:nvPr>
        </p:nvSpPr>
        <p:spPr/>
        <p:txBody>
          <a:bodyPr/>
          <a:lstStyle/>
          <a:p>
            <a:fld id="{F54828DA-AF45-4AE6-B028-BCEB1A74BFA8}" type="slidenum">
              <a:rPr lang="en-US" smtClean="0"/>
              <a:t>16</a:t>
            </a:fld>
            <a:endParaRPr lang="en-US"/>
          </a:p>
        </p:txBody>
      </p:sp>
    </p:spTree>
    <p:extLst>
      <p:ext uri="{BB962C8B-B14F-4D97-AF65-F5344CB8AC3E}">
        <p14:creationId xmlns:p14="http://schemas.microsoft.com/office/powerpoint/2010/main" val="35225396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304800" y="214745"/>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914400" y="901950"/>
            <a:ext cx="10363200" cy="1425614"/>
          </a:xfrm>
        </p:spPr>
        <p:txBody>
          <a:bodyPr anchor="b">
            <a:normAutofit/>
          </a:bodyPr>
          <a:lstStyle>
            <a:lvl1pPr>
              <a:defRPr sz="4800" b="1"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828800" y="3246120"/>
            <a:ext cx="8534400" cy="1473200"/>
          </a:xfrm>
        </p:spPr>
        <p:txBody>
          <a:bodyPr>
            <a:normAutofit/>
          </a:bodyPr>
          <a:lstStyle>
            <a:lvl1pPr marL="0" indent="0" algn="ctr">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9" name="Footer Placeholder 4"/>
          <p:cNvSpPr txBox="1">
            <a:spLocks/>
          </p:cNvSpPr>
          <p:nvPr userDrawn="1"/>
        </p:nvSpPr>
        <p:spPr>
          <a:xfrm>
            <a:off x="177875" y="6369561"/>
            <a:ext cx="2828562" cy="405047"/>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4" name="Footer Placeholder 4"/>
          <p:cNvSpPr txBox="1">
            <a:spLocks/>
          </p:cNvSpPr>
          <p:nvPr userDrawn="1"/>
        </p:nvSpPr>
        <p:spPr>
          <a:xfrm>
            <a:off x="3976255" y="6369561"/>
            <a:ext cx="4096974" cy="405047"/>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pic>
        <p:nvPicPr>
          <p:cNvPr id="17"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6422" y="6397236"/>
            <a:ext cx="1256444" cy="417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userDrawn="1"/>
        </p:nvSpPr>
        <p:spPr>
          <a:xfrm>
            <a:off x="2963538" y="6452347"/>
            <a:ext cx="6026226" cy="307777"/>
          </a:xfrm>
          <a:prstGeom prst="rect">
            <a:avLst/>
          </a:prstGeom>
          <a:noFill/>
        </p:spPr>
        <p:txBody>
          <a:bodyPr wrap="square" rtlCol="0">
            <a:spAutoFit/>
          </a:bodyPr>
          <a:lstStyle/>
          <a:p>
            <a:pPr algn="ctr"/>
            <a:r>
              <a:rPr lang="en-US" sz="1400" b="1" i="0" baseline="0" dirty="0"/>
              <a:t>CE597 Geospatial Data Analytics</a:t>
            </a:r>
            <a:endParaRPr lang="en-US" sz="1400" b="1" i="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99432" y="1388126"/>
            <a:ext cx="11193137" cy="4938146"/>
          </a:xfrm>
        </p:spPr>
        <p:txBody>
          <a:bodyPr/>
          <a:lstStyle>
            <a:lvl1pPr marL="0" indent="-365760" algn="l">
              <a:spcBef>
                <a:spcPts val="0"/>
              </a:spcBef>
              <a:spcAft>
                <a:spcPts val="600"/>
              </a:spcAft>
              <a:buClr>
                <a:schemeClr val="tx1"/>
              </a:buClr>
              <a:buFont typeface="+mj-lt"/>
              <a:buAutoNum type="arabicPeriod"/>
              <a:defRPr baseline="0">
                <a:solidFill>
                  <a:schemeClr val="tx1"/>
                </a:solidFill>
              </a:defRPr>
            </a:lvl1pPr>
            <a:lvl2pPr marL="576263" indent="-274320">
              <a:buFont typeface="Courier New" panose="02070309020205020404" pitchFamily="49" charset="0"/>
              <a:buChar char="o"/>
              <a:defRPr baseline="0">
                <a:solidFill>
                  <a:schemeClr val="tx1"/>
                </a:solidFill>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a:xfrm>
            <a:off x="609600" y="338328"/>
            <a:ext cx="10972800" cy="862511"/>
          </a:xfrm>
        </p:spPr>
        <p:txBody>
          <a:bodyPr>
            <a:normAutofit/>
          </a:bodyPr>
          <a:lstStyle>
            <a:lvl1pPr>
              <a:defRPr sz="4000" b="1"/>
            </a:lvl1pPr>
          </a:lstStyle>
          <a:p>
            <a:r>
              <a:rPr lang="en-US" dirty="0"/>
              <a:t>Click to edit Master title style</a:t>
            </a:r>
          </a:p>
        </p:txBody>
      </p:sp>
      <p:pic>
        <p:nvPicPr>
          <p:cNvPr id="8" name="Picture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6422" y="6383947"/>
            <a:ext cx="1256444" cy="417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userDrawn="1"/>
        </p:nvSpPr>
        <p:spPr>
          <a:xfrm>
            <a:off x="2963538" y="6439058"/>
            <a:ext cx="6026226" cy="307777"/>
          </a:xfrm>
          <a:prstGeom prst="rect">
            <a:avLst/>
          </a:prstGeom>
          <a:noFill/>
        </p:spPr>
        <p:txBody>
          <a:bodyPr wrap="square" rtlCol="0">
            <a:spAutoFit/>
          </a:bodyPr>
          <a:lstStyle/>
          <a:p>
            <a:pPr algn="ctr"/>
            <a:r>
              <a:rPr lang="en-US" sz="1400" b="1" i="0" baseline="0" dirty="0"/>
              <a:t>CE597 Geospatial Data Analytics</a:t>
            </a:r>
            <a:endParaRPr lang="en-US" sz="1400" b="1" i="0" dirty="0"/>
          </a:p>
        </p:txBody>
      </p:sp>
      <p:sp>
        <p:nvSpPr>
          <p:cNvPr id="5" name="TextBox 4"/>
          <p:cNvSpPr txBox="1"/>
          <p:nvPr userDrawn="1"/>
        </p:nvSpPr>
        <p:spPr>
          <a:xfrm>
            <a:off x="10579468" y="6440179"/>
            <a:ext cx="1265275" cy="307777"/>
          </a:xfrm>
          <a:prstGeom prst="rect">
            <a:avLst/>
          </a:prstGeom>
          <a:noFill/>
        </p:spPr>
        <p:txBody>
          <a:bodyPr wrap="square" rtlCol="0">
            <a:spAutoFit/>
          </a:bodyPr>
          <a:lstStyle/>
          <a:p>
            <a:pPr algn="r"/>
            <a:fld id="{4EE71C50-1BCF-4217-B3FC-501D6D398DF3}" type="slidenum">
              <a:rPr lang="zh-CN" altLang="en-US" sz="1400" b="1" smtClean="0">
                <a:latin typeface="+mn-lt"/>
              </a:rPr>
              <a:pPr algn="r"/>
              <a:t>‹#›</a:t>
            </a:fld>
            <a:endParaRPr lang="zh-CN" altLang="en-US" sz="1400" b="1" dirty="0">
              <a:latin typeface="+mn-lt"/>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p>
          </p:txBody>
        </p:sp>
      </p:grpSp>
      <p:sp>
        <p:nvSpPr>
          <p:cNvPr id="2" name="Title Placeholder 1"/>
          <p:cNvSpPr>
            <a:spLocks noGrp="1"/>
          </p:cNvSpPr>
          <p:nvPr>
            <p:ph type="title"/>
          </p:nvPr>
        </p:nvSpPr>
        <p:spPr>
          <a:xfrm>
            <a:off x="609600" y="338328"/>
            <a:ext cx="10972800" cy="90657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88415" y="1487278"/>
            <a:ext cx="11215171" cy="486377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Footer Placeholder 4"/>
          <p:cNvSpPr txBox="1">
            <a:spLocks/>
          </p:cNvSpPr>
          <p:nvPr userDrawn="1"/>
        </p:nvSpPr>
        <p:spPr>
          <a:xfrm>
            <a:off x="164020" y="6351048"/>
            <a:ext cx="2828562" cy="405047"/>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5" name="Footer Placeholder 4"/>
          <p:cNvSpPr txBox="1">
            <a:spLocks/>
          </p:cNvSpPr>
          <p:nvPr userDrawn="1"/>
        </p:nvSpPr>
        <p:spPr>
          <a:xfrm>
            <a:off x="3976255" y="6369561"/>
            <a:ext cx="4096974" cy="405047"/>
          </a:xfrm>
          <a:prstGeom prst="rect">
            <a:avLst/>
          </a:prstGeom>
        </p:spPr>
        <p:txBody>
          <a:bodyPr vert="horz" lIns="91440" tIns="45720" rIns="91440" bIns="45720" rtlCol="0" anchor="ctr"/>
          <a:lstStyle>
            <a:defPPr>
              <a:defRPr lang="en-US"/>
            </a:defPPr>
            <a:lvl1pPr marL="0" algn="ctr" defTabSz="914400" rtl="0" eaLnBrk="1" latinLnBrk="0" hangingPunct="1">
              <a:defRPr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3600" kern="1200">
          <a:solidFill>
            <a:schemeClr val="tx1"/>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3200" kern="1200">
          <a:solidFill>
            <a:schemeClr val="tx1"/>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3200" kern="1200">
          <a:solidFill>
            <a:schemeClr val="tx1"/>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2800" kern="1200">
          <a:solidFill>
            <a:schemeClr val="tx1"/>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2400" kern="1200">
          <a:solidFill>
            <a:schemeClr val="tx1"/>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Foxhound013/CE-597_GDA/tree/master/final_projec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ops.fhwa.dot.gov/weather/q1_roadimpact.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inrix.com/research/"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Association between Precipitation Intensity and Traffic Speeds</a:t>
            </a:r>
          </a:p>
        </p:txBody>
      </p:sp>
      <p:sp>
        <p:nvSpPr>
          <p:cNvPr id="3" name="Subtitle 2"/>
          <p:cNvSpPr>
            <a:spLocks noGrp="1"/>
          </p:cNvSpPr>
          <p:nvPr>
            <p:ph type="subTitle" idx="1"/>
          </p:nvPr>
        </p:nvSpPr>
        <p:spPr>
          <a:xfrm>
            <a:off x="304800" y="3246119"/>
            <a:ext cx="11582400" cy="3002281"/>
          </a:xfrm>
        </p:spPr>
        <p:txBody>
          <a:bodyPr>
            <a:normAutofit lnSpcReduction="10000"/>
          </a:bodyPr>
          <a:lstStyle/>
          <a:p>
            <a:r>
              <a:rPr lang="en-US" dirty="0"/>
              <a:t>Final Project</a:t>
            </a:r>
          </a:p>
          <a:p>
            <a:r>
              <a:rPr lang="en-US" dirty="0"/>
              <a:t>Author: W. Logan Downing</a:t>
            </a:r>
            <a:br>
              <a:rPr lang="en-US" dirty="0"/>
            </a:br>
            <a:br>
              <a:rPr lang="en-US" dirty="0"/>
            </a:br>
            <a:br>
              <a:rPr lang="en-US" dirty="0"/>
            </a:br>
            <a:endParaRPr lang="en-US" dirty="0"/>
          </a:p>
          <a:p>
            <a:endParaRPr lang="en-US" dirty="0"/>
          </a:p>
          <a:p>
            <a:endParaRPr lang="en-US" dirty="0"/>
          </a:p>
          <a:p>
            <a:r>
              <a:rPr lang="en-US" sz="1800" dirty="0"/>
              <a:t>GitHub Repository: </a:t>
            </a:r>
            <a:r>
              <a:rPr lang="en-US" sz="1800" dirty="0">
                <a:hlinkClick r:id="rId2"/>
              </a:rPr>
              <a:t>https://github.com/Foxhound013/CE-597_GDA/tree/master/final_project</a:t>
            </a:r>
            <a:endParaRPr lang="en-US" sz="1800" dirty="0"/>
          </a:p>
        </p:txBody>
      </p:sp>
    </p:spTree>
    <p:extLst>
      <p:ext uri="{BB962C8B-B14F-4D97-AF65-F5344CB8AC3E}">
        <p14:creationId xmlns:p14="http://schemas.microsoft.com/office/powerpoint/2010/main" val="1974333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D3796F-3CB1-4A39-B49C-B50BE382A9B8}"/>
              </a:ext>
            </a:extLst>
          </p:cNvPr>
          <p:cNvSpPr>
            <a:spLocks noGrp="1"/>
          </p:cNvSpPr>
          <p:nvPr>
            <p:ph type="title"/>
          </p:nvPr>
        </p:nvSpPr>
        <p:spPr>
          <a:xfrm>
            <a:off x="609600" y="254544"/>
            <a:ext cx="10972800" cy="862511"/>
          </a:xfrm>
        </p:spPr>
        <p:txBody>
          <a:bodyPr/>
          <a:lstStyle/>
          <a:p>
            <a:r>
              <a:rPr lang="en-US" dirty="0"/>
              <a:t>The Analysis – Defining Terms</a:t>
            </a:r>
          </a:p>
        </p:txBody>
      </p:sp>
      <p:sp>
        <p:nvSpPr>
          <p:cNvPr id="4" name="Content Placeholder 1">
            <a:extLst>
              <a:ext uri="{FF2B5EF4-FFF2-40B4-BE49-F238E27FC236}">
                <a16:creationId xmlns:a16="http://schemas.microsoft.com/office/drawing/2014/main" id="{513FCBDC-58D0-4A27-ACB9-A9B8D0455BAC}"/>
              </a:ext>
            </a:extLst>
          </p:cNvPr>
          <p:cNvSpPr>
            <a:spLocks noGrp="1"/>
          </p:cNvSpPr>
          <p:nvPr>
            <p:ph idx="1"/>
          </p:nvPr>
        </p:nvSpPr>
        <p:spPr>
          <a:xfrm>
            <a:off x="499432" y="1117055"/>
            <a:ext cx="11193137" cy="5209217"/>
          </a:xfrm>
        </p:spPr>
        <p:txBody>
          <a:bodyPr>
            <a:normAutofit/>
          </a:bodyPr>
          <a:lstStyle/>
          <a:p>
            <a:pPr indent="0">
              <a:buNone/>
            </a:pPr>
            <a:r>
              <a:rPr lang="en-US" dirty="0"/>
              <a:t>A temporal component to this relationship is suspected.</a:t>
            </a:r>
          </a:p>
          <a:p>
            <a:pPr marL="1147763" lvl="1" indent="-571500">
              <a:buFont typeface="Arial" panose="020B0604020202020204" pitchFamily="34" charset="0"/>
              <a:buChar char="•"/>
            </a:pPr>
            <a:r>
              <a:rPr lang="en-US" dirty="0"/>
              <a:t>Day and Night have been defined based on civil twilight hours for June 2018 in Indiana.</a:t>
            </a:r>
          </a:p>
          <a:p>
            <a:pPr marL="1427163" lvl="2" indent="-571500">
              <a:buFont typeface="Arial" panose="020B0604020202020204" pitchFamily="34" charset="0"/>
              <a:buChar char="•"/>
            </a:pPr>
            <a:r>
              <a:rPr lang="en-US" dirty="0"/>
              <a:t>Day: 6:00 am to 8:30 pm (1000 UTC – 0030 UTC)</a:t>
            </a:r>
          </a:p>
          <a:p>
            <a:pPr marL="1427163" lvl="2" indent="-571500">
              <a:buFont typeface="Arial" panose="020B0604020202020204" pitchFamily="34" charset="0"/>
              <a:buChar char="•"/>
            </a:pPr>
            <a:r>
              <a:rPr lang="en-US" dirty="0"/>
              <a:t>Night: 8:31 pm – 5:59 am (0031 UTC – 0959 UTC)</a:t>
            </a:r>
          </a:p>
          <a:p>
            <a:pPr indent="0">
              <a:buNone/>
            </a:pPr>
            <a:endParaRPr lang="en-US" dirty="0"/>
          </a:p>
        </p:txBody>
      </p:sp>
    </p:spTree>
    <p:extLst>
      <p:ext uri="{BB962C8B-B14F-4D97-AF65-F5344CB8AC3E}">
        <p14:creationId xmlns:p14="http://schemas.microsoft.com/office/powerpoint/2010/main" val="333966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map&#10;&#10;Description automatically generated">
            <a:extLst>
              <a:ext uri="{FF2B5EF4-FFF2-40B4-BE49-F238E27FC236}">
                <a16:creationId xmlns:a16="http://schemas.microsoft.com/office/drawing/2014/main" id="{1B6AAAA4-3763-4036-AABE-8E73A2F8FB5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33563" y="7816"/>
            <a:ext cx="9734473" cy="68501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53470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99432" y="1171574"/>
            <a:ext cx="11193137" cy="1626823"/>
          </a:xfrm>
        </p:spPr>
        <p:txBody>
          <a:bodyPr>
            <a:normAutofit fontScale="77500" lnSpcReduction="20000"/>
          </a:bodyPr>
          <a:lstStyle/>
          <a:p>
            <a:pPr indent="0">
              <a:buNone/>
            </a:pPr>
            <a:r>
              <a:rPr lang="en-US" dirty="0"/>
              <a:t>Using these day/night and event/non-event criterions, a count of “normal” conditions and “event” conditions were calculated as well as mean speeds for each segment and is summarized as follows.</a:t>
            </a:r>
          </a:p>
          <a:p>
            <a:pPr indent="0">
              <a:buNone/>
            </a:pPr>
            <a:endParaRPr lang="en-US" dirty="0"/>
          </a:p>
          <a:p>
            <a:pPr indent="0">
              <a:buNone/>
            </a:pPr>
            <a:endParaRPr lang="en-US" dirty="0"/>
          </a:p>
          <a:p>
            <a:pPr indent="0">
              <a:buNone/>
            </a:pPr>
            <a:endParaRPr lang="en-US" dirty="0"/>
          </a:p>
        </p:txBody>
      </p:sp>
      <p:sp>
        <p:nvSpPr>
          <p:cNvPr id="3" name="Title 2"/>
          <p:cNvSpPr>
            <a:spLocks noGrp="1"/>
          </p:cNvSpPr>
          <p:nvPr>
            <p:ph type="title"/>
          </p:nvPr>
        </p:nvSpPr>
        <p:spPr>
          <a:xfrm>
            <a:off x="609598" y="152065"/>
            <a:ext cx="10972800" cy="862511"/>
          </a:xfrm>
        </p:spPr>
        <p:txBody>
          <a:bodyPr/>
          <a:lstStyle/>
          <a:p>
            <a:r>
              <a:rPr lang="en-US" dirty="0"/>
              <a:t>Analysis - Developing Statistics on the Data</a:t>
            </a:r>
          </a:p>
        </p:txBody>
      </p:sp>
      <p:graphicFrame>
        <p:nvGraphicFramePr>
          <p:cNvPr id="4" name="Table 4">
            <a:extLst>
              <a:ext uri="{FF2B5EF4-FFF2-40B4-BE49-F238E27FC236}">
                <a16:creationId xmlns:a16="http://schemas.microsoft.com/office/drawing/2014/main" id="{381B16DB-D113-4747-A559-B8729F91C751}"/>
              </a:ext>
            </a:extLst>
          </p:cNvPr>
          <p:cNvGraphicFramePr>
            <a:graphicFrameLocks noGrp="1"/>
          </p:cNvGraphicFramePr>
          <p:nvPr>
            <p:extLst>
              <p:ext uri="{D42A27DB-BD31-4B8C-83A1-F6EECF244321}">
                <p14:modId xmlns:p14="http://schemas.microsoft.com/office/powerpoint/2010/main" val="395004267"/>
              </p:ext>
            </p:extLst>
          </p:nvPr>
        </p:nvGraphicFramePr>
        <p:xfrm>
          <a:off x="2031999" y="4210836"/>
          <a:ext cx="8128000" cy="12852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83571514"/>
                    </a:ext>
                  </a:extLst>
                </a:gridCol>
                <a:gridCol w="2032000">
                  <a:extLst>
                    <a:ext uri="{9D8B030D-6E8A-4147-A177-3AD203B41FA5}">
                      <a16:colId xmlns:a16="http://schemas.microsoft.com/office/drawing/2014/main" val="3635252844"/>
                    </a:ext>
                  </a:extLst>
                </a:gridCol>
                <a:gridCol w="2032000">
                  <a:extLst>
                    <a:ext uri="{9D8B030D-6E8A-4147-A177-3AD203B41FA5}">
                      <a16:colId xmlns:a16="http://schemas.microsoft.com/office/drawing/2014/main" val="3519878298"/>
                    </a:ext>
                  </a:extLst>
                </a:gridCol>
                <a:gridCol w="2032000">
                  <a:extLst>
                    <a:ext uri="{9D8B030D-6E8A-4147-A177-3AD203B41FA5}">
                      <a16:colId xmlns:a16="http://schemas.microsoft.com/office/drawing/2014/main" val="3637146519"/>
                    </a:ext>
                  </a:extLst>
                </a:gridCol>
              </a:tblGrid>
              <a:tr h="370840">
                <a:tc>
                  <a:txBody>
                    <a:bodyPr/>
                    <a:lstStyle/>
                    <a:p>
                      <a:pPr algn="ctr"/>
                      <a:r>
                        <a:rPr lang="en-US" dirty="0"/>
                        <a:t>Percent Normal Conditions Count – Night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Percent Normal Conditions Count – Day </a:t>
                      </a:r>
                    </a:p>
                  </a:txBody>
                  <a:tcPr anchor="ctr"/>
                </a:tc>
                <a:tc>
                  <a:txBody>
                    <a:bodyPr/>
                    <a:lstStyle/>
                    <a:p>
                      <a:pPr algn="ctr"/>
                      <a:r>
                        <a:rPr lang="en-US" dirty="0"/>
                        <a:t>Percent Event Conditions Count – Night</a:t>
                      </a:r>
                    </a:p>
                  </a:txBody>
                  <a:tcPr anchor="ctr"/>
                </a:tc>
                <a:tc>
                  <a:txBody>
                    <a:bodyPr/>
                    <a:lstStyle/>
                    <a:p>
                      <a:pPr algn="ctr"/>
                      <a:r>
                        <a:rPr lang="en-US" dirty="0"/>
                        <a:t>Percent Event Conditions Count – Day</a:t>
                      </a:r>
                    </a:p>
                  </a:txBody>
                  <a:tcPr anchor="ctr"/>
                </a:tc>
                <a:extLst>
                  <a:ext uri="{0D108BD9-81ED-4DB2-BD59-A6C34878D82A}">
                    <a16:rowId xmlns:a16="http://schemas.microsoft.com/office/drawing/2014/main" val="165448173"/>
                  </a:ext>
                </a:extLst>
              </a:tr>
              <a:tr h="370840">
                <a:tc>
                  <a:txBody>
                    <a:bodyPr/>
                    <a:lstStyle/>
                    <a:p>
                      <a:pPr algn="ctr"/>
                      <a:r>
                        <a:rPr lang="en-US" dirty="0"/>
                        <a:t>39.67%</a:t>
                      </a:r>
                    </a:p>
                  </a:txBody>
                  <a:tcPr anchor="ctr"/>
                </a:tc>
                <a:tc>
                  <a:txBody>
                    <a:bodyPr/>
                    <a:lstStyle/>
                    <a:p>
                      <a:pPr algn="ctr"/>
                      <a:r>
                        <a:rPr lang="en-US" dirty="0"/>
                        <a:t>60.14%</a:t>
                      </a:r>
                    </a:p>
                  </a:txBody>
                  <a:tcPr anchor="ctr"/>
                </a:tc>
                <a:tc>
                  <a:txBody>
                    <a:bodyPr/>
                    <a:lstStyle/>
                    <a:p>
                      <a:pPr algn="ctr"/>
                      <a:r>
                        <a:rPr lang="en-US" dirty="0"/>
                        <a:t>0.04%</a:t>
                      </a:r>
                    </a:p>
                  </a:txBody>
                  <a:tcPr anchor="ctr"/>
                </a:tc>
                <a:tc>
                  <a:txBody>
                    <a:bodyPr/>
                    <a:lstStyle/>
                    <a:p>
                      <a:pPr algn="ctr"/>
                      <a:r>
                        <a:rPr lang="en-US" dirty="0"/>
                        <a:t>0.13%</a:t>
                      </a:r>
                    </a:p>
                  </a:txBody>
                  <a:tcPr anchor="ctr"/>
                </a:tc>
                <a:extLst>
                  <a:ext uri="{0D108BD9-81ED-4DB2-BD59-A6C34878D82A}">
                    <a16:rowId xmlns:a16="http://schemas.microsoft.com/office/drawing/2014/main" val="298248754"/>
                  </a:ext>
                </a:extLst>
              </a:tr>
            </a:tbl>
          </a:graphicData>
        </a:graphic>
      </p:graphicFrame>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F0C14FF-14B9-49AB-915A-9DA9A30B7A36}"/>
                  </a:ext>
                </a:extLst>
              </p:cNvPr>
              <p:cNvSpPr txBox="1"/>
              <p:nvPr/>
            </p:nvSpPr>
            <p:spPr>
              <a:xfrm>
                <a:off x="1968976" y="5559675"/>
                <a:ext cx="8254045" cy="71500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nary>
                            <m:naryPr>
                              <m:chr m:val="∑"/>
                              <m:subHide m:val="on"/>
                              <m:supHide m:val="on"/>
                              <m:ctrlPr>
                                <a:rPr lang="en-US" b="0" i="1" smtClean="0">
                                  <a:latin typeface="Cambria Math" panose="02040503050406030204" pitchFamily="18" charset="0"/>
                                </a:rPr>
                              </m:ctrlPr>
                            </m:naryP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𝑐𝑜𝑢𝑛𝑡</m:t>
                                  </m:r>
                                </m:e>
                                <m:sub>
                                  <m:r>
                                    <a:rPr lang="en-US" b="0" i="1" smtClean="0">
                                      <a:latin typeface="Cambria Math" panose="02040503050406030204" pitchFamily="18" charset="0"/>
                                    </a:rPr>
                                    <m:t>𝑠𝑒𝑔𝑚𝑒𝑛𝑡</m:t>
                                  </m:r>
                                </m:sub>
                              </m:sSub>
                            </m:e>
                          </m:nary>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𝑡𝑖𝑚𝑒𝑠𝑡𝑒𝑝𝑠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𝑠𝑒𝑔𝑚𝑒𝑛𝑡𝑠</m:t>
                              </m:r>
                            </m:sub>
                          </m:sSub>
                        </m:den>
                      </m:f>
                      <m:r>
                        <a:rPr lang="en-US" b="0" i="1" smtClean="0">
                          <a:latin typeface="Cambria Math" panose="02040503050406030204" pitchFamily="18" charset="0"/>
                        </a:rPr>
                        <m:t>×100 , </m:t>
                      </m:r>
                      <m:r>
                        <a:rPr lang="en-US" b="0" i="1" smtClean="0">
                          <a:latin typeface="Cambria Math" panose="02040503050406030204" pitchFamily="18" charset="0"/>
                        </a:rPr>
                        <m:t>𝑊h𝑒𝑟𝑒</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=21,600 </m:t>
                      </m:r>
                      <m:r>
                        <a:rPr lang="en-US" b="0" i="1" smtClean="0">
                          <a:latin typeface="Cambria Math" panose="02040503050406030204" pitchFamily="18" charset="0"/>
                        </a:rPr>
                        <m:t>𝑎𝑛𝑑</m:t>
                      </m:r>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=69  </m:t>
                      </m:r>
                    </m:oMath>
                  </m:oMathPara>
                </a14:m>
                <a:endParaRPr lang="en-US" dirty="0"/>
              </a:p>
            </p:txBody>
          </p:sp>
        </mc:Choice>
        <mc:Fallback>
          <p:sp>
            <p:nvSpPr>
              <p:cNvPr id="7" name="TextBox 6">
                <a:extLst>
                  <a:ext uri="{FF2B5EF4-FFF2-40B4-BE49-F238E27FC236}">
                    <a16:creationId xmlns:a16="http://schemas.microsoft.com/office/drawing/2014/main" id="{0F0C14FF-14B9-49AB-915A-9DA9A30B7A36}"/>
                  </a:ext>
                </a:extLst>
              </p:cNvPr>
              <p:cNvSpPr txBox="1">
                <a:spLocks noRot="1" noChangeAspect="1" noMove="1" noResize="1" noEditPoints="1" noAdjustHandles="1" noChangeArrowheads="1" noChangeShapeType="1" noTextEdit="1"/>
              </p:cNvSpPr>
              <p:nvPr/>
            </p:nvSpPr>
            <p:spPr>
              <a:xfrm>
                <a:off x="1968976" y="5559675"/>
                <a:ext cx="8254045" cy="715004"/>
              </a:xfrm>
              <a:prstGeom prst="rect">
                <a:avLst/>
              </a:prstGeom>
              <a:blipFill>
                <a:blip r:embed="rId3"/>
                <a:stretch>
                  <a:fillRect/>
                </a:stretch>
              </a:blipFill>
            </p:spPr>
            <p:txBody>
              <a:bodyPr/>
              <a:lstStyle/>
              <a:p>
                <a:r>
                  <a:rPr lang="en-US">
                    <a:noFill/>
                  </a:rPr>
                  <a:t> </a:t>
                </a:r>
              </a:p>
            </p:txBody>
          </p:sp>
        </mc:Fallback>
      </mc:AlternateContent>
      <p:graphicFrame>
        <p:nvGraphicFramePr>
          <p:cNvPr id="8" name="Table 4">
            <a:extLst>
              <a:ext uri="{FF2B5EF4-FFF2-40B4-BE49-F238E27FC236}">
                <a16:creationId xmlns:a16="http://schemas.microsoft.com/office/drawing/2014/main" id="{DA67DA46-D153-4931-9F54-9F6237F2C2F7}"/>
              </a:ext>
            </a:extLst>
          </p:cNvPr>
          <p:cNvGraphicFramePr>
            <a:graphicFrameLocks noGrp="1"/>
          </p:cNvGraphicFramePr>
          <p:nvPr>
            <p:extLst>
              <p:ext uri="{D42A27DB-BD31-4B8C-83A1-F6EECF244321}">
                <p14:modId xmlns:p14="http://schemas.microsoft.com/office/powerpoint/2010/main" val="1073450413"/>
              </p:ext>
            </p:extLst>
          </p:nvPr>
        </p:nvGraphicFramePr>
        <p:xfrm>
          <a:off x="2031999" y="2861997"/>
          <a:ext cx="8128000" cy="12852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83571514"/>
                    </a:ext>
                  </a:extLst>
                </a:gridCol>
                <a:gridCol w="2032000">
                  <a:extLst>
                    <a:ext uri="{9D8B030D-6E8A-4147-A177-3AD203B41FA5}">
                      <a16:colId xmlns:a16="http://schemas.microsoft.com/office/drawing/2014/main" val="3635252844"/>
                    </a:ext>
                  </a:extLst>
                </a:gridCol>
                <a:gridCol w="2032000">
                  <a:extLst>
                    <a:ext uri="{9D8B030D-6E8A-4147-A177-3AD203B41FA5}">
                      <a16:colId xmlns:a16="http://schemas.microsoft.com/office/drawing/2014/main" val="3519878298"/>
                    </a:ext>
                  </a:extLst>
                </a:gridCol>
                <a:gridCol w="2032000">
                  <a:extLst>
                    <a:ext uri="{9D8B030D-6E8A-4147-A177-3AD203B41FA5}">
                      <a16:colId xmlns:a16="http://schemas.microsoft.com/office/drawing/2014/main" val="3637146519"/>
                    </a:ext>
                  </a:extLst>
                </a:gridCol>
              </a:tblGrid>
              <a:tr h="370840">
                <a:tc>
                  <a:txBody>
                    <a:bodyPr/>
                    <a:lstStyle/>
                    <a:p>
                      <a:pPr algn="ctr"/>
                      <a:r>
                        <a:rPr lang="en-US" dirty="0"/>
                        <a:t>Sum Normal Conditions Count – Night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Sum Normal Conditions Count – Day </a:t>
                      </a:r>
                    </a:p>
                  </a:txBody>
                  <a:tcPr anchor="ctr"/>
                </a:tc>
                <a:tc>
                  <a:txBody>
                    <a:bodyPr/>
                    <a:lstStyle/>
                    <a:p>
                      <a:pPr algn="ctr"/>
                      <a:r>
                        <a:rPr lang="en-US" dirty="0"/>
                        <a:t>Sum Event Conditions Count – Night</a:t>
                      </a:r>
                    </a:p>
                  </a:txBody>
                  <a:tcPr anchor="ctr"/>
                </a:tc>
                <a:tc>
                  <a:txBody>
                    <a:bodyPr/>
                    <a:lstStyle/>
                    <a:p>
                      <a:pPr algn="ctr"/>
                      <a:r>
                        <a:rPr lang="en-US" dirty="0"/>
                        <a:t>Sum Event Conditions Count – Day</a:t>
                      </a:r>
                    </a:p>
                  </a:txBody>
                  <a:tcPr anchor="ctr"/>
                </a:tc>
                <a:extLst>
                  <a:ext uri="{0D108BD9-81ED-4DB2-BD59-A6C34878D82A}">
                    <a16:rowId xmlns:a16="http://schemas.microsoft.com/office/drawing/2014/main" val="165448173"/>
                  </a:ext>
                </a:extLst>
              </a:tr>
              <a:tr h="370840">
                <a:tc>
                  <a:txBody>
                    <a:bodyPr/>
                    <a:lstStyle/>
                    <a:p>
                      <a:pPr algn="ctr"/>
                      <a:r>
                        <a:rPr lang="en-US" dirty="0"/>
                        <a:t>591,308</a:t>
                      </a:r>
                    </a:p>
                  </a:txBody>
                  <a:tcPr anchor="ctr"/>
                </a:tc>
                <a:tc>
                  <a:txBody>
                    <a:bodyPr/>
                    <a:lstStyle/>
                    <a:p>
                      <a:pPr algn="ctr"/>
                      <a:r>
                        <a:rPr lang="en-US" dirty="0"/>
                        <a:t>896,393</a:t>
                      </a:r>
                    </a:p>
                  </a:txBody>
                  <a:tcPr anchor="ctr"/>
                </a:tc>
                <a:tc>
                  <a:txBody>
                    <a:bodyPr/>
                    <a:lstStyle/>
                    <a:p>
                      <a:pPr algn="ctr"/>
                      <a:r>
                        <a:rPr lang="en-US" dirty="0"/>
                        <a:t>712</a:t>
                      </a:r>
                    </a:p>
                  </a:txBody>
                  <a:tcPr anchor="ctr"/>
                </a:tc>
                <a:tc>
                  <a:txBody>
                    <a:bodyPr/>
                    <a:lstStyle/>
                    <a:p>
                      <a:pPr algn="ctr"/>
                      <a:r>
                        <a:rPr lang="en-US" dirty="0"/>
                        <a:t>1,987</a:t>
                      </a:r>
                    </a:p>
                  </a:txBody>
                  <a:tcPr anchor="ctr"/>
                </a:tc>
                <a:extLst>
                  <a:ext uri="{0D108BD9-81ED-4DB2-BD59-A6C34878D82A}">
                    <a16:rowId xmlns:a16="http://schemas.microsoft.com/office/drawing/2014/main" val="298248754"/>
                  </a:ext>
                </a:extLst>
              </a:tr>
            </a:tbl>
          </a:graphicData>
        </a:graphic>
      </p:graphicFrame>
    </p:spTree>
    <p:extLst>
      <p:ext uri="{BB962C8B-B14F-4D97-AF65-F5344CB8AC3E}">
        <p14:creationId xmlns:p14="http://schemas.microsoft.com/office/powerpoint/2010/main" val="3995036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C6308F-FA11-40EB-9279-C4D4F0BC438D}"/>
              </a:ext>
            </a:extLst>
          </p:cNvPr>
          <p:cNvPicPr>
            <a:picLocks noChangeAspect="1"/>
          </p:cNvPicPr>
          <p:nvPr/>
        </p:nvPicPr>
        <p:blipFill>
          <a:blip r:embed="rId3"/>
          <a:stretch>
            <a:fillRect/>
          </a:stretch>
        </p:blipFill>
        <p:spPr>
          <a:xfrm>
            <a:off x="104775" y="1443803"/>
            <a:ext cx="5654530" cy="4313294"/>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4D4F73E5-B926-4FBA-87F6-633A837D9C2D}"/>
              </a:ext>
            </a:extLst>
          </p:cNvPr>
          <p:cNvPicPr>
            <a:picLocks/>
          </p:cNvPicPr>
          <p:nvPr/>
        </p:nvPicPr>
        <p:blipFill>
          <a:blip r:embed="rId4"/>
          <a:stretch>
            <a:fillRect/>
          </a:stretch>
        </p:blipFill>
        <p:spPr>
          <a:xfrm>
            <a:off x="6351024" y="1443803"/>
            <a:ext cx="5650992" cy="43159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0191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C06C16-EC63-43C6-908C-E97152E7DA0D}"/>
              </a:ext>
            </a:extLst>
          </p:cNvPr>
          <p:cNvSpPr>
            <a:spLocks noGrp="1"/>
          </p:cNvSpPr>
          <p:nvPr>
            <p:ph type="title"/>
          </p:nvPr>
        </p:nvSpPr>
        <p:spPr/>
        <p:txBody>
          <a:bodyPr/>
          <a:lstStyle/>
          <a:p>
            <a:r>
              <a:rPr lang="en-US" dirty="0"/>
              <a:t>Analysis - Spatial Distribution</a:t>
            </a:r>
          </a:p>
        </p:txBody>
      </p:sp>
      <p:pic>
        <p:nvPicPr>
          <p:cNvPr id="4" name="Picture 3">
            <a:extLst>
              <a:ext uri="{FF2B5EF4-FFF2-40B4-BE49-F238E27FC236}">
                <a16:creationId xmlns:a16="http://schemas.microsoft.com/office/drawing/2014/main" id="{9EE00EBD-F744-419A-9272-D99A39B144E0}"/>
              </a:ext>
            </a:extLst>
          </p:cNvPr>
          <p:cNvPicPr>
            <a:picLocks noChangeAspect="1"/>
          </p:cNvPicPr>
          <p:nvPr/>
        </p:nvPicPr>
        <p:blipFill>
          <a:blip r:embed="rId3"/>
          <a:stretch>
            <a:fillRect/>
          </a:stretch>
        </p:blipFill>
        <p:spPr>
          <a:xfrm>
            <a:off x="228354" y="1544768"/>
            <a:ext cx="5677392" cy="4320914"/>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A9742D1E-6BE3-4CED-9818-847388EE51A9}"/>
              </a:ext>
            </a:extLst>
          </p:cNvPr>
          <p:cNvPicPr>
            <a:picLocks noChangeAspect="1"/>
          </p:cNvPicPr>
          <p:nvPr/>
        </p:nvPicPr>
        <p:blipFill>
          <a:blip r:embed="rId4"/>
          <a:stretch>
            <a:fillRect/>
          </a:stretch>
        </p:blipFill>
        <p:spPr>
          <a:xfrm>
            <a:off x="6286254" y="1544768"/>
            <a:ext cx="5677392" cy="43285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46702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A161BC-4EC3-48BA-9D89-A545DC2C3547}"/>
              </a:ext>
            </a:extLst>
          </p:cNvPr>
          <p:cNvSpPr>
            <a:spLocks noGrp="1"/>
          </p:cNvSpPr>
          <p:nvPr>
            <p:ph idx="1"/>
          </p:nvPr>
        </p:nvSpPr>
        <p:spPr>
          <a:xfrm>
            <a:off x="499433" y="2419350"/>
            <a:ext cx="5692634" cy="3906922"/>
          </a:xfrm>
        </p:spPr>
        <p:txBody>
          <a:bodyPr>
            <a:normAutofit/>
          </a:bodyPr>
          <a:lstStyle/>
          <a:p>
            <a:pPr indent="0">
              <a:buNone/>
            </a:pPr>
            <a:r>
              <a:rPr lang="en-US" dirty="0"/>
              <a:t>Ramps at night (and during the day) tend to display a spike in the number of events for that segment.</a:t>
            </a:r>
          </a:p>
        </p:txBody>
      </p:sp>
      <p:sp>
        <p:nvSpPr>
          <p:cNvPr id="3" name="Title 2">
            <a:extLst>
              <a:ext uri="{FF2B5EF4-FFF2-40B4-BE49-F238E27FC236}">
                <a16:creationId xmlns:a16="http://schemas.microsoft.com/office/drawing/2014/main" id="{9BCF007F-66E9-4800-9ABB-863CAAFA7CD6}"/>
              </a:ext>
            </a:extLst>
          </p:cNvPr>
          <p:cNvSpPr>
            <a:spLocks noGrp="1"/>
          </p:cNvSpPr>
          <p:nvPr>
            <p:ph type="title"/>
          </p:nvPr>
        </p:nvSpPr>
        <p:spPr/>
        <p:txBody>
          <a:bodyPr/>
          <a:lstStyle/>
          <a:p>
            <a:r>
              <a:rPr lang="en-US" dirty="0"/>
              <a:t>Analysis – Spatial Distribution</a:t>
            </a:r>
          </a:p>
        </p:txBody>
      </p:sp>
      <p:pic>
        <p:nvPicPr>
          <p:cNvPr id="4" name="Picture 3">
            <a:extLst>
              <a:ext uri="{FF2B5EF4-FFF2-40B4-BE49-F238E27FC236}">
                <a16:creationId xmlns:a16="http://schemas.microsoft.com/office/drawing/2014/main" id="{BB0DF115-82EF-4096-9C3A-6417C6DC5166}"/>
              </a:ext>
            </a:extLst>
          </p:cNvPr>
          <p:cNvPicPr>
            <a:picLocks noChangeAspect="1"/>
          </p:cNvPicPr>
          <p:nvPr/>
        </p:nvPicPr>
        <p:blipFill>
          <a:blip r:embed="rId2"/>
          <a:stretch>
            <a:fillRect/>
          </a:stretch>
        </p:blipFill>
        <p:spPr>
          <a:xfrm>
            <a:off x="6373883" y="1495237"/>
            <a:ext cx="5692633" cy="4343776"/>
          </a:xfrm>
          <a:prstGeom prst="rect">
            <a:avLst/>
          </a:prstGeom>
        </p:spPr>
      </p:pic>
    </p:spTree>
    <p:extLst>
      <p:ext uri="{BB962C8B-B14F-4D97-AF65-F5344CB8AC3E}">
        <p14:creationId xmlns:p14="http://schemas.microsoft.com/office/powerpoint/2010/main" val="3777044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1601D2-F7F5-4005-8457-5142247F1F6D}"/>
              </a:ext>
            </a:extLst>
          </p:cNvPr>
          <p:cNvSpPr>
            <a:spLocks noGrp="1"/>
          </p:cNvSpPr>
          <p:nvPr>
            <p:ph type="title"/>
          </p:nvPr>
        </p:nvSpPr>
        <p:spPr>
          <a:xfrm>
            <a:off x="609600" y="338328"/>
            <a:ext cx="10972800" cy="1141216"/>
          </a:xfrm>
        </p:spPr>
        <p:txBody>
          <a:bodyPr>
            <a:normAutofit fontScale="90000"/>
          </a:bodyPr>
          <a:lstStyle/>
          <a:p>
            <a:r>
              <a:rPr lang="en-US" dirty="0"/>
              <a:t>Slow down likely due to a combination of construction and precipitation.</a:t>
            </a:r>
          </a:p>
        </p:txBody>
      </p:sp>
      <p:grpSp>
        <p:nvGrpSpPr>
          <p:cNvPr id="9" name="Group 8">
            <a:extLst>
              <a:ext uri="{FF2B5EF4-FFF2-40B4-BE49-F238E27FC236}">
                <a16:creationId xmlns:a16="http://schemas.microsoft.com/office/drawing/2014/main" id="{E3E6BDF1-CB64-4A95-9511-31485C3CDC86}"/>
              </a:ext>
            </a:extLst>
          </p:cNvPr>
          <p:cNvGrpSpPr>
            <a:grpSpLocks noChangeAspect="1"/>
          </p:cNvGrpSpPr>
          <p:nvPr/>
        </p:nvGrpSpPr>
        <p:grpSpPr>
          <a:xfrm>
            <a:off x="5685013" y="1588796"/>
            <a:ext cx="6506987" cy="4110032"/>
            <a:chOff x="4591319" y="1479545"/>
            <a:chExt cx="7323455" cy="4625741"/>
          </a:xfrm>
        </p:grpSpPr>
        <p:pic>
          <p:nvPicPr>
            <p:cNvPr id="7" name="Picture 6" descr="A close up of a highway&#10;&#10;Description automatically generated">
              <a:extLst>
                <a:ext uri="{FF2B5EF4-FFF2-40B4-BE49-F238E27FC236}">
                  <a16:creationId xmlns:a16="http://schemas.microsoft.com/office/drawing/2014/main" id="{8F983657-5910-43B1-8FB7-6D5E5769A8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1319" y="1479545"/>
              <a:ext cx="7323455" cy="4625741"/>
            </a:xfrm>
            <a:prstGeom prst="rect">
              <a:avLst/>
            </a:prstGeom>
          </p:spPr>
        </p:pic>
        <p:sp>
          <p:nvSpPr>
            <p:cNvPr id="8" name="Oval 7">
              <a:extLst>
                <a:ext uri="{FF2B5EF4-FFF2-40B4-BE49-F238E27FC236}">
                  <a16:creationId xmlns:a16="http://schemas.microsoft.com/office/drawing/2014/main" id="{4B4E01DA-CB27-4A33-BAB5-04D0B437B489}"/>
                </a:ext>
              </a:extLst>
            </p:cNvPr>
            <p:cNvSpPr/>
            <p:nvPr/>
          </p:nvSpPr>
          <p:spPr>
            <a:xfrm>
              <a:off x="6576646" y="2356338"/>
              <a:ext cx="3329354" cy="37513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2F93C523-5A99-49BE-9C9D-280F67A2CB4C}"/>
              </a:ext>
            </a:extLst>
          </p:cNvPr>
          <p:cNvPicPr>
            <a:picLocks noChangeAspect="1"/>
          </p:cNvPicPr>
          <p:nvPr/>
        </p:nvPicPr>
        <p:blipFill>
          <a:blip r:embed="rId4"/>
          <a:stretch>
            <a:fillRect/>
          </a:stretch>
        </p:blipFill>
        <p:spPr>
          <a:xfrm>
            <a:off x="0" y="1479545"/>
            <a:ext cx="5685013" cy="4328535"/>
          </a:xfrm>
          <a:prstGeom prst="rect">
            <a:avLst/>
          </a:prstGeom>
        </p:spPr>
      </p:pic>
      <p:cxnSp>
        <p:nvCxnSpPr>
          <p:cNvPr id="12" name="Straight Arrow Connector 11">
            <a:extLst>
              <a:ext uri="{FF2B5EF4-FFF2-40B4-BE49-F238E27FC236}">
                <a16:creationId xmlns:a16="http://schemas.microsoft.com/office/drawing/2014/main" id="{547C6DFD-306F-40AF-9554-DB9630FBDEE4}"/>
              </a:ext>
            </a:extLst>
          </p:cNvPr>
          <p:cNvCxnSpPr/>
          <p:nvPr/>
        </p:nvCxnSpPr>
        <p:spPr>
          <a:xfrm>
            <a:off x="1800225" y="2219325"/>
            <a:ext cx="5572125" cy="304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410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791340-5743-4017-9CF3-35F867A93669}"/>
              </a:ext>
            </a:extLst>
          </p:cNvPr>
          <p:cNvSpPr>
            <a:spLocks noGrp="1"/>
          </p:cNvSpPr>
          <p:nvPr>
            <p:ph type="title"/>
          </p:nvPr>
        </p:nvSpPr>
        <p:spPr/>
        <p:txBody>
          <a:bodyPr/>
          <a:lstStyle/>
          <a:p>
            <a:r>
              <a:rPr lang="en-US" dirty="0"/>
              <a:t>Percent Reductions from Normal Mean Speeds</a:t>
            </a:r>
          </a:p>
        </p:txBody>
      </p:sp>
      <p:pic>
        <p:nvPicPr>
          <p:cNvPr id="5" name="Picture 4" descr="A screenshot of a social media post&#10;&#10;Description automatically generated">
            <a:extLst>
              <a:ext uri="{FF2B5EF4-FFF2-40B4-BE49-F238E27FC236}">
                <a16:creationId xmlns:a16="http://schemas.microsoft.com/office/drawing/2014/main" id="{444FF1A7-7F7A-41B1-9251-35B4D987F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6976" y="1527891"/>
            <a:ext cx="5620043" cy="4297680"/>
          </a:xfrm>
          <a:prstGeom prst="rect">
            <a:avLst/>
          </a:prstGeom>
          <a:ln>
            <a:noFill/>
          </a:ln>
          <a:effectLst>
            <a:outerShdw blurRad="292100" dist="139700" dir="2700000" algn="tl" rotWithShape="0">
              <a:srgbClr val="333333">
                <a:alpha val="65000"/>
              </a:srgbClr>
            </a:outerShdw>
          </a:effectLst>
        </p:spPr>
      </p:pic>
      <p:pic>
        <p:nvPicPr>
          <p:cNvPr id="7" name="Picture 6" descr="A screenshot of a social media post&#10;&#10;Description automatically generated">
            <a:extLst>
              <a:ext uri="{FF2B5EF4-FFF2-40B4-BE49-F238E27FC236}">
                <a16:creationId xmlns:a16="http://schemas.microsoft.com/office/drawing/2014/main" id="{8AFBEF3F-F1ED-4A0E-983E-7C58E69CDE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981" y="1529107"/>
            <a:ext cx="5618453" cy="4296464"/>
          </a:xfrm>
          <a:prstGeom prst="rect">
            <a:avLst/>
          </a:prstGeom>
          <a:ln>
            <a:noFill/>
          </a:ln>
          <a:effectLst>
            <a:outerShdw blurRad="292100" dist="139700" dir="2700000" algn="tl" rotWithShape="0">
              <a:srgbClr val="333333">
                <a:alpha val="65000"/>
              </a:srgbClr>
            </a:outerShdw>
          </a:effectLst>
        </p:spPr>
      </p:pic>
      <p:sp>
        <p:nvSpPr>
          <p:cNvPr id="8" name="Oval 7">
            <a:extLst>
              <a:ext uri="{FF2B5EF4-FFF2-40B4-BE49-F238E27FC236}">
                <a16:creationId xmlns:a16="http://schemas.microsoft.com/office/drawing/2014/main" id="{4282F686-5BAD-498A-AF5B-CEFADC4546C4}"/>
              </a:ext>
            </a:extLst>
          </p:cNvPr>
          <p:cNvSpPr/>
          <p:nvPr/>
        </p:nvSpPr>
        <p:spPr>
          <a:xfrm>
            <a:off x="1228725" y="2000250"/>
            <a:ext cx="714375" cy="3581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3B50A58-6928-499D-89D0-6879922B7819}"/>
              </a:ext>
            </a:extLst>
          </p:cNvPr>
          <p:cNvSpPr txBox="1"/>
          <p:nvPr/>
        </p:nvSpPr>
        <p:spPr>
          <a:xfrm>
            <a:off x="7715250" y="2400300"/>
            <a:ext cx="2486025" cy="369332"/>
          </a:xfrm>
          <a:prstGeom prst="rect">
            <a:avLst/>
          </a:prstGeom>
          <a:noFill/>
        </p:spPr>
        <p:txBody>
          <a:bodyPr wrap="square" rtlCol="0">
            <a:spAutoFit/>
          </a:bodyPr>
          <a:lstStyle/>
          <a:p>
            <a:r>
              <a:rPr lang="en-US" b="1" dirty="0">
                <a:solidFill>
                  <a:srgbClr val="FF0000"/>
                </a:solidFill>
              </a:rPr>
              <a:t>No obvious groupings.</a:t>
            </a:r>
          </a:p>
        </p:txBody>
      </p:sp>
    </p:spTree>
    <p:extLst>
      <p:ext uri="{BB962C8B-B14F-4D97-AF65-F5344CB8AC3E}">
        <p14:creationId xmlns:p14="http://schemas.microsoft.com/office/powerpoint/2010/main" val="768060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769583-4A16-4C2B-8501-783DD815FB15}"/>
              </a:ext>
            </a:extLst>
          </p:cNvPr>
          <p:cNvSpPr>
            <a:spLocks noGrp="1"/>
          </p:cNvSpPr>
          <p:nvPr>
            <p:ph idx="1"/>
          </p:nvPr>
        </p:nvSpPr>
        <p:spPr/>
        <p:txBody>
          <a:bodyPr/>
          <a:lstStyle/>
          <a:p>
            <a:r>
              <a:rPr lang="en-US" dirty="0"/>
              <a:t>Traffic speeds are most likely to reduce by 10 to 15 % from at night when precipitation intensity is greater than 15 mm/hr.</a:t>
            </a:r>
          </a:p>
          <a:p>
            <a:endParaRPr lang="en-US" dirty="0"/>
          </a:p>
          <a:p>
            <a:r>
              <a:rPr lang="en-US" dirty="0"/>
              <a:t>There is a spatial component to this relationship. Ramps and construction seem to impact the speeds more so than precipitation alone.</a:t>
            </a:r>
          </a:p>
          <a:p>
            <a:pPr indent="0">
              <a:buNone/>
            </a:pPr>
            <a:endParaRPr lang="en-US" dirty="0"/>
          </a:p>
          <a:p>
            <a:endParaRPr lang="en-US" dirty="0"/>
          </a:p>
        </p:txBody>
      </p:sp>
      <p:sp>
        <p:nvSpPr>
          <p:cNvPr id="3" name="Title 2">
            <a:extLst>
              <a:ext uri="{FF2B5EF4-FFF2-40B4-BE49-F238E27FC236}">
                <a16:creationId xmlns:a16="http://schemas.microsoft.com/office/drawing/2014/main" id="{6A872F43-BF27-4E6C-BE26-36A110785744}"/>
              </a:ext>
            </a:extLst>
          </p:cNvPr>
          <p:cNvSpPr>
            <a:spLocks noGrp="1"/>
          </p:cNvSpPr>
          <p:nvPr>
            <p:ph type="title"/>
          </p:nvPr>
        </p:nvSpPr>
        <p:spPr/>
        <p:txBody>
          <a:bodyPr/>
          <a:lstStyle/>
          <a:p>
            <a:r>
              <a:rPr lang="en-US" dirty="0"/>
              <a:t>Conclusions</a:t>
            </a:r>
          </a:p>
        </p:txBody>
      </p:sp>
    </p:spTree>
    <p:extLst>
      <p:ext uri="{BB962C8B-B14F-4D97-AF65-F5344CB8AC3E}">
        <p14:creationId xmlns:p14="http://schemas.microsoft.com/office/powerpoint/2010/main" val="3724501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769583-4A16-4C2B-8501-783DD815FB15}"/>
              </a:ext>
            </a:extLst>
          </p:cNvPr>
          <p:cNvSpPr>
            <a:spLocks noGrp="1"/>
          </p:cNvSpPr>
          <p:nvPr>
            <p:ph idx="1"/>
          </p:nvPr>
        </p:nvSpPr>
        <p:spPr/>
        <p:txBody>
          <a:bodyPr/>
          <a:lstStyle/>
          <a:p>
            <a:pPr indent="0">
              <a:buNone/>
            </a:pPr>
            <a:r>
              <a:rPr lang="en-US" dirty="0"/>
              <a:t>3. There is a temporal component to this relationship. Most traffic events occur during the day and result in much greater reductions in speed than normal. </a:t>
            </a:r>
          </a:p>
          <a:p>
            <a:pPr indent="0">
              <a:buNone/>
            </a:pPr>
            <a:endParaRPr lang="en-US" dirty="0"/>
          </a:p>
          <a:p>
            <a:pPr indent="0">
              <a:buNone/>
            </a:pPr>
            <a:r>
              <a:rPr lang="en-US" dirty="0"/>
              <a:t>4. There are external factors, such as construction work zones, that are impacting the speeds.</a:t>
            </a:r>
          </a:p>
          <a:p>
            <a:endParaRPr lang="en-US" dirty="0"/>
          </a:p>
        </p:txBody>
      </p:sp>
      <p:sp>
        <p:nvSpPr>
          <p:cNvPr id="3" name="Title 2">
            <a:extLst>
              <a:ext uri="{FF2B5EF4-FFF2-40B4-BE49-F238E27FC236}">
                <a16:creationId xmlns:a16="http://schemas.microsoft.com/office/drawing/2014/main" id="{6A872F43-BF27-4E6C-BE26-36A110785744}"/>
              </a:ext>
            </a:extLst>
          </p:cNvPr>
          <p:cNvSpPr>
            <a:spLocks noGrp="1"/>
          </p:cNvSpPr>
          <p:nvPr>
            <p:ph type="title"/>
          </p:nvPr>
        </p:nvSpPr>
        <p:spPr/>
        <p:txBody>
          <a:bodyPr/>
          <a:lstStyle/>
          <a:p>
            <a:r>
              <a:rPr lang="en-US" dirty="0"/>
              <a:t>Conclusions</a:t>
            </a:r>
          </a:p>
        </p:txBody>
      </p:sp>
    </p:spTree>
    <p:extLst>
      <p:ext uri="{BB962C8B-B14F-4D97-AF65-F5344CB8AC3E}">
        <p14:creationId xmlns:p14="http://schemas.microsoft.com/office/powerpoint/2010/main" val="1719483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Problem</a:t>
            </a:r>
          </a:p>
          <a:p>
            <a:r>
              <a:rPr lang="en-US" dirty="0"/>
              <a:t>Primary Questions of this Analysis</a:t>
            </a:r>
          </a:p>
          <a:p>
            <a:r>
              <a:rPr lang="en-US" dirty="0"/>
              <a:t>The Data Sources</a:t>
            </a:r>
          </a:p>
          <a:p>
            <a:r>
              <a:rPr lang="en-US" dirty="0"/>
              <a:t>Interpolation</a:t>
            </a:r>
          </a:p>
          <a:p>
            <a:r>
              <a:rPr lang="en-US" dirty="0"/>
              <a:t>Analysis</a:t>
            </a:r>
          </a:p>
          <a:p>
            <a:r>
              <a:rPr lang="en-US" dirty="0"/>
              <a:t>Conclusions</a:t>
            </a:r>
          </a:p>
        </p:txBody>
      </p:sp>
      <p:sp>
        <p:nvSpPr>
          <p:cNvPr id="3" name="Title 2"/>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1961974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84522-FD25-4530-B25E-E239CACECE48}"/>
              </a:ext>
            </a:extLst>
          </p:cNvPr>
          <p:cNvSpPr>
            <a:spLocks noGrp="1"/>
          </p:cNvSpPr>
          <p:nvPr>
            <p:ph type="title"/>
          </p:nvPr>
        </p:nvSpPr>
        <p:spPr>
          <a:xfrm>
            <a:off x="609600" y="2997744"/>
            <a:ext cx="10972800" cy="862511"/>
          </a:xfrm>
        </p:spPr>
        <p:txBody>
          <a:bodyPr/>
          <a:lstStyle/>
          <a:p>
            <a:r>
              <a:rPr lang="en-US" dirty="0"/>
              <a:t>Questions?</a:t>
            </a:r>
          </a:p>
        </p:txBody>
      </p:sp>
    </p:spTree>
    <p:extLst>
      <p:ext uri="{BB962C8B-B14F-4D97-AF65-F5344CB8AC3E}">
        <p14:creationId xmlns:p14="http://schemas.microsoft.com/office/powerpoint/2010/main" val="1301863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0ADD3A-9FF6-4D39-9C17-78B274E36E78}"/>
              </a:ext>
            </a:extLst>
          </p:cNvPr>
          <p:cNvSpPr>
            <a:spLocks noGrp="1"/>
          </p:cNvSpPr>
          <p:nvPr>
            <p:ph idx="1"/>
          </p:nvPr>
        </p:nvSpPr>
        <p:spPr/>
        <p:txBody>
          <a:bodyPr/>
          <a:lstStyle/>
          <a:p>
            <a:pPr indent="0">
              <a:buNone/>
            </a:pPr>
            <a:r>
              <a:rPr lang="en-US" dirty="0"/>
              <a:t>According to the Federal Highway Administration (FHWA), of roughly 5.8 million crashes each year,</a:t>
            </a:r>
          </a:p>
          <a:p>
            <a:pPr marL="1147763" lvl="1" indent="-571500">
              <a:buFont typeface="Arial" panose="020B0604020202020204" pitchFamily="34" charset="0"/>
              <a:buChar char="•"/>
            </a:pPr>
            <a:r>
              <a:rPr lang="en-US" dirty="0"/>
              <a:t>21 % are related to weather.</a:t>
            </a:r>
          </a:p>
          <a:p>
            <a:pPr marL="1427163" lvl="2" indent="-571500">
              <a:buFont typeface="Arial" panose="020B0604020202020204" pitchFamily="34" charset="0"/>
              <a:buChar char="•"/>
            </a:pPr>
            <a:r>
              <a:rPr lang="en-US" dirty="0"/>
              <a:t>46% of weather related crashes occur during rainfall.</a:t>
            </a:r>
          </a:p>
          <a:p>
            <a:pPr indent="0">
              <a:buNone/>
            </a:pPr>
            <a:endParaRPr lang="en-US" dirty="0"/>
          </a:p>
          <a:p>
            <a:pPr indent="0">
              <a:buNone/>
            </a:pPr>
            <a:r>
              <a:rPr lang="en-US" dirty="0"/>
              <a:t>That translates to roughly 560 thousand crashes each year that occur during rainfall conditions.</a:t>
            </a:r>
          </a:p>
          <a:p>
            <a:pPr indent="0">
              <a:buNone/>
            </a:pPr>
            <a:r>
              <a:rPr lang="en-US" sz="1000" dirty="0">
                <a:hlinkClick r:id="rId2"/>
              </a:rPr>
              <a:t>https://ops.fhwa.dot.gov/weather/q1_roadimpact.htm</a:t>
            </a:r>
            <a:endParaRPr lang="en-US" sz="1000" dirty="0"/>
          </a:p>
        </p:txBody>
      </p:sp>
      <p:sp>
        <p:nvSpPr>
          <p:cNvPr id="3" name="Title 2">
            <a:extLst>
              <a:ext uri="{FF2B5EF4-FFF2-40B4-BE49-F238E27FC236}">
                <a16:creationId xmlns:a16="http://schemas.microsoft.com/office/drawing/2014/main" id="{AECD3897-39FA-4046-A7F3-5ED20D3CA6DE}"/>
              </a:ext>
            </a:extLst>
          </p:cNvPr>
          <p:cNvSpPr>
            <a:spLocks noGrp="1"/>
          </p:cNvSpPr>
          <p:nvPr>
            <p:ph type="title"/>
          </p:nvPr>
        </p:nvSpPr>
        <p:spPr/>
        <p:txBody>
          <a:bodyPr/>
          <a:lstStyle/>
          <a:p>
            <a:r>
              <a:rPr lang="en-US" dirty="0"/>
              <a:t>The Problem</a:t>
            </a:r>
          </a:p>
        </p:txBody>
      </p:sp>
    </p:spTree>
    <p:extLst>
      <p:ext uri="{BB962C8B-B14F-4D97-AF65-F5344CB8AC3E}">
        <p14:creationId xmlns:p14="http://schemas.microsoft.com/office/powerpoint/2010/main" val="533325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What impact does precipitation intensity have on traffic speeds?</a:t>
            </a:r>
          </a:p>
          <a:p>
            <a:pPr lvl="1"/>
            <a:r>
              <a:rPr lang="en-US" dirty="0"/>
              <a:t>How different (if at all) are traffic speeds under precipitation conditions compared to dry conditions and to what extent?</a:t>
            </a:r>
          </a:p>
          <a:p>
            <a:pPr lvl="1"/>
            <a:r>
              <a:rPr lang="en-US" dirty="0"/>
              <a:t>Is there a spatial or temporal relationship between traffic speeds and precipitation intensity?</a:t>
            </a:r>
          </a:p>
          <a:p>
            <a:pPr lvl="1"/>
            <a:r>
              <a:rPr lang="en-US" dirty="0"/>
              <a:t>Are there external factors that influence the traffic speeds that can be determined from the data?</a:t>
            </a:r>
          </a:p>
          <a:p>
            <a:pPr lvl="1"/>
            <a:endParaRPr lang="en-US" dirty="0"/>
          </a:p>
        </p:txBody>
      </p:sp>
      <p:sp>
        <p:nvSpPr>
          <p:cNvPr id="3" name="Title 2"/>
          <p:cNvSpPr>
            <a:spLocks noGrp="1"/>
          </p:cNvSpPr>
          <p:nvPr>
            <p:ph type="title"/>
          </p:nvPr>
        </p:nvSpPr>
        <p:spPr/>
        <p:txBody>
          <a:bodyPr/>
          <a:lstStyle/>
          <a:p>
            <a:r>
              <a:rPr lang="en-US" dirty="0"/>
              <a:t>Primary Questions of this Analysis</a:t>
            </a:r>
          </a:p>
        </p:txBody>
      </p:sp>
    </p:spTree>
    <p:extLst>
      <p:ext uri="{BB962C8B-B14F-4D97-AF65-F5344CB8AC3E}">
        <p14:creationId xmlns:p14="http://schemas.microsoft.com/office/powerpoint/2010/main" val="216552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indent="0">
              <a:buNone/>
            </a:pPr>
            <a:r>
              <a:rPr lang="en-US" dirty="0"/>
              <a:t>Traffic speeds will be sourced from the INRIX speeds database maintained by Purdue’s JTRP. All speeds are from June 2018.</a:t>
            </a:r>
          </a:p>
          <a:p>
            <a:pPr marL="1427163" lvl="2" indent="-571500">
              <a:buFont typeface="Arial" panose="020B0604020202020204" pitchFamily="34" charset="0"/>
              <a:buChar char="•"/>
            </a:pPr>
            <a:r>
              <a:rPr lang="en-US" dirty="0"/>
              <a:t>1-minute resolution down sampled to 2-minutes.</a:t>
            </a:r>
          </a:p>
          <a:p>
            <a:pPr marL="1427163" lvl="2" indent="-571500">
              <a:buFont typeface="Arial" panose="020B0604020202020204" pitchFamily="34" charset="0"/>
              <a:buChar char="•"/>
            </a:pPr>
            <a:r>
              <a:rPr lang="en-US" dirty="0"/>
              <a:t>Units of MPH.</a:t>
            </a:r>
          </a:p>
          <a:p>
            <a:pPr marL="1427163" lvl="2" indent="-571500">
              <a:buFont typeface="Arial" panose="020B0604020202020204" pitchFamily="34" charset="0"/>
              <a:buChar char="•"/>
            </a:pPr>
            <a:r>
              <a:rPr lang="en-US" dirty="0"/>
              <a:t>These are remotely collected and crowd-sourced average traffic speeds. </a:t>
            </a:r>
          </a:p>
          <a:p>
            <a:pPr marL="1714500" lvl="3" indent="-571500">
              <a:buFont typeface="Arial" panose="020B0604020202020204" pitchFamily="34" charset="0"/>
              <a:buChar char="•"/>
            </a:pPr>
            <a:r>
              <a:rPr lang="en-US" dirty="0"/>
              <a:t>300 million data sources (</a:t>
            </a:r>
            <a:r>
              <a:rPr lang="en-US" dirty="0">
                <a:hlinkClick r:id="rId2"/>
              </a:rPr>
              <a:t>http://inrix.com/research/</a:t>
            </a:r>
            <a:r>
              <a:rPr lang="en-US" dirty="0"/>
              <a:t>).</a:t>
            </a:r>
          </a:p>
          <a:p>
            <a:pPr marL="1427163" lvl="2" indent="-571500">
              <a:buFont typeface="Arial" panose="020B0604020202020204" pitchFamily="34" charset="0"/>
              <a:buChar char="•"/>
            </a:pPr>
            <a:r>
              <a:rPr lang="en-US" dirty="0"/>
              <a:t>Consist of High, Medium, and Low confidence speed estimates.</a:t>
            </a:r>
          </a:p>
        </p:txBody>
      </p:sp>
      <p:sp>
        <p:nvSpPr>
          <p:cNvPr id="3" name="Title 2"/>
          <p:cNvSpPr>
            <a:spLocks noGrp="1"/>
          </p:cNvSpPr>
          <p:nvPr>
            <p:ph type="title"/>
          </p:nvPr>
        </p:nvSpPr>
        <p:spPr/>
        <p:txBody>
          <a:bodyPr/>
          <a:lstStyle/>
          <a:p>
            <a:r>
              <a:rPr lang="en-US" dirty="0"/>
              <a:t>The Data Sources - Traffic</a:t>
            </a:r>
          </a:p>
        </p:txBody>
      </p:sp>
    </p:spTree>
    <p:extLst>
      <p:ext uri="{BB962C8B-B14F-4D97-AF65-F5344CB8AC3E}">
        <p14:creationId xmlns:p14="http://schemas.microsoft.com/office/powerpoint/2010/main" val="1209843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7E0666-825E-446C-B7B2-00C3860EA9DA}"/>
              </a:ext>
            </a:extLst>
          </p:cNvPr>
          <p:cNvSpPr>
            <a:spLocks noGrp="1"/>
          </p:cNvSpPr>
          <p:nvPr>
            <p:ph idx="1"/>
          </p:nvPr>
        </p:nvSpPr>
        <p:spPr>
          <a:xfrm>
            <a:off x="499432" y="1388126"/>
            <a:ext cx="6504483" cy="4938146"/>
          </a:xfrm>
        </p:spPr>
        <p:txBody>
          <a:bodyPr/>
          <a:lstStyle/>
          <a:p>
            <a:pPr indent="0">
              <a:buNone/>
            </a:pPr>
            <a:r>
              <a:rPr lang="en-US" dirty="0"/>
              <a:t>This study will focus on the I-65 North Bound corridor from Zionsville to Lafayette Indiana and consists of 69 segments.</a:t>
            </a:r>
          </a:p>
        </p:txBody>
      </p:sp>
      <p:sp>
        <p:nvSpPr>
          <p:cNvPr id="3" name="Title 2">
            <a:extLst>
              <a:ext uri="{FF2B5EF4-FFF2-40B4-BE49-F238E27FC236}">
                <a16:creationId xmlns:a16="http://schemas.microsoft.com/office/drawing/2014/main" id="{46B6B374-F177-48EB-9FA2-3DB2553BCC45}"/>
              </a:ext>
            </a:extLst>
          </p:cNvPr>
          <p:cNvSpPr>
            <a:spLocks noGrp="1"/>
          </p:cNvSpPr>
          <p:nvPr>
            <p:ph type="title"/>
          </p:nvPr>
        </p:nvSpPr>
        <p:spPr>
          <a:xfrm>
            <a:off x="609600" y="338328"/>
            <a:ext cx="6019801" cy="862511"/>
          </a:xfrm>
        </p:spPr>
        <p:txBody>
          <a:bodyPr/>
          <a:lstStyle/>
          <a:p>
            <a:r>
              <a:rPr lang="en-US" dirty="0"/>
              <a:t>The Data Sources - Traffic</a:t>
            </a:r>
          </a:p>
        </p:txBody>
      </p:sp>
      <p:pic>
        <p:nvPicPr>
          <p:cNvPr id="4" name="Picture 3">
            <a:extLst>
              <a:ext uri="{FF2B5EF4-FFF2-40B4-BE49-F238E27FC236}">
                <a16:creationId xmlns:a16="http://schemas.microsoft.com/office/drawing/2014/main" id="{44AB1BDF-837E-42F4-ADF8-DD6AFF6C44DB}"/>
              </a:ext>
            </a:extLst>
          </p:cNvPr>
          <p:cNvPicPr>
            <a:picLocks noChangeAspect="1"/>
          </p:cNvPicPr>
          <p:nvPr/>
        </p:nvPicPr>
        <p:blipFill>
          <a:blip r:embed="rId3"/>
          <a:stretch>
            <a:fillRect/>
          </a:stretch>
        </p:blipFill>
        <p:spPr>
          <a:xfrm>
            <a:off x="7378476" y="531728"/>
            <a:ext cx="4314092" cy="4361950"/>
          </a:xfrm>
          <a:prstGeom prst="rect">
            <a:avLst/>
          </a:prstGeom>
          <a:ln>
            <a:noFill/>
          </a:ln>
          <a:effectLst>
            <a:outerShdw blurRad="292100" dist="139700" dir="2700000" algn="tl" rotWithShape="0">
              <a:srgbClr val="333333">
                <a:alpha val="65000"/>
              </a:srgbClr>
            </a:outerShdw>
          </a:effectLst>
        </p:spPr>
      </p:pic>
      <p:graphicFrame>
        <p:nvGraphicFramePr>
          <p:cNvPr id="5" name="Table 5">
            <a:extLst>
              <a:ext uri="{FF2B5EF4-FFF2-40B4-BE49-F238E27FC236}">
                <a16:creationId xmlns:a16="http://schemas.microsoft.com/office/drawing/2014/main" id="{03D8E32D-AEF1-40BC-8235-09EE4C68EF6E}"/>
              </a:ext>
            </a:extLst>
          </p:cNvPr>
          <p:cNvGraphicFramePr>
            <a:graphicFrameLocks noGrp="1"/>
          </p:cNvGraphicFramePr>
          <p:nvPr>
            <p:extLst>
              <p:ext uri="{D42A27DB-BD31-4B8C-83A1-F6EECF244321}">
                <p14:modId xmlns:p14="http://schemas.microsoft.com/office/powerpoint/2010/main" val="2333336688"/>
              </p:ext>
            </p:extLst>
          </p:nvPr>
        </p:nvGraphicFramePr>
        <p:xfrm>
          <a:off x="6240134" y="5118804"/>
          <a:ext cx="5452434" cy="1207468"/>
        </p:xfrm>
        <a:graphic>
          <a:graphicData uri="http://schemas.openxmlformats.org/drawingml/2006/table">
            <a:tbl>
              <a:tblPr firstRow="1" bandRow="1">
                <a:tableStyleId>{5C22544A-7EE6-4342-B048-85BDC9FD1C3A}</a:tableStyleId>
              </a:tblPr>
              <a:tblGrid>
                <a:gridCol w="1817478">
                  <a:extLst>
                    <a:ext uri="{9D8B030D-6E8A-4147-A177-3AD203B41FA5}">
                      <a16:colId xmlns:a16="http://schemas.microsoft.com/office/drawing/2014/main" val="1897121395"/>
                    </a:ext>
                  </a:extLst>
                </a:gridCol>
                <a:gridCol w="1817478">
                  <a:extLst>
                    <a:ext uri="{9D8B030D-6E8A-4147-A177-3AD203B41FA5}">
                      <a16:colId xmlns:a16="http://schemas.microsoft.com/office/drawing/2014/main" val="1391662966"/>
                    </a:ext>
                  </a:extLst>
                </a:gridCol>
                <a:gridCol w="1817478">
                  <a:extLst>
                    <a:ext uri="{9D8B030D-6E8A-4147-A177-3AD203B41FA5}">
                      <a16:colId xmlns:a16="http://schemas.microsoft.com/office/drawing/2014/main" val="4269747544"/>
                    </a:ext>
                  </a:extLst>
                </a:gridCol>
              </a:tblGrid>
              <a:tr h="567388">
                <a:tc>
                  <a:txBody>
                    <a:bodyPr/>
                    <a:lstStyle/>
                    <a:p>
                      <a:pPr algn="ctr"/>
                      <a:r>
                        <a:rPr lang="en-US" dirty="0"/>
                        <a:t>Low Confidence</a:t>
                      </a:r>
                    </a:p>
                  </a:txBody>
                  <a:tcPr anchor="ctr"/>
                </a:tc>
                <a:tc>
                  <a:txBody>
                    <a:bodyPr/>
                    <a:lstStyle/>
                    <a:p>
                      <a:pPr algn="ctr"/>
                      <a:r>
                        <a:rPr lang="en-US" dirty="0"/>
                        <a:t>Medium Confidence</a:t>
                      </a:r>
                    </a:p>
                  </a:txBody>
                  <a:tcPr anchor="ctr"/>
                </a:tc>
                <a:tc>
                  <a:txBody>
                    <a:bodyPr/>
                    <a:lstStyle/>
                    <a:p>
                      <a:pPr algn="ctr"/>
                      <a:r>
                        <a:rPr lang="en-US" dirty="0"/>
                        <a:t>High Confidence</a:t>
                      </a:r>
                    </a:p>
                  </a:txBody>
                  <a:tcPr anchor="ctr"/>
                </a:tc>
                <a:extLst>
                  <a:ext uri="{0D108BD9-81ED-4DB2-BD59-A6C34878D82A}">
                    <a16:rowId xmlns:a16="http://schemas.microsoft.com/office/drawing/2014/main" val="3532546817"/>
                  </a:ext>
                </a:extLst>
              </a:tr>
              <a:tr h="567388">
                <a:tc>
                  <a:txBody>
                    <a:bodyPr/>
                    <a:lstStyle/>
                    <a:p>
                      <a:pPr algn="ctr"/>
                      <a:r>
                        <a:rPr lang="en-US" dirty="0"/>
                        <a:t>0%</a:t>
                      </a:r>
                    </a:p>
                  </a:txBody>
                  <a:tcPr anchor="ctr"/>
                </a:tc>
                <a:tc>
                  <a:txBody>
                    <a:bodyPr/>
                    <a:lstStyle/>
                    <a:p>
                      <a:pPr algn="ctr"/>
                      <a:r>
                        <a:rPr lang="en-US" dirty="0"/>
                        <a:t>1.25%</a:t>
                      </a:r>
                    </a:p>
                  </a:txBody>
                  <a:tcPr anchor="ctr"/>
                </a:tc>
                <a:tc>
                  <a:txBody>
                    <a:bodyPr/>
                    <a:lstStyle/>
                    <a:p>
                      <a:pPr algn="ctr"/>
                      <a:r>
                        <a:rPr lang="en-US" dirty="0"/>
                        <a:t>98.75%</a:t>
                      </a:r>
                    </a:p>
                  </a:txBody>
                  <a:tcPr anchor="ctr"/>
                </a:tc>
                <a:extLst>
                  <a:ext uri="{0D108BD9-81ED-4DB2-BD59-A6C34878D82A}">
                    <a16:rowId xmlns:a16="http://schemas.microsoft.com/office/drawing/2014/main" val="3045937833"/>
                  </a:ext>
                </a:extLst>
              </a:tr>
            </a:tbl>
          </a:graphicData>
        </a:graphic>
      </p:graphicFrame>
      <p:pic>
        <p:nvPicPr>
          <p:cNvPr id="7" name="Picture 6">
            <a:extLst>
              <a:ext uri="{FF2B5EF4-FFF2-40B4-BE49-F238E27FC236}">
                <a16:creationId xmlns:a16="http://schemas.microsoft.com/office/drawing/2014/main" id="{B9496763-F954-4670-AA1D-D5F5692BFDA4}"/>
              </a:ext>
            </a:extLst>
          </p:cNvPr>
          <p:cNvPicPr>
            <a:picLocks noChangeAspect="1"/>
          </p:cNvPicPr>
          <p:nvPr/>
        </p:nvPicPr>
        <p:blipFill>
          <a:blip r:embed="rId4"/>
          <a:stretch>
            <a:fillRect/>
          </a:stretch>
        </p:blipFill>
        <p:spPr>
          <a:xfrm>
            <a:off x="499432" y="3769012"/>
            <a:ext cx="5306469" cy="2557260"/>
          </a:xfrm>
          <a:prstGeom prst="rect">
            <a:avLst/>
          </a:prstGeom>
          <a:ln>
            <a:noFill/>
          </a:ln>
          <a:effectLst>
            <a:outerShdw blurRad="292100" dist="139700" dir="2700000" algn="tl" rotWithShape="0">
              <a:srgbClr val="333333">
                <a:alpha val="65000"/>
              </a:srgbClr>
            </a:outerShdw>
          </a:effectLst>
        </p:spPr>
      </p:pic>
      <p:cxnSp>
        <p:nvCxnSpPr>
          <p:cNvPr id="9" name="Straight Arrow Connector 8">
            <a:extLst>
              <a:ext uri="{FF2B5EF4-FFF2-40B4-BE49-F238E27FC236}">
                <a16:creationId xmlns:a16="http://schemas.microsoft.com/office/drawing/2014/main" id="{A28D526D-AB45-43E7-BCAA-DD44E0CE436E}"/>
              </a:ext>
            </a:extLst>
          </p:cNvPr>
          <p:cNvCxnSpPr/>
          <p:nvPr/>
        </p:nvCxnSpPr>
        <p:spPr>
          <a:xfrm flipH="1" flipV="1">
            <a:off x="1958042" y="4110148"/>
            <a:ext cx="3587262" cy="1014753"/>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45E585A5-6FCE-4463-9580-F28A5DC95D2B}"/>
              </a:ext>
            </a:extLst>
          </p:cNvPr>
          <p:cNvSpPr txBox="1"/>
          <p:nvPr/>
        </p:nvSpPr>
        <p:spPr>
          <a:xfrm rot="936230">
            <a:off x="3057964" y="4298475"/>
            <a:ext cx="1958596" cy="369332"/>
          </a:xfrm>
          <a:prstGeom prst="rect">
            <a:avLst/>
          </a:prstGeom>
          <a:noFill/>
        </p:spPr>
        <p:txBody>
          <a:bodyPr wrap="square" rtlCol="0">
            <a:spAutoFit/>
          </a:bodyPr>
          <a:lstStyle/>
          <a:p>
            <a:r>
              <a:rPr lang="en-US" dirty="0">
                <a:solidFill>
                  <a:schemeClr val="bg1"/>
                </a:solidFill>
              </a:rPr>
              <a:t>Traffic Direction</a:t>
            </a:r>
          </a:p>
        </p:txBody>
      </p:sp>
    </p:spTree>
    <p:extLst>
      <p:ext uri="{BB962C8B-B14F-4D97-AF65-F5344CB8AC3E}">
        <p14:creationId xmlns:p14="http://schemas.microsoft.com/office/powerpoint/2010/main" val="3530996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FC3D55-608B-49D7-9470-618946FD182F}"/>
              </a:ext>
            </a:extLst>
          </p:cNvPr>
          <p:cNvSpPr>
            <a:spLocks noGrp="1"/>
          </p:cNvSpPr>
          <p:nvPr>
            <p:ph idx="1"/>
          </p:nvPr>
        </p:nvSpPr>
        <p:spPr/>
        <p:txBody>
          <a:bodyPr>
            <a:normAutofit fontScale="92500"/>
          </a:bodyPr>
          <a:lstStyle/>
          <a:p>
            <a:pPr indent="0">
              <a:buNone/>
            </a:pPr>
            <a:r>
              <a:rPr lang="en-US" dirty="0"/>
              <a:t>The weather data comes from the National Severe Storms Laboratory’s Multi-Radar </a:t>
            </a:r>
            <a:r>
              <a:rPr lang="en-US" dirty="0" err="1"/>
              <a:t>Mutli</a:t>
            </a:r>
            <a:r>
              <a:rPr lang="en-US" dirty="0"/>
              <a:t>-Sensor system. The data in this analysis is courtesy of the Iowa Environmental Mesonet. All precipitation data is from June 2018.</a:t>
            </a:r>
          </a:p>
          <a:p>
            <a:pPr marL="1147763" lvl="1" indent="-571500">
              <a:buFont typeface="Arial" panose="020B0604020202020204" pitchFamily="34" charset="0"/>
              <a:buChar char="•"/>
            </a:pPr>
            <a:r>
              <a:rPr lang="en-US" dirty="0"/>
              <a:t>1km x 1km grid spacing.</a:t>
            </a:r>
          </a:p>
          <a:p>
            <a:pPr marL="1147763" lvl="1" indent="-571500">
              <a:buFont typeface="Arial" panose="020B0604020202020204" pitchFamily="34" charset="0"/>
              <a:buChar char="•"/>
            </a:pPr>
            <a:r>
              <a:rPr lang="en-US" dirty="0"/>
              <a:t>2-minute temporal resolution.</a:t>
            </a:r>
          </a:p>
          <a:p>
            <a:pPr marL="1147763" lvl="1" indent="-571500">
              <a:buFont typeface="Arial" panose="020B0604020202020204" pitchFamily="34" charset="0"/>
              <a:buChar char="•"/>
            </a:pPr>
            <a:r>
              <a:rPr lang="en-US" dirty="0"/>
              <a:t>Units of mm/hr.</a:t>
            </a:r>
          </a:p>
          <a:p>
            <a:pPr marL="1147763" lvl="1" indent="-571500">
              <a:buFont typeface="Arial" panose="020B0604020202020204" pitchFamily="34" charset="0"/>
              <a:buChar char="•"/>
            </a:pPr>
            <a:r>
              <a:rPr lang="en-US" dirty="0"/>
              <a:t>Derived from a combination of radar, observations (upper-air, satellite, ground), and forecast models.</a:t>
            </a:r>
          </a:p>
          <a:p>
            <a:pPr lvl="1" indent="0">
              <a:buNone/>
            </a:pPr>
            <a:endParaRPr lang="en-US" dirty="0"/>
          </a:p>
        </p:txBody>
      </p:sp>
      <p:sp>
        <p:nvSpPr>
          <p:cNvPr id="3" name="Title 2">
            <a:extLst>
              <a:ext uri="{FF2B5EF4-FFF2-40B4-BE49-F238E27FC236}">
                <a16:creationId xmlns:a16="http://schemas.microsoft.com/office/drawing/2014/main" id="{CEB69485-F197-430E-A3C9-26B454CF0A0A}"/>
              </a:ext>
            </a:extLst>
          </p:cNvPr>
          <p:cNvSpPr>
            <a:spLocks noGrp="1"/>
          </p:cNvSpPr>
          <p:nvPr>
            <p:ph type="title"/>
          </p:nvPr>
        </p:nvSpPr>
        <p:spPr/>
        <p:txBody>
          <a:bodyPr/>
          <a:lstStyle/>
          <a:p>
            <a:r>
              <a:rPr lang="en-US" dirty="0"/>
              <a:t>The Data Source – Precipitation Intensity</a:t>
            </a:r>
          </a:p>
        </p:txBody>
      </p:sp>
    </p:spTree>
    <p:extLst>
      <p:ext uri="{BB962C8B-B14F-4D97-AF65-F5344CB8AC3E}">
        <p14:creationId xmlns:p14="http://schemas.microsoft.com/office/powerpoint/2010/main" val="2439064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948E46-5514-4B3D-ABF0-64B4D3D06BC2}"/>
              </a:ext>
            </a:extLst>
          </p:cNvPr>
          <p:cNvSpPr>
            <a:spLocks noGrp="1"/>
          </p:cNvSpPr>
          <p:nvPr>
            <p:ph idx="1"/>
          </p:nvPr>
        </p:nvSpPr>
        <p:spPr/>
        <p:txBody>
          <a:bodyPr>
            <a:normAutofit/>
          </a:bodyPr>
          <a:lstStyle/>
          <a:p>
            <a:pPr indent="0">
              <a:buNone/>
            </a:pPr>
            <a:r>
              <a:rPr lang="en-US" dirty="0"/>
              <a:t>The first problem to solve: Getting precipitation estimates at the road segment level.</a:t>
            </a:r>
          </a:p>
          <a:p>
            <a:pPr marL="1147763" lvl="1" indent="-571500">
              <a:buFont typeface="Arial" panose="020B0604020202020204" pitchFamily="34" charset="0"/>
              <a:buChar char="•"/>
            </a:pPr>
            <a:r>
              <a:rPr lang="en-US" dirty="0"/>
              <a:t>This was accomplished using the </a:t>
            </a:r>
            <a:r>
              <a:rPr lang="en-US" dirty="0" err="1"/>
              <a:t>interpp</a:t>
            </a:r>
            <a:r>
              <a:rPr lang="en-US" dirty="0"/>
              <a:t> function from the </a:t>
            </a:r>
            <a:r>
              <a:rPr lang="en-US" dirty="0" err="1"/>
              <a:t>akima</a:t>
            </a:r>
            <a:r>
              <a:rPr lang="en-US" dirty="0"/>
              <a:t> package.</a:t>
            </a:r>
          </a:p>
          <a:p>
            <a:pPr marL="1427163" lvl="2" indent="-571500">
              <a:buFont typeface="Arial" panose="020B0604020202020204" pitchFamily="34" charset="0"/>
              <a:buChar char="•"/>
            </a:pPr>
            <a:r>
              <a:rPr lang="en-US" dirty="0"/>
              <a:t>The function performs bilinear </a:t>
            </a:r>
            <a:br>
              <a:rPr lang="en-US" dirty="0"/>
            </a:br>
            <a:r>
              <a:rPr lang="en-US" dirty="0"/>
              <a:t>interpolation.</a:t>
            </a:r>
          </a:p>
        </p:txBody>
      </p:sp>
      <p:sp>
        <p:nvSpPr>
          <p:cNvPr id="3" name="Title 2">
            <a:extLst>
              <a:ext uri="{FF2B5EF4-FFF2-40B4-BE49-F238E27FC236}">
                <a16:creationId xmlns:a16="http://schemas.microsoft.com/office/drawing/2014/main" id="{1D9B4D30-993C-432D-AA89-EF4B4B2E490B}"/>
              </a:ext>
            </a:extLst>
          </p:cNvPr>
          <p:cNvSpPr>
            <a:spLocks noGrp="1"/>
          </p:cNvSpPr>
          <p:nvPr>
            <p:ph type="title"/>
          </p:nvPr>
        </p:nvSpPr>
        <p:spPr/>
        <p:txBody>
          <a:bodyPr/>
          <a:lstStyle/>
          <a:p>
            <a:r>
              <a:rPr lang="en-US" dirty="0"/>
              <a:t>Interpolation</a:t>
            </a:r>
          </a:p>
        </p:txBody>
      </p:sp>
      <p:graphicFrame>
        <p:nvGraphicFramePr>
          <p:cNvPr id="4" name="Table 4">
            <a:extLst>
              <a:ext uri="{FF2B5EF4-FFF2-40B4-BE49-F238E27FC236}">
                <a16:creationId xmlns:a16="http://schemas.microsoft.com/office/drawing/2014/main" id="{06F114DF-F701-451B-88A1-DC70AAFDD9FF}"/>
              </a:ext>
            </a:extLst>
          </p:cNvPr>
          <p:cNvGraphicFramePr>
            <a:graphicFrameLocks noGrp="1"/>
          </p:cNvGraphicFramePr>
          <p:nvPr>
            <p:extLst>
              <p:ext uri="{D42A27DB-BD31-4B8C-83A1-F6EECF244321}">
                <p14:modId xmlns:p14="http://schemas.microsoft.com/office/powerpoint/2010/main" val="341349935"/>
              </p:ext>
            </p:extLst>
          </p:nvPr>
        </p:nvGraphicFramePr>
        <p:xfrm>
          <a:off x="7952153" y="3283851"/>
          <a:ext cx="3200400" cy="3200400"/>
        </p:xfrm>
        <a:graphic>
          <a:graphicData uri="http://schemas.openxmlformats.org/drawingml/2006/table">
            <a:tbl>
              <a:tblPr firstRow="1" bandRow="1">
                <a:tableStyleId>{D7AC3CCA-C797-4891-BE02-D94E43425B78}</a:tableStyleId>
              </a:tblPr>
              <a:tblGrid>
                <a:gridCol w="800100">
                  <a:extLst>
                    <a:ext uri="{9D8B030D-6E8A-4147-A177-3AD203B41FA5}">
                      <a16:colId xmlns:a16="http://schemas.microsoft.com/office/drawing/2014/main" val="2824501324"/>
                    </a:ext>
                  </a:extLst>
                </a:gridCol>
                <a:gridCol w="800100">
                  <a:extLst>
                    <a:ext uri="{9D8B030D-6E8A-4147-A177-3AD203B41FA5}">
                      <a16:colId xmlns:a16="http://schemas.microsoft.com/office/drawing/2014/main" val="4276396900"/>
                    </a:ext>
                  </a:extLst>
                </a:gridCol>
                <a:gridCol w="800100">
                  <a:extLst>
                    <a:ext uri="{9D8B030D-6E8A-4147-A177-3AD203B41FA5}">
                      <a16:colId xmlns:a16="http://schemas.microsoft.com/office/drawing/2014/main" val="478535388"/>
                    </a:ext>
                  </a:extLst>
                </a:gridCol>
                <a:gridCol w="800100">
                  <a:extLst>
                    <a:ext uri="{9D8B030D-6E8A-4147-A177-3AD203B41FA5}">
                      <a16:colId xmlns:a16="http://schemas.microsoft.com/office/drawing/2014/main" val="704405209"/>
                    </a:ext>
                  </a:extLst>
                </a:gridCol>
              </a:tblGrid>
              <a:tr h="800100">
                <a:tc>
                  <a:txBody>
                    <a:bodyPr/>
                    <a:lstStyle/>
                    <a:p>
                      <a:pPr algn="ctr"/>
                      <a:r>
                        <a:rPr lang="en-US" b="1" dirty="0"/>
                        <a:t>100</a:t>
                      </a:r>
                    </a:p>
                  </a:txBody>
                  <a:tcPr anchor="ctr"/>
                </a:tc>
                <a:tc>
                  <a:txBody>
                    <a:bodyPr/>
                    <a:lstStyle/>
                    <a:p>
                      <a:pPr algn="ctr"/>
                      <a:r>
                        <a:rPr lang="en-US" b="1" dirty="0">
                          <a:solidFill>
                            <a:srgbClr val="FF0000"/>
                          </a:solidFill>
                        </a:rPr>
                        <a:t>133</a:t>
                      </a:r>
                    </a:p>
                  </a:txBody>
                  <a:tcPr anchor="ctr"/>
                </a:tc>
                <a:tc>
                  <a:txBody>
                    <a:bodyPr/>
                    <a:lstStyle/>
                    <a:p>
                      <a:pPr algn="ctr"/>
                      <a:endParaRPr lang="en-US" b="1" dirty="0"/>
                    </a:p>
                  </a:txBody>
                  <a:tcPr anchor="ctr"/>
                </a:tc>
                <a:tc>
                  <a:txBody>
                    <a:bodyPr/>
                    <a:lstStyle/>
                    <a:p>
                      <a:pPr algn="ctr"/>
                      <a:r>
                        <a:rPr lang="en-US" b="1" dirty="0"/>
                        <a:t>200</a:t>
                      </a:r>
                    </a:p>
                  </a:txBody>
                  <a:tcPr anchor="ctr"/>
                </a:tc>
                <a:extLst>
                  <a:ext uri="{0D108BD9-81ED-4DB2-BD59-A6C34878D82A}">
                    <a16:rowId xmlns:a16="http://schemas.microsoft.com/office/drawing/2014/main" val="550202732"/>
                  </a:ext>
                </a:extLst>
              </a:tr>
              <a:tr h="800100">
                <a:tc>
                  <a:txBody>
                    <a:bodyPr/>
                    <a:lstStyle/>
                    <a:p>
                      <a:pPr algn="ctr"/>
                      <a:endParaRPr lang="en-US" b="1"/>
                    </a:p>
                  </a:txBody>
                  <a:tcPr anchor="ctr"/>
                </a:tc>
                <a:tc>
                  <a:txBody>
                    <a:bodyPr/>
                    <a:lstStyle/>
                    <a:p>
                      <a:pPr algn="ctr"/>
                      <a:endParaRPr lang="en-US" b="1" dirty="0"/>
                    </a:p>
                  </a:txBody>
                  <a:tcPr anchor="ctr"/>
                </a:tc>
                <a:tc>
                  <a:txBody>
                    <a:bodyPr/>
                    <a:lstStyle/>
                    <a:p>
                      <a:pPr algn="ctr"/>
                      <a:endParaRPr lang="en-US" b="1" dirty="0"/>
                    </a:p>
                  </a:txBody>
                  <a:tcPr anchor="ctr"/>
                </a:tc>
                <a:tc>
                  <a:txBody>
                    <a:bodyPr/>
                    <a:lstStyle/>
                    <a:p>
                      <a:pPr algn="ctr"/>
                      <a:endParaRPr lang="en-US" b="1" dirty="0"/>
                    </a:p>
                  </a:txBody>
                  <a:tcPr anchor="ctr"/>
                </a:tc>
                <a:extLst>
                  <a:ext uri="{0D108BD9-81ED-4DB2-BD59-A6C34878D82A}">
                    <a16:rowId xmlns:a16="http://schemas.microsoft.com/office/drawing/2014/main" val="3956187450"/>
                  </a:ext>
                </a:extLst>
              </a:tr>
              <a:tr h="800100">
                <a:tc>
                  <a:txBody>
                    <a:bodyPr/>
                    <a:lstStyle/>
                    <a:p>
                      <a:pPr algn="ctr"/>
                      <a:endParaRPr lang="en-US" b="1"/>
                    </a:p>
                  </a:txBody>
                  <a:tcPr anchor="ctr"/>
                </a:tc>
                <a:tc>
                  <a:txBody>
                    <a:bodyPr/>
                    <a:lstStyle/>
                    <a:p>
                      <a:pPr algn="ctr"/>
                      <a:r>
                        <a:rPr lang="en-US" b="1" dirty="0">
                          <a:solidFill>
                            <a:schemeClr val="tx2">
                              <a:lumMod val="60000"/>
                              <a:lumOff val="40000"/>
                            </a:schemeClr>
                          </a:solidFill>
                        </a:rPr>
                        <a:t>164.3</a:t>
                      </a:r>
                    </a:p>
                  </a:txBody>
                  <a:tcPr anchor="ctr"/>
                </a:tc>
                <a:tc>
                  <a:txBody>
                    <a:bodyPr/>
                    <a:lstStyle/>
                    <a:p>
                      <a:pPr algn="ctr"/>
                      <a:endParaRPr lang="en-US" b="1" dirty="0"/>
                    </a:p>
                  </a:txBody>
                  <a:tcPr anchor="ctr"/>
                </a:tc>
                <a:tc>
                  <a:txBody>
                    <a:bodyPr/>
                    <a:lstStyle/>
                    <a:p>
                      <a:pPr algn="ctr"/>
                      <a:endParaRPr lang="en-US" b="1" dirty="0"/>
                    </a:p>
                  </a:txBody>
                  <a:tcPr anchor="ctr"/>
                </a:tc>
                <a:extLst>
                  <a:ext uri="{0D108BD9-81ED-4DB2-BD59-A6C34878D82A}">
                    <a16:rowId xmlns:a16="http://schemas.microsoft.com/office/drawing/2014/main" val="1109366046"/>
                  </a:ext>
                </a:extLst>
              </a:tr>
              <a:tr h="800100">
                <a:tc>
                  <a:txBody>
                    <a:bodyPr/>
                    <a:lstStyle/>
                    <a:p>
                      <a:pPr algn="ctr"/>
                      <a:r>
                        <a:rPr lang="en-US" b="1" dirty="0"/>
                        <a:t>220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180</a:t>
                      </a:r>
                    </a:p>
                  </a:txBody>
                  <a:tcPr anchor="ctr"/>
                </a:tc>
                <a:tc>
                  <a:txBody>
                    <a:bodyPr/>
                    <a:lstStyle/>
                    <a:p>
                      <a:pPr algn="ctr"/>
                      <a:endParaRPr lang="en-US" b="1"/>
                    </a:p>
                  </a:txBody>
                  <a:tcPr anchor="ctr"/>
                </a:tc>
                <a:tc>
                  <a:txBody>
                    <a:bodyPr/>
                    <a:lstStyle/>
                    <a:p>
                      <a:pPr algn="ctr"/>
                      <a:r>
                        <a:rPr lang="en-US" b="1" dirty="0"/>
                        <a:t>100</a:t>
                      </a:r>
                    </a:p>
                  </a:txBody>
                  <a:tcPr anchor="ctr"/>
                </a:tc>
                <a:extLst>
                  <a:ext uri="{0D108BD9-81ED-4DB2-BD59-A6C34878D82A}">
                    <a16:rowId xmlns:a16="http://schemas.microsoft.com/office/drawing/2014/main" val="4023820142"/>
                  </a:ext>
                </a:extLst>
              </a:tr>
            </a:tbl>
          </a:graphicData>
        </a:graphic>
      </p:graphicFrame>
      <p:sp>
        <p:nvSpPr>
          <p:cNvPr id="6" name="TextBox 5">
            <a:extLst>
              <a:ext uri="{FF2B5EF4-FFF2-40B4-BE49-F238E27FC236}">
                <a16:creationId xmlns:a16="http://schemas.microsoft.com/office/drawing/2014/main" id="{4A1AB592-274C-405E-8495-B37DA2AE3D49}"/>
              </a:ext>
            </a:extLst>
          </p:cNvPr>
          <p:cNvSpPr txBox="1"/>
          <p:nvPr/>
        </p:nvSpPr>
        <p:spPr>
          <a:xfrm>
            <a:off x="5122985" y="4794738"/>
            <a:ext cx="2168769" cy="369332"/>
          </a:xfrm>
          <a:prstGeom prst="rect">
            <a:avLst/>
          </a:prstGeom>
          <a:noFill/>
        </p:spPr>
        <p:txBody>
          <a:bodyPr wrap="square" rtlCol="0">
            <a:spAutoFit/>
          </a:bodyPr>
          <a:lstStyle/>
          <a:p>
            <a:r>
              <a:rPr lang="en-US" dirty="0"/>
              <a:t>2/3 * 100 + 1/3 * 200</a:t>
            </a:r>
          </a:p>
        </p:txBody>
      </p:sp>
      <p:cxnSp>
        <p:nvCxnSpPr>
          <p:cNvPr id="8" name="Straight Arrow Connector 7">
            <a:extLst>
              <a:ext uri="{FF2B5EF4-FFF2-40B4-BE49-F238E27FC236}">
                <a16:creationId xmlns:a16="http://schemas.microsoft.com/office/drawing/2014/main" id="{F133A81E-3275-45AE-802A-E3DBB175E8CE}"/>
              </a:ext>
            </a:extLst>
          </p:cNvPr>
          <p:cNvCxnSpPr>
            <a:stCxn id="6" idx="0"/>
          </p:cNvCxnSpPr>
          <p:nvPr/>
        </p:nvCxnSpPr>
        <p:spPr>
          <a:xfrm flipV="1">
            <a:off x="6207370" y="3763108"/>
            <a:ext cx="2737338" cy="1031630"/>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9448E087-69C8-4133-8187-F8F32C36C2DF}"/>
              </a:ext>
            </a:extLst>
          </p:cNvPr>
          <p:cNvSpPr txBox="1"/>
          <p:nvPr/>
        </p:nvSpPr>
        <p:spPr>
          <a:xfrm>
            <a:off x="5122985" y="5166691"/>
            <a:ext cx="2168769" cy="369332"/>
          </a:xfrm>
          <a:prstGeom prst="rect">
            <a:avLst/>
          </a:prstGeom>
          <a:noFill/>
        </p:spPr>
        <p:txBody>
          <a:bodyPr wrap="square" rtlCol="0">
            <a:spAutoFit/>
          </a:bodyPr>
          <a:lstStyle/>
          <a:p>
            <a:r>
              <a:rPr lang="en-US" dirty="0"/>
              <a:t>2/3 * 220 + 1/3 * 100</a:t>
            </a:r>
          </a:p>
        </p:txBody>
      </p:sp>
      <p:cxnSp>
        <p:nvCxnSpPr>
          <p:cNvPr id="10" name="Straight Arrow Connector 9">
            <a:extLst>
              <a:ext uri="{FF2B5EF4-FFF2-40B4-BE49-F238E27FC236}">
                <a16:creationId xmlns:a16="http://schemas.microsoft.com/office/drawing/2014/main" id="{68499498-C1C8-41E7-90B4-714809917452}"/>
              </a:ext>
            </a:extLst>
          </p:cNvPr>
          <p:cNvCxnSpPr>
            <a:cxnSpLocks/>
            <a:stCxn id="9" idx="3"/>
          </p:cNvCxnSpPr>
          <p:nvPr/>
        </p:nvCxnSpPr>
        <p:spPr>
          <a:xfrm>
            <a:off x="7291754" y="5351357"/>
            <a:ext cx="1652954" cy="627412"/>
          </a:xfrm>
          <a:prstGeom prst="straightConnector1">
            <a:avLst/>
          </a:prstGeom>
          <a:ln w="1905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ECA30ACC-FCBA-4330-A89C-DE9454D0B404}"/>
              </a:ext>
            </a:extLst>
          </p:cNvPr>
          <p:cNvSpPr txBox="1"/>
          <p:nvPr/>
        </p:nvSpPr>
        <p:spPr>
          <a:xfrm>
            <a:off x="5122985" y="5514114"/>
            <a:ext cx="2168769" cy="369332"/>
          </a:xfrm>
          <a:prstGeom prst="rect">
            <a:avLst/>
          </a:prstGeom>
          <a:noFill/>
        </p:spPr>
        <p:txBody>
          <a:bodyPr wrap="square" rtlCol="0">
            <a:spAutoFit/>
          </a:bodyPr>
          <a:lstStyle/>
          <a:p>
            <a:r>
              <a:rPr lang="en-US" dirty="0"/>
              <a:t>2/3 * 180 + 1/3 * 133</a:t>
            </a:r>
          </a:p>
        </p:txBody>
      </p:sp>
      <p:cxnSp>
        <p:nvCxnSpPr>
          <p:cNvPr id="16" name="Straight Arrow Connector 15">
            <a:extLst>
              <a:ext uri="{FF2B5EF4-FFF2-40B4-BE49-F238E27FC236}">
                <a16:creationId xmlns:a16="http://schemas.microsoft.com/office/drawing/2014/main" id="{C469E5A1-4B1B-437F-947A-13D0DF127A51}"/>
              </a:ext>
            </a:extLst>
          </p:cNvPr>
          <p:cNvCxnSpPr>
            <a:cxnSpLocks/>
            <a:stCxn id="13" idx="3"/>
          </p:cNvCxnSpPr>
          <p:nvPr/>
        </p:nvCxnSpPr>
        <p:spPr>
          <a:xfrm flipV="1">
            <a:off x="7291754" y="5356135"/>
            <a:ext cx="1524000" cy="342645"/>
          </a:xfrm>
          <a:prstGeom prst="straightConnector1">
            <a:avLst/>
          </a:prstGeom>
          <a:ln w="19050">
            <a:solidFill>
              <a:schemeClr val="tx2">
                <a:lumMod val="60000"/>
                <a:lumOff val="40000"/>
              </a:schemeClr>
            </a:solidFill>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788F4978-D991-4E7E-BAEC-77459477CD37}"/>
              </a:ext>
            </a:extLst>
          </p:cNvPr>
          <p:cNvSpPr txBox="1"/>
          <p:nvPr/>
        </p:nvSpPr>
        <p:spPr>
          <a:xfrm>
            <a:off x="1055077" y="4905256"/>
            <a:ext cx="4067908" cy="830997"/>
          </a:xfrm>
          <a:prstGeom prst="rect">
            <a:avLst/>
          </a:prstGeom>
          <a:noFill/>
        </p:spPr>
        <p:txBody>
          <a:bodyPr wrap="square" rtlCol="0">
            <a:spAutoFit/>
          </a:bodyPr>
          <a:lstStyle/>
          <a:p>
            <a:r>
              <a:rPr lang="en-US" sz="2400" dirty="0"/>
              <a:t>The x-direction comes first, followed by the y-direction.</a:t>
            </a:r>
          </a:p>
        </p:txBody>
      </p:sp>
    </p:spTree>
    <p:extLst>
      <p:ext uri="{BB962C8B-B14F-4D97-AF65-F5344CB8AC3E}">
        <p14:creationId xmlns:p14="http://schemas.microsoft.com/office/powerpoint/2010/main" val="1520830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D3796F-3CB1-4A39-B49C-B50BE382A9B8}"/>
              </a:ext>
            </a:extLst>
          </p:cNvPr>
          <p:cNvSpPr>
            <a:spLocks noGrp="1"/>
          </p:cNvSpPr>
          <p:nvPr>
            <p:ph type="title"/>
          </p:nvPr>
        </p:nvSpPr>
        <p:spPr>
          <a:xfrm>
            <a:off x="609600" y="254544"/>
            <a:ext cx="10972800" cy="862511"/>
          </a:xfrm>
        </p:spPr>
        <p:txBody>
          <a:bodyPr/>
          <a:lstStyle/>
          <a:p>
            <a:r>
              <a:rPr lang="en-US" dirty="0"/>
              <a:t>The Analysis – Defining Terms</a:t>
            </a:r>
          </a:p>
        </p:txBody>
      </p:sp>
      <p:sp>
        <p:nvSpPr>
          <p:cNvPr id="4" name="Content Placeholder 1">
            <a:extLst>
              <a:ext uri="{FF2B5EF4-FFF2-40B4-BE49-F238E27FC236}">
                <a16:creationId xmlns:a16="http://schemas.microsoft.com/office/drawing/2014/main" id="{513FCBDC-58D0-4A27-ACB9-A9B8D0455BAC}"/>
              </a:ext>
            </a:extLst>
          </p:cNvPr>
          <p:cNvSpPr>
            <a:spLocks noGrp="1"/>
          </p:cNvSpPr>
          <p:nvPr>
            <p:ph idx="1"/>
          </p:nvPr>
        </p:nvSpPr>
        <p:spPr>
          <a:xfrm>
            <a:off x="499432" y="1117055"/>
            <a:ext cx="11193137" cy="5209217"/>
          </a:xfrm>
        </p:spPr>
        <p:txBody>
          <a:bodyPr>
            <a:normAutofit lnSpcReduction="10000"/>
          </a:bodyPr>
          <a:lstStyle/>
          <a:p>
            <a:pPr indent="0">
              <a:buNone/>
            </a:pPr>
            <a:r>
              <a:rPr lang="en-US" dirty="0"/>
              <a:t>To start analyzing anomalies in the traffic data, it was important to establish a sort of normal. Normal traffic flow was defined as follows.</a:t>
            </a:r>
          </a:p>
          <a:p>
            <a:pPr marL="1147763" lvl="1" indent="-571500">
              <a:buFont typeface="Arial" panose="020B0604020202020204" pitchFamily="34" charset="0"/>
              <a:buChar char="•"/>
            </a:pPr>
            <a:r>
              <a:rPr lang="en-US" dirty="0"/>
              <a:t>Greater than or equal to 60 mph is considered normal traffic speeds.</a:t>
            </a:r>
          </a:p>
          <a:p>
            <a:pPr indent="0">
              <a:buNone/>
            </a:pPr>
            <a:r>
              <a:rPr lang="en-US" dirty="0"/>
              <a:t>We’re specifically interested in events where traffic slows down and precipitation is non-zero.</a:t>
            </a:r>
          </a:p>
          <a:p>
            <a:pPr marL="1147763" lvl="1" indent="-571500">
              <a:buFont typeface="Arial" panose="020B0604020202020204" pitchFamily="34" charset="0"/>
              <a:buChar char="•"/>
            </a:pPr>
            <a:r>
              <a:rPr lang="en-US" dirty="0"/>
              <a:t>Situations where speeds are less than 60 mph and precipitation intensity is above 0 are considered an “Event”</a:t>
            </a:r>
          </a:p>
          <a:p>
            <a:pPr marL="1147763" lvl="1" indent="-571500">
              <a:buFont typeface="Arial" panose="020B0604020202020204" pitchFamily="34" charset="0"/>
              <a:buChar char="•"/>
            </a:pPr>
            <a:endParaRPr lang="en-US" dirty="0"/>
          </a:p>
          <a:p>
            <a:pPr indent="0">
              <a:buNone/>
            </a:pPr>
            <a:endParaRPr lang="en-US" dirty="0"/>
          </a:p>
        </p:txBody>
      </p:sp>
    </p:spTree>
    <p:extLst>
      <p:ext uri="{BB962C8B-B14F-4D97-AF65-F5344CB8AC3E}">
        <p14:creationId xmlns:p14="http://schemas.microsoft.com/office/powerpoint/2010/main" val="1320941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95.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96.xml.rels><?xml version="1.0" encoding="UTF-8" standalone="yes"?>
<Relationships xmlns="http://schemas.openxmlformats.org/package/2006/relationships"><Relationship Id="rId1" Type="http://schemas.openxmlformats.org/officeDocument/2006/relationships/customXmlProps" Target="itemProps96.xml"/></Relationships>
</file>

<file path=customXml/item1.xml><?xml version="1.0" encoding="utf-8"?>
<EsriMapsInfo xmlns="ESRI.ArcGIS.Mapping.OfficeIntegration.PowerPointInfo">
  <Version>Version1</Version>
  <RequiresSignIn>False</RequiresSignIn>
</EsriMapsInfo>
</file>

<file path=customXml/item10.xml><?xml version="1.0" encoding="utf-8"?>
<EsriMapsInfo xmlns="ESRI.ArcGIS.Mapping.OfficeIntegration.PowerPointInfo">
  <Version>Version1</Version>
  <RequiresSignIn>False</RequiresSignIn>
</EsriMapsInfo>
</file>

<file path=customXml/item11.xml><?xml version="1.0" encoding="utf-8"?>
<EsriMapsInfo xmlns="ESRI.ArcGIS.Mapping.OfficeIntegration.PowerPointInfo">
  <Version>Version1</Version>
  <RequiresSignIn>False</RequiresSignIn>
</EsriMapsInfo>
</file>

<file path=customXml/item12.xml><?xml version="1.0" encoding="utf-8"?>
<EsriMapsInfo xmlns="ESRI.ArcGIS.Mapping.OfficeIntegration.PowerPointInfo">
  <Version>Version1</Version>
  <RequiresSignIn>False</RequiresSignIn>
</EsriMapsInfo>
</file>

<file path=customXml/item13.xml><?xml version="1.0" encoding="utf-8"?>
<EsriMapsInfo xmlns="ESRI.ArcGIS.Mapping.OfficeIntegration.PowerPointInfo">
  <Version>Version1</Version>
  <RequiresSignIn>False</RequiresSignIn>
</EsriMapsInfo>
</file>

<file path=customXml/item14.xml><?xml version="1.0" encoding="utf-8"?>
<EsriMapsInfo xmlns="ESRI.ArcGIS.Mapping.OfficeIntegration.PowerPointInfo">
  <Version>Version1</Version>
  <RequiresSignIn>False</RequiresSignIn>
</EsriMapsInfo>
</file>

<file path=customXml/item15.xml><?xml version="1.0" encoding="utf-8"?>
<EsriMapsInfo xmlns="ESRI.ArcGIS.Mapping.OfficeIntegration.PowerPointInfo">
  <Version>Version1</Version>
  <RequiresSignIn>False</RequiresSignIn>
</EsriMapsInfo>
</file>

<file path=customXml/item16.xml><?xml version="1.0" encoding="utf-8"?>
<EsriMapsInfo xmlns="ESRI.ArcGIS.Mapping.OfficeIntegration.PowerPointInfo">
  <Version>Version1</Version>
  <RequiresSignIn>False</RequiresSignIn>
</EsriMapsInfo>
</file>

<file path=customXml/item17.xml><?xml version="1.0" encoding="utf-8"?>
<EsriMapsInfo xmlns="ESRI.ArcGIS.Mapping.OfficeIntegration.PowerPointInfo">
  <Version>Version1</Version>
  <RequiresSignIn>False</RequiresSignIn>
</EsriMapsInfo>
</file>

<file path=customXml/item18.xml><?xml version="1.0" encoding="utf-8"?>
<EsriMapsInfo xmlns="ESRI.ArcGIS.Mapping.OfficeIntegration.PowerPointInfo">
  <Version>Version1</Version>
  <RequiresSignIn>False</RequiresSignIn>
</EsriMapsInfo>
</file>

<file path=customXml/item19.xml><?xml version="1.0" encoding="utf-8"?>
<EsriMapsInfo xmlns="ESRI.ArcGIS.Mapping.OfficeIntegration.PowerPointInfo">
  <Version>Version1</Version>
  <RequiresSignIn>False</RequiresSignIn>
</EsriMapsInfo>
</file>

<file path=customXml/item2.xml><?xml version="1.0" encoding="utf-8"?>
<EsriMapsInfo xmlns="ESRI.ArcGIS.Mapping.OfficeIntegration.PowerPointInfo">
  <Version>Version1</Version>
  <RequiresSignIn>False</RequiresSignIn>
</EsriMapsInfo>
</file>

<file path=customXml/item20.xml><?xml version="1.0" encoding="utf-8"?>
<EsriMapsInfo xmlns="ESRI.ArcGIS.Mapping.OfficeIntegration.PowerPointInfo">
  <Version>Version1</Version>
  <RequiresSignIn>False</RequiresSignIn>
</EsriMapsInfo>
</file>

<file path=customXml/item21.xml><?xml version="1.0" encoding="utf-8"?>
<EsriMapsInfo xmlns="ESRI.ArcGIS.Mapping.OfficeIntegration.PowerPointInfo">
  <Version>Version1</Version>
  <RequiresSignIn>False</RequiresSignIn>
</EsriMapsInfo>
</file>

<file path=customXml/item22.xml><?xml version="1.0" encoding="utf-8"?>
<EsriMapsInfo xmlns="ESRI.ArcGIS.Mapping.OfficeIntegration.PowerPointInfo">
  <Version>Version1</Version>
  <RequiresSignIn>False</RequiresSignIn>
</EsriMapsInfo>
</file>

<file path=customXml/item23.xml><?xml version="1.0" encoding="utf-8"?>
<EsriMapsInfo xmlns="ESRI.ArcGIS.Mapping.OfficeIntegration.PowerPointInfo">
  <Version>Version1</Version>
  <RequiresSignIn>False</RequiresSignIn>
</EsriMapsInfo>
</file>

<file path=customXml/item24.xml><?xml version="1.0" encoding="utf-8"?>
<EsriMapsInfo xmlns="ESRI.ArcGIS.Mapping.OfficeIntegration.PowerPointInfo">
  <Version>Version1</Version>
  <RequiresSignIn>False</RequiresSignIn>
</EsriMapsInfo>
</file>

<file path=customXml/item25.xml><?xml version="1.0" encoding="utf-8"?>
<EsriMapsInfo xmlns="ESRI.ArcGIS.Mapping.OfficeIntegration.PowerPointInfo">
  <Version>Version1</Version>
  <RequiresSignIn>False</RequiresSignIn>
</EsriMapsInfo>
</file>

<file path=customXml/item26.xml><?xml version="1.0" encoding="utf-8"?>
<EsriMapsInfo xmlns="ESRI.ArcGIS.Mapping.OfficeIntegration.PowerPointInfo">
  <Version>Version1</Version>
  <RequiresSignIn>False</RequiresSignIn>
</EsriMapsInfo>
</file>

<file path=customXml/item27.xml><?xml version="1.0" encoding="utf-8"?>
<EsriMapsInfo xmlns="ESRI.ArcGIS.Mapping.OfficeIntegration.PowerPointInfo">
  <Version>Version1</Version>
  <RequiresSignIn>False</RequiresSignIn>
</EsriMapsInfo>
</file>

<file path=customXml/item28.xml><?xml version="1.0" encoding="utf-8"?>
<EsriMapsInfo xmlns="ESRI.ArcGIS.Mapping.OfficeIntegration.PowerPointInfo">
  <Version>Version1</Version>
  <RequiresSignIn>False</RequiresSignIn>
</EsriMapsInfo>
</file>

<file path=customXml/item29.xml><?xml version="1.0" encoding="utf-8"?>
<EsriMapsInfo xmlns="ESRI.ArcGIS.Mapping.OfficeIntegration.PowerPointInfo">
  <Version>Version1</Version>
  <RequiresSignIn>False</RequiresSignIn>
</EsriMapsInfo>
</file>

<file path=customXml/item3.xml><?xml version="1.0" encoding="utf-8"?>
<EsriMapsInfo xmlns="ESRI.ArcGIS.Mapping.OfficeIntegration.PowerPointInfo">
  <Version>Version1</Version>
  <RequiresSignIn>False</RequiresSignIn>
</EsriMapsInfo>
</file>

<file path=customXml/item30.xml><?xml version="1.0" encoding="utf-8"?>
<EsriMapsInfo xmlns="ESRI.ArcGIS.Mapping.OfficeIntegration.PowerPointInfo">
  <Version>Version1</Version>
  <RequiresSignIn>False</RequiresSignIn>
</EsriMapsInfo>
</file>

<file path=customXml/item31.xml><?xml version="1.0" encoding="utf-8"?>
<EsriMapsInfo xmlns="ESRI.ArcGIS.Mapping.OfficeIntegration.PowerPointInfo">
  <Version>Version1</Version>
  <RequiresSignIn>False</RequiresSignIn>
</EsriMapsInfo>
</file>

<file path=customXml/item32.xml><?xml version="1.0" encoding="utf-8"?>
<EsriMapsInfo xmlns="ESRI.ArcGIS.Mapping.OfficeIntegration.PowerPointInfo">
  <Version>Version1</Version>
  <RequiresSignIn>False</RequiresSignIn>
</EsriMapsInfo>
</file>

<file path=customXml/item33.xml><?xml version="1.0" encoding="utf-8"?>
<EsriMapsInfo xmlns="ESRI.ArcGIS.Mapping.OfficeIntegration.PowerPointInfo">
  <Version>Version1</Version>
  <RequiresSignIn>False</RequiresSignIn>
</EsriMapsInfo>
</file>

<file path=customXml/item34.xml><?xml version="1.0" encoding="utf-8"?>
<EsriMapsInfo xmlns="ESRI.ArcGIS.Mapping.OfficeIntegration.PowerPointInfo">
  <Version>Version1</Version>
  <RequiresSignIn>False</RequiresSignIn>
</EsriMapsInfo>
</file>

<file path=customXml/item35.xml><?xml version="1.0" encoding="utf-8"?>
<EsriMapsInfo xmlns="ESRI.ArcGIS.Mapping.OfficeIntegration.PowerPointInfo">
  <Version>Version1</Version>
  <RequiresSignIn>False</RequiresSignIn>
</EsriMapsInfo>
</file>

<file path=customXml/item36.xml><?xml version="1.0" encoding="utf-8"?>
<EsriMapsInfo xmlns="ESRI.ArcGIS.Mapping.OfficeIntegration.PowerPointInfo">
  <Version>Version1</Version>
  <RequiresSignIn>False</RequiresSignIn>
</EsriMapsInfo>
</file>

<file path=customXml/item37.xml><?xml version="1.0" encoding="utf-8"?>
<EsriMapsInfo xmlns="ESRI.ArcGIS.Mapping.OfficeIntegration.PowerPointInfo">
  <Version>Version1</Version>
  <RequiresSignIn>False</RequiresSignIn>
</EsriMapsInfo>
</file>

<file path=customXml/item38.xml><?xml version="1.0" encoding="utf-8"?>
<EsriMapsInfo xmlns="ESRI.ArcGIS.Mapping.OfficeIntegration.PowerPointInfo">
  <Version>Version1</Version>
  <RequiresSignIn>False</RequiresSignIn>
</EsriMapsInfo>
</file>

<file path=customXml/item39.xml><?xml version="1.0" encoding="utf-8"?>
<EsriMapsInfo xmlns="ESRI.ArcGIS.Mapping.OfficeIntegration.PowerPointInfo">
  <Version>Version1</Version>
  <RequiresSignIn>False</RequiresSignIn>
</EsriMapsInfo>
</file>

<file path=customXml/item4.xml><?xml version="1.0" encoding="utf-8"?>
<EsriMapsInfo xmlns="ESRI.ArcGIS.Mapping.OfficeIntegration.PowerPointInfo">
  <Version>Version1</Version>
  <RequiresSignIn>False</RequiresSignIn>
</EsriMapsInfo>
</file>

<file path=customXml/item40.xml><?xml version="1.0" encoding="utf-8"?>
<EsriMapsInfo xmlns="ESRI.ArcGIS.Mapping.OfficeIntegration.PowerPointInfo">
  <Version>Version1</Version>
  <RequiresSignIn>False</RequiresSignIn>
</EsriMapsInfo>
</file>

<file path=customXml/item41.xml><?xml version="1.0" encoding="utf-8"?>
<EsriMapsInfo xmlns="ESRI.ArcGIS.Mapping.OfficeIntegration.PowerPointInfo">
  <Version>Version1</Version>
  <RequiresSignIn>False</RequiresSignIn>
</EsriMapsInfo>
</file>

<file path=customXml/item42.xml><?xml version="1.0" encoding="utf-8"?>
<EsriMapsInfo xmlns="ESRI.ArcGIS.Mapping.OfficeIntegration.PowerPointInfo">
  <Version>Version1</Version>
  <RequiresSignIn>False</RequiresSignIn>
</EsriMapsInfo>
</file>

<file path=customXml/item43.xml><?xml version="1.0" encoding="utf-8"?>
<EsriMapsInfo xmlns="ESRI.ArcGIS.Mapping.OfficeIntegration.PowerPointInfo">
  <Version>Version1</Version>
  <RequiresSignIn>False</RequiresSignIn>
</EsriMapsInfo>
</file>

<file path=customXml/item44.xml><?xml version="1.0" encoding="utf-8"?>
<EsriMapsInfo xmlns="ESRI.ArcGIS.Mapping.OfficeIntegration.PowerPointInfo">
  <Version>Version1</Version>
  <RequiresSignIn>False</RequiresSignIn>
</EsriMapsInfo>
</file>

<file path=customXml/item45.xml><?xml version="1.0" encoding="utf-8"?>
<EsriMapsInfo xmlns="ESRI.ArcGIS.Mapping.OfficeIntegration.PowerPointInfo">
  <Version>Version1</Version>
  <RequiresSignIn>False</RequiresSignIn>
</EsriMapsInfo>
</file>

<file path=customXml/item46.xml><?xml version="1.0" encoding="utf-8"?>
<EsriMapsInfo xmlns="ESRI.ArcGIS.Mapping.OfficeIntegration.PowerPointInfo">
  <Version>Version1</Version>
  <RequiresSignIn>False</RequiresSignIn>
</EsriMapsInfo>
</file>

<file path=customXml/item47.xml><?xml version="1.0" encoding="utf-8"?>
<EsriMapsInfo xmlns="ESRI.ArcGIS.Mapping.OfficeIntegration.PowerPointInfo">
  <Version>Version1</Version>
  <RequiresSignIn>False</RequiresSignIn>
</EsriMapsInfo>
</file>

<file path=customXml/item48.xml><?xml version="1.0" encoding="utf-8"?>
<EsriMapsInfo xmlns="ESRI.ArcGIS.Mapping.OfficeIntegration.PowerPointInfo">
  <Version>Version1</Version>
  <RequiresSignIn>False</RequiresSignIn>
</EsriMapsInfo>
</file>

<file path=customXml/item49.xml><?xml version="1.0" encoding="utf-8"?>
<EsriMapsInfo xmlns="ESRI.ArcGIS.Mapping.OfficeIntegration.PowerPointInfo">
  <Version>Version1</Version>
  <RequiresSignIn>False</RequiresSignIn>
</EsriMapsInfo>
</file>

<file path=customXml/item5.xml><?xml version="1.0" encoding="utf-8"?>
<EsriMapsInfo xmlns="ESRI.ArcGIS.Mapping.OfficeIntegration.PowerPointInfo">
  <Version>Version1</Version>
  <RequiresSignIn>False</RequiresSignIn>
</EsriMapsInfo>
</file>

<file path=customXml/item50.xml><?xml version="1.0" encoding="utf-8"?>
<EsriMapsInfo xmlns="ESRI.ArcGIS.Mapping.OfficeIntegration.PowerPointInfo">
  <Version>Version1</Version>
  <RequiresSignIn>False</RequiresSignIn>
</EsriMapsInfo>
</file>

<file path=customXml/item51.xml><?xml version="1.0" encoding="utf-8"?>
<EsriMapsInfo xmlns="ESRI.ArcGIS.Mapping.OfficeIntegration.PowerPointInfo">
  <Version>Version1</Version>
  <RequiresSignIn>False</RequiresSignIn>
</EsriMapsInfo>
</file>

<file path=customXml/item52.xml><?xml version="1.0" encoding="utf-8"?>
<EsriMapsInfo xmlns="ESRI.ArcGIS.Mapping.OfficeIntegration.PowerPointInfo">
  <Version>Version1</Version>
  <RequiresSignIn>False</RequiresSignIn>
</EsriMapsInfo>
</file>

<file path=customXml/item53.xml><?xml version="1.0" encoding="utf-8"?>
<EsriMapsInfo xmlns="ESRI.ArcGIS.Mapping.OfficeIntegration.PowerPointInfo">
  <Version>Version1</Version>
  <RequiresSignIn>False</RequiresSignIn>
</EsriMapsInfo>
</file>

<file path=customXml/item54.xml><?xml version="1.0" encoding="utf-8"?>
<EsriMapsInfo xmlns="ESRI.ArcGIS.Mapping.OfficeIntegration.PowerPointInfo">
  <Version>Version1</Version>
  <RequiresSignIn>False</RequiresSignIn>
</EsriMapsInfo>
</file>

<file path=customXml/item55.xml><?xml version="1.0" encoding="utf-8"?>
<EsriMapsInfo xmlns="ESRI.ArcGIS.Mapping.OfficeIntegration.PowerPointInfo">
  <Version>Version1</Version>
  <RequiresSignIn>False</RequiresSignIn>
</EsriMapsInfo>
</file>

<file path=customXml/item56.xml><?xml version="1.0" encoding="utf-8"?>
<EsriMapsInfo xmlns="ESRI.ArcGIS.Mapping.OfficeIntegration.PowerPointInfo">
  <Version>Version1</Version>
  <RequiresSignIn>False</RequiresSignIn>
</EsriMapsInfo>
</file>

<file path=customXml/item57.xml><?xml version="1.0" encoding="utf-8"?>
<EsriMapsInfo xmlns="ESRI.ArcGIS.Mapping.OfficeIntegration.PowerPointInfo">
  <Version>Version1</Version>
  <RequiresSignIn>False</RequiresSignIn>
</EsriMapsInfo>
</file>

<file path=customXml/item58.xml><?xml version="1.0" encoding="utf-8"?>
<EsriMapsInfo xmlns="ESRI.ArcGIS.Mapping.OfficeIntegration.PowerPointInfo">
  <Version>Version1</Version>
  <RequiresSignIn>False</RequiresSignIn>
</EsriMapsInfo>
</file>

<file path=customXml/item59.xml><?xml version="1.0" encoding="utf-8"?>
<EsriMapsInfo xmlns="ESRI.ArcGIS.Mapping.OfficeIntegration.PowerPointInfo">
  <Version>Version1</Version>
  <RequiresSignIn>False</RequiresSignIn>
</EsriMapsInfo>
</file>

<file path=customXml/item6.xml><?xml version="1.0" encoding="utf-8"?>
<EsriMapsInfo xmlns="ESRI.ArcGIS.Mapping.OfficeIntegration.PowerPointInfo">
  <Version>Version1</Version>
  <RequiresSignIn>False</RequiresSignIn>
</EsriMapsInfo>
</file>

<file path=customXml/item60.xml><?xml version="1.0" encoding="utf-8"?>
<EsriMapsInfo xmlns="ESRI.ArcGIS.Mapping.OfficeIntegration.PowerPointInfo">
  <Version>Version1</Version>
  <RequiresSignIn>False</RequiresSignIn>
</EsriMapsInfo>
</file>

<file path=customXml/item61.xml><?xml version="1.0" encoding="utf-8"?>
<EsriMapsInfo xmlns="ESRI.ArcGIS.Mapping.OfficeIntegration.PowerPointInfo">
  <Version>Version1</Version>
  <RequiresSignIn>False</RequiresSignIn>
</EsriMapsInfo>
</file>

<file path=customXml/item62.xml><?xml version="1.0" encoding="utf-8"?>
<EsriMapsInfo xmlns="ESRI.ArcGIS.Mapping.OfficeIntegration.PowerPointInfo">
  <Version>Version1</Version>
  <RequiresSignIn>False</RequiresSignIn>
</EsriMapsInfo>
</file>

<file path=customXml/item63.xml><?xml version="1.0" encoding="utf-8"?>
<EsriMapsInfo xmlns="ESRI.ArcGIS.Mapping.OfficeIntegration.PowerPointInfo">
  <Version>Version1</Version>
  <RequiresSignIn>False</RequiresSignIn>
</EsriMapsInfo>
</file>

<file path=customXml/item64.xml><?xml version="1.0" encoding="utf-8"?>
<EsriMapsInfo xmlns="ESRI.ArcGIS.Mapping.OfficeIntegration.PowerPointInfo">
  <Version>Version1</Version>
  <RequiresSignIn>False</RequiresSignIn>
</EsriMapsInfo>
</file>

<file path=customXml/item65.xml><?xml version="1.0" encoding="utf-8"?>
<EsriMapsInfo xmlns="ESRI.ArcGIS.Mapping.OfficeIntegration.PowerPointInfo">
  <Version>Version1</Version>
  <RequiresSignIn>False</RequiresSignIn>
</EsriMapsInfo>
</file>

<file path=customXml/item66.xml><?xml version="1.0" encoding="utf-8"?>
<EsriMapsInfo xmlns="ESRI.ArcGIS.Mapping.OfficeIntegration.PowerPointInfo">
  <Version>Version1</Version>
  <RequiresSignIn>False</RequiresSignIn>
</EsriMapsInfo>
</file>

<file path=customXml/item67.xml><?xml version="1.0" encoding="utf-8"?>
<EsriMapsInfo xmlns="ESRI.ArcGIS.Mapping.OfficeIntegration.PowerPointInfo">
  <Version>Version1</Version>
  <RequiresSignIn>False</RequiresSignIn>
</EsriMapsInfo>
</file>

<file path=customXml/item68.xml><?xml version="1.0" encoding="utf-8"?>
<EsriMapsInfo xmlns="ESRI.ArcGIS.Mapping.OfficeIntegration.PowerPointInfo">
  <Version>Version1</Version>
  <RequiresSignIn>False</RequiresSignIn>
</EsriMapsInfo>
</file>

<file path=customXml/item69.xml><?xml version="1.0" encoding="utf-8"?>
<EsriMapsInfo xmlns="ESRI.ArcGIS.Mapping.OfficeIntegration.PowerPointInfo">
  <Version>Version1</Version>
  <RequiresSignIn>False</RequiresSignIn>
</EsriMapsInfo>
</file>

<file path=customXml/item7.xml><?xml version="1.0" encoding="utf-8"?>
<EsriMapsInfo xmlns="ESRI.ArcGIS.Mapping.OfficeIntegration.PowerPointInfo">
  <Version>Version1</Version>
  <RequiresSignIn>False</RequiresSignIn>
</EsriMapsInfo>
</file>

<file path=customXml/item70.xml><?xml version="1.0" encoding="utf-8"?>
<EsriMapsInfo xmlns="ESRI.ArcGIS.Mapping.OfficeIntegration.PowerPointInfo">
  <Version>Version1</Version>
  <RequiresSignIn>False</RequiresSignIn>
</EsriMapsInfo>
</file>

<file path=customXml/item71.xml><?xml version="1.0" encoding="utf-8"?>
<EsriMapsInfo xmlns="ESRI.ArcGIS.Mapping.OfficeIntegration.PowerPointInfo">
  <Version>Version1</Version>
  <RequiresSignIn>False</RequiresSignIn>
</EsriMapsInfo>
</file>

<file path=customXml/item72.xml><?xml version="1.0" encoding="utf-8"?>
<EsriMapsInfo xmlns="ESRI.ArcGIS.Mapping.OfficeIntegration.PowerPointInfo">
  <Version>Version1</Version>
  <RequiresSignIn>False</RequiresSignIn>
</EsriMapsInfo>
</file>

<file path=customXml/item73.xml><?xml version="1.0" encoding="utf-8"?>
<EsriMapsInfo xmlns="ESRI.ArcGIS.Mapping.OfficeIntegration.PowerPointInfo">
  <Version>Version1</Version>
  <RequiresSignIn>False</RequiresSignIn>
</EsriMapsInfo>
</file>

<file path=customXml/item74.xml><?xml version="1.0" encoding="utf-8"?>
<EsriMapsInfo xmlns="ESRI.ArcGIS.Mapping.OfficeIntegration.PowerPointInfo">
  <Version>Version1</Version>
  <RequiresSignIn>False</RequiresSignIn>
</EsriMapsInfo>
</file>

<file path=customXml/item75.xml><?xml version="1.0" encoding="utf-8"?>
<EsriMapsInfo xmlns="ESRI.ArcGIS.Mapping.OfficeIntegration.PowerPointInfo">
  <Version>Version1</Version>
  <RequiresSignIn>False</RequiresSignIn>
</EsriMapsInfo>
</file>

<file path=customXml/item76.xml><?xml version="1.0" encoding="utf-8"?>
<EsriMapsInfo xmlns="ESRI.ArcGIS.Mapping.OfficeIntegration.PowerPointInfo">
  <Version>Version1</Version>
  <RequiresSignIn>False</RequiresSignIn>
</EsriMapsInfo>
</file>

<file path=customXml/item77.xml><?xml version="1.0" encoding="utf-8"?>
<EsriMapsInfo xmlns="ESRI.ArcGIS.Mapping.OfficeIntegration.PowerPointInfo">
  <Version>Version1</Version>
  <RequiresSignIn>False</RequiresSignIn>
</EsriMapsInfo>
</file>

<file path=customXml/item78.xml><?xml version="1.0" encoding="utf-8"?>
<EsriMapsInfo xmlns="ESRI.ArcGIS.Mapping.OfficeIntegration.PowerPointInfo">
  <Version>Version1</Version>
  <RequiresSignIn>False</RequiresSignIn>
</EsriMapsInfo>
</file>

<file path=customXml/item79.xml><?xml version="1.0" encoding="utf-8"?>
<EsriMapsInfo xmlns="ESRI.ArcGIS.Mapping.OfficeIntegration.PowerPointInfo">
  <Version>Version1</Version>
  <RequiresSignIn>False</RequiresSignIn>
</EsriMapsInfo>
</file>

<file path=customXml/item8.xml><?xml version="1.0" encoding="utf-8"?>
<EsriMapsInfo xmlns="ESRI.ArcGIS.Mapping.OfficeIntegration.PowerPointInfo">
  <Version>Version1</Version>
  <RequiresSignIn>False</RequiresSignIn>
</EsriMapsInfo>
</file>

<file path=customXml/item80.xml><?xml version="1.0" encoding="utf-8"?>
<EsriMapsInfo xmlns="ESRI.ArcGIS.Mapping.OfficeIntegration.PowerPointInfo">
  <Version>Version1</Version>
  <RequiresSignIn>False</RequiresSignIn>
</EsriMapsInfo>
</file>

<file path=customXml/item81.xml><?xml version="1.0" encoding="utf-8"?>
<EsriMapsInfo xmlns="ESRI.ArcGIS.Mapping.OfficeIntegration.PowerPointInfo">
  <Version>Version1</Version>
  <RequiresSignIn>False</RequiresSignIn>
</EsriMapsInfo>
</file>

<file path=customXml/item82.xml><?xml version="1.0" encoding="utf-8"?>
<EsriMapsInfo xmlns="ESRI.ArcGIS.Mapping.OfficeIntegration.PowerPointInfo">
  <Version>Version1</Version>
  <RequiresSignIn>False</RequiresSignIn>
</EsriMapsInfo>
</file>

<file path=customXml/item83.xml><?xml version="1.0" encoding="utf-8"?>
<EsriMapsInfo xmlns="ESRI.ArcGIS.Mapping.OfficeIntegration.PowerPointInfo">
  <Version>Version1</Version>
  <RequiresSignIn>False</RequiresSignIn>
</EsriMapsInfo>
</file>

<file path=customXml/item84.xml><?xml version="1.0" encoding="utf-8"?>
<EsriMapsInfo xmlns="ESRI.ArcGIS.Mapping.OfficeIntegration.PowerPointInfo">
  <Version>Version1</Version>
  <RequiresSignIn>False</RequiresSignIn>
</EsriMapsInfo>
</file>

<file path=customXml/item85.xml><?xml version="1.0" encoding="utf-8"?>
<EsriMapsInfo xmlns="ESRI.ArcGIS.Mapping.OfficeIntegration.PowerPointInfo">
  <Version>Version1</Version>
  <RequiresSignIn>False</RequiresSignIn>
</EsriMapsInfo>
</file>

<file path=customXml/item86.xml><?xml version="1.0" encoding="utf-8"?>
<EsriMapsInfo xmlns="ESRI.ArcGIS.Mapping.OfficeIntegration.PowerPointInfo">
  <Version>Version1</Version>
  <RequiresSignIn>False</RequiresSignIn>
</EsriMapsInfo>
</file>

<file path=customXml/item87.xml><?xml version="1.0" encoding="utf-8"?>
<EsriMapsInfo xmlns="ESRI.ArcGIS.Mapping.OfficeIntegration.PowerPointInfo">
  <Version>Version1</Version>
  <RequiresSignIn>False</RequiresSignIn>
</EsriMapsInfo>
</file>

<file path=customXml/item88.xml><?xml version="1.0" encoding="utf-8"?>
<EsriMapsInfo xmlns="ESRI.ArcGIS.Mapping.OfficeIntegration.PowerPointInfo">
  <Version>Version1</Version>
  <RequiresSignIn>False</RequiresSignIn>
</EsriMapsInfo>
</file>

<file path=customXml/item89.xml><?xml version="1.0" encoding="utf-8"?>
<EsriMapsInfo xmlns="ESRI.ArcGIS.Mapping.OfficeIntegration.PowerPointInfo">
  <Version>Version1</Version>
  <RequiresSignIn>False</RequiresSignIn>
</EsriMapsInfo>
</file>

<file path=customXml/item9.xml><?xml version="1.0" encoding="utf-8"?>
<EsriMapsInfo xmlns="ESRI.ArcGIS.Mapping.OfficeIntegration.PowerPointInfo">
  <Version>Version1</Version>
  <RequiresSignIn>False</RequiresSignIn>
</EsriMapsInfo>
</file>

<file path=customXml/item90.xml><?xml version="1.0" encoding="utf-8"?>
<EsriMapsInfo xmlns="ESRI.ArcGIS.Mapping.OfficeIntegration.PowerPointInfo">
  <Version>Version1</Version>
  <RequiresSignIn>False</RequiresSignIn>
</EsriMapsInfo>
</file>

<file path=customXml/item91.xml><?xml version="1.0" encoding="utf-8"?>
<EsriMapsInfo xmlns="ESRI.ArcGIS.Mapping.OfficeIntegration.PowerPointInfo">
  <Version>Version1</Version>
  <RequiresSignIn>False</RequiresSignIn>
</EsriMapsInfo>
</file>

<file path=customXml/item92.xml><?xml version="1.0" encoding="utf-8"?>
<EsriMapsInfo xmlns="ESRI.ArcGIS.Mapping.OfficeIntegration.PowerPointInfo">
  <Version>Version1</Version>
  <RequiresSignIn>False</RequiresSignIn>
</EsriMapsInfo>
</file>

<file path=customXml/item93.xml><?xml version="1.0" encoding="utf-8"?>
<EsriMapsInfo xmlns="ESRI.ArcGIS.Mapping.OfficeIntegration.PowerPointInfo">
  <Version>Version1</Version>
  <RequiresSignIn>False</RequiresSignIn>
</EsriMapsInfo>
</file>

<file path=customXml/item94.xml><?xml version="1.0" encoding="utf-8"?>
<EsriMapsInfo xmlns="ESRI.ArcGIS.Mapping.OfficeIntegration.PowerPointInfo">
  <Version>Version1</Version>
  <RequiresSignIn>False</RequiresSignIn>
</EsriMapsInfo>
</file>

<file path=customXml/item95.xml><?xml version="1.0" encoding="utf-8"?>
<EsriMapsInfo xmlns="ESRI.ArcGIS.Mapping.OfficeIntegration.PowerPointInfo">
  <Version>Version1</Version>
  <RequiresSignIn>False</RequiresSignIn>
</EsriMapsInfo>
</file>

<file path=customXml/item96.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35CCF644-4BDF-4974-8CF2-2D51276EE878}">
  <ds:schemaRefs>
    <ds:schemaRef ds:uri="ESRI.ArcGIS.Mapping.OfficeIntegration.PowerPointInfo"/>
  </ds:schemaRefs>
</ds:datastoreItem>
</file>

<file path=customXml/itemProps10.xml><?xml version="1.0" encoding="utf-8"?>
<ds:datastoreItem xmlns:ds="http://schemas.openxmlformats.org/officeDocument/2006/customXml" ds:itemID="{FDE65644-E4D0-4915-B68D-6BCB3FC898A0}">
  <ds:schemaRefs>
    <ds:schemaRef ds:uri="ESRI.ArcGIS.Mapping.OfficeIntegration.PowerPointInfo"/>
  </ds:schemaRefs>
</ds:datastoreItem>
</file>

<file path=customXml/itemProps11.xml><?xml version="1.0" encoding="utf-8"?>
<ds:datastoreItem xmlns:ds="http://schemas.openxmlformats.org/officeDocument/2006/customXml" ds:itemID="{1F1BC2FE-0061-43E0-A06F-CBC8207133B9}">
  <ds:schemaRefs>
    <ds:schemaRef ds:uri="ESRI.ArcGIS.Mapping.OfficeIntegration.PowerPointInfo"/>
  </ds:schemaRefs>
</ds:datastoreItem>
</file>

<file path=customXml/itemProps12.xml><?xml version="1.0" encoding="utf-8"?>
<ds:datastoreItem xmlns:ds="http://schemas.openxmlformats.org/officeDocument/2006/customXml" ds:itemID="{E870EF71-F059-47A0-8084-ABCBA0F8957D}">
  <ds:schemaRefs>
    <ds:schemaRef ds:uri="ESRI.ArcGIS.Mapping.OfficeIntegration.PowerPointInfo"/>
  </ds:schemaRefs>
</ds:datastoreItem>
</file>

<file path=customXml/itemProps13.xml><?xml version="1.0" encoding="utf-8"?>
<ds:datastoreItem xmlns:ds="http://schemas.openxmlformats.org/officeDocument/2006/customXml" ds:itemID="{A7920F8A-4663-43F1-8B16-11842AEE5A4F}">
  <ds:schemaRefs>
    <ds:schemaRef ds:uri="ESRI.ArcGIS.Mapping.OfficeIntegration.PowerPointInfo"/>
  </ds:schemaRefs>
</ds:datastoreItem>
</file>

<file path=customXml/itemProps14.xml><?xml version="1.0" encoding="utf-8"?>
<ds:datastoreItem xmlns:ds="http://schemas.openxmlformats.org/officeDocument/2006/customXml" ds:itemID="{122D97D5-4FF7-4DAA-AA6F-56CFF7BCB663}">
  <ds:schemaRefs>
    <ds:schemaRef ds:uri="ESRI.ArcGIS.Mapping.OfficeIntegration.PowerPointInfo"/>
  </ds:schemaRefs>
</ds:datastoreItem>
</file>

<file path=customXml/itemProps15.xml><?xml version="1.0" encoding="utf-8"?>
<ds:datastoreItem xmlns:ds="http://schemas.openxmlformats.org/officeDocument/2006/customXml" ds:itemID="{15DA27AF-4DCB-41FF-9C3F-91D327477E9D}">
  <ds:schemaRefs>
    <ds:schemaRef ds:uri="ESRI.ArcGIS.Mapping.OfficeIntegration.PowerPointInfo"/>
  </ds:schemaRefs>
</ds:datastoreItem>
</file>

<file path=customXml/itemProps16.xml><?xml version="1.0" encoding="utf-8"?>
<ds:datastoreItem xmlns:ds="http://schemas.openxmlformats.org/officeDocument/2006/customXml" ds:itemID="{15C635CE-D503-459C-A6C1-D46A4B790773}">
  <ds:schemaRefs>
    <ds:schemaRef ds:uri="ESRI.ArcGIS.Mapping.OfficeIntegration.PowerPointInfo"/>
  </ds:schemaRefs>
</ds:datastoreItem>
</file>

<file path=customXml/itemProps17.xml><?xml version="1.0" encoding="utf-8"?>
<ds:datastoreItem xmlns:ds="http://schemas.openxmlformats.org/officeDocument/2006/customXml" ds:itemID="{DE0B804D-D3DA-41B8-A868-49FAF87763E2}">
  <ds:schemaRefs>
    <ds:schemaRef ds:uri="ESRI.ArcGIS.Mapping.OfficeIntegration.PowerPointInfo"/>
  </ds:schemaRefs>
</ds:datastoreItem>
</file>

<file path=customXml/itemProps18.xml><?xml version="1.0" encoding="utf-8"?>
<ds:datastoreItem xmlns:ds="http://schemas.openxmlformats.org/officeDocument/2006/customXml" ds:itemID="{8003D678-526F-4DCC-A721-20D3A8729AD0}">
  <ds:schemaRefs>
    <ds:schemaRef ds:uri="ESRI.ArcGIS.Mapping.OfficeIntegration.PowerPointInfo"/>
  </ds:schemaRefs>
</ds:datastoreItem>
</file>

<file path=customXml/itemProps19.xml><?xml version="1.0" encoding="utf-8"?>
<ds:datastoreItem xmlns:ds="http://schemas.openxmlformats.org/officeDocument/2006/customXml" ds:itemID="{FDAC95F5-438D-4CBE-9FBB-7E8EEED9AA41}">
  <ds:schemaRefs>
    <ds:schemaRef ds:uri="ESRI.ArcGIS.Mapping.OfficeIntegration.PowerPointInfo"/>
  </ds:schemaRefs>
</ds:datastoreItem>
</file>

<file path=customXml/itemProps2.xml><?xml version="1.0" encoding="utf-8"?>
<ds:datastoreItem xmlns:ds="http://schemas.openxmlformats.org/officeDocument/2006/customXml" ds:itemID="{2B63EAEA-ACD7-4ABA-A376-4D8FE1692226}">
  <ds:schemaRefs>
    <ds:schemaRef ds:uri="ESRI.ArcGIS.Mapping.OfficeIntegration.PowerPointInfo"/>
  </ds:schemaRefs>
</ds:datastoreItem>
</file>

<file path=customXml/itemProps20.xml><?xml version="1.0" encoding="utf-8"?>
<ds:datastoreItem xmlns:ds="http://schemas.openxmlformats.org/officeDocument/2006/customXml" ds:itemID="{E215F23A-A7E3-44C9-87D9-A01E58570A86}">
  <ds:schemaRefs>
    <ds:schemaRef ds:uri="ESRI.ArcGIS.Mapping.OfficeIntegration.PowerPointInfo"/>
  </ds:schemaRefs>
</ds:datastoreItem>
</file>

<file path=customXml/itemProps21.xml><?xml version="1.0" encoding="utf-8"?>
<ds:datastoreItem xmlns:ds="http://schemas.openxmlformats.org/officeDocument/2006/customXml" ds:itemID="{32B3076B-EAE5-453F-81FC-455E4631880A}">
  <ds:schemaRefs>
    <ds:schemaRef ds:uri="ESRI.ArcGIS.Mapping.OfficeIntegration.PowerPointInfo"/>
  </ds:schemaRefs>
</ds:datastoreItem>
</file>

<file path=customXml/itemProps22.xml><?xml version="1.0" encoding="utf-8"?>
<ds:datastoreItem xmlns:ds="http://schemas.openxmlformats.org/officeDocument/2006/customXml" ds:itemID="{3F8E7D0B-55D9-4FB7-950E-B45729F5DF40}">
  <ds:schemaRefs>
    <ds:schemaRef ds:uri="ESRI.ArcGIS.Mapping.OfficeIntegration.PowerPointInfo"/>
  </ds:schemaRefs>
</ds:datastoreItem>
</file>

<file path=customXml/itemProps23.xml><?xml version="1.0" encoding="utf-8"?>
<ds:datastoreItem xmlns:ds="http://schemas.openxmlformats.org/officeDocument/2006/customXml" ds:itemID="{8404A4AE-BD08-4DE4-9709-8DC58122A84E}">
  <ds:schemaRefs>
    <ds:schemaRef ds:uri="ESRI.ArcGIS.Mapping.OfficeIntegration.PowerPointInfo"/>
  </ds:schemaRefs>
</ds:datastoreItem>
</file>

<file path=customXml/itemProps24.xml><?xml version="1.0" encoding="utf-8"?>
<ds:datastoreItem xmlns:ds="http://schemas.openxmlformats.org/officeDocument/2006/customXml" ds:itemID="{A62081BB-8EE0-4907-A77C-AA4385BFFB24}">
  <ds:schemaRefs>
    <ds:schemaRef ds:uri="ESRI.ArcGIS.Mapping.OfficeIntegration.PowerPointInfo"/>
  </ds:schemaRefs>
</ds:datastoreItem>
</file>

<file path=customXml/itemProps25.xml><?xml version="1.0" encoding="utf-8"?>
<ds:datastoreItem xmlns:ds="http://schemas.openxmlformats.org/officeDocument/2006/customXml" ds:itemID="{ABCCEAD0-54AC-4D17-BA61-16A54F255D69}">
  <ds:schemaRefs>
    <ds:schemaRef ds:uri="ESRI.ArcGIS.Mapping.OfficeIntegration.PowerPointInfo"/>
  </ds:schemaRefs>
</ds:datastoreItem>
</file>

<file path=customXml/itemProps26.xml><?xml version="1.0" encoding="utf-8"?>
<ds:datastoreItem xmlns:ds="http://schemas.openxmlformats.org/officeDocument/2006/customXml" ds:itemID="{7A3811F6-6BD7-49FD-BEDB-9C6E42B103BC}">
  <ds:schemaRefs>
    <ds:schemaRef ds:uri="ESRI.ArcGIS.Mapping.OfficeIntegration.PowerPointInfo"/>
  </ds:schemaRefs>
</ds:datastoreItem>
</file>

<file path=customXml/itemProps27.xml><?xml version="1.0" encoding="utf-8"?>
<ds:datastoreItem xmlns:ds="http://schemas.openxmlformats.org/officeDocument/2006/customXml" ds:itemID="{E15998D2-D052-47C6-A3B4-EA8DBB3DAF7F}">
  <ds:schemaRefs>
    <ds:schemaRef ds:uri="ESRI.ArcGIS.Mapping.OfficeIntegration.PowerPointInfo"/>
  </ds:schemaRefs>
</ds:datastoreItem>
</file>

<file path=customXml/itemProps28.xml><?xml version="1.0" encoding="utf-8"?>
<ds:datastoreItem xmlns:ds="http://schemas.openxmlformats.org/officeDocument/2006/customXml" ds:itemID="{F4718E52-05AF-4701-869C-7779E1869EA3}">
  <ds:schemaRefs>
    <ds:schemaRef ds:uri="ESRI.ArcGIS.Mapping.OfficeIntegration.PowerPointInfo"/>
  </ds:schemaRefs>
</ds:datastoreItem>
</file>

<file path=customXml/itemProps29.xml><?xml version="1.0" encoding="utf-8"?>
<ds:datastoreItem xmlns:ds="http://schemas.openxmlformats.org/officeDocument/2006/customXml" ds:itemID="{B297B785-E6A8-4387-B4A9-E2724F4A130E}">
  <ds:schemaRefs>
    <ds:schemaRef ds:uri="ESRI.ArcGIS.Mapping.OfficeIntegration.PowerPointInfo"/>
  </ds:schemaRefs>
</ds:datastoreItem>
</file>

<file path=customXml/itemProps3.xml><?xml version="1.0" encoding="utf-8"?>
<ds:datastoreItem xmlns:ds="http://schemas.openxmlformats.org/officeDocument/2006/customXml" ds:itemID="{90324B6F-A6E8-41EC-A38A-E8071ED047C6}">
  <ds:schemaRefs>
    <ds:schemaRef ds:uri="ESRI.ArcGIS.Mapping.OfficeIntegration.PowerPointInfo"/>
  </ds:schemaRefs>
</ds:datastoreItem>
</file>

<file path=customXml/itemProps30.xml><?xml version="1.0" encoding="utf-8"?>
<ds:datastoreItem xmlns:ds="http://schemas.openxmlformats.org/officeDocument/2006/customXml" ds:itemID="{9F3F1C5C-7B45-487C-9DC2-3C73D2F709E7}">
  <ds:schemaRefs>
    <ds:schemaRef ds:uri="ESRI.ArcGIS.Mapping.OfficeIntegration.PowerPointInfo"/>
  </ds:schemaRefs>
</ds:datastoreItem>
</file>

<file path=customXml/itemProps31.xml><?xml version="1.0" encoding="utf-8"?>
<ds:datastoreItem xmlns:ds="http://schemas.openxmlformats.org/officeDocument/2006/customXml" ds:itemID="{F2E4A109-D142-4BF9-8213-DE4BFAFF8F3C}">
  <ds:schemaRefs>
    <ds:schemaRef ds:uri="ESRI.ArcGIS.Mapping.OfficeIntegration.PowerPointInfo"/>
  </ds:schemaRefs>
</ds:datastoreItem>
</file>

<file path=customXml/itemProps32.xml><?xml version="1.0" encoding="utf-8"?>
<ds:datastoreItem xmlns:ds="http://schemas.openxmlformats.org/officeDocument/2006/customXml" ds:itemID="{F2C0F0AA-DE50-4CFF-A71A-17E85E670EB2}">
  <ds:schemaRefs>
    <ds:schemaRef ds:uri="ESRI.ArcGIS.Mapping.OfficeIntegration.PowerPointInfo"/>
  </ds:schemaRefs>
</ds:datastoreItem>
</file>

<file path=customXml/itemProps33.xml><?xml version="1.0" encoding="utf-8"?>
<ds:datastoreItem xmlns:ds="http://schemas.openxmlformats.org/officeDocument/2006/customXml" ds:itemID="{EDD90020-1C1C-4DCB-8543-69D77F7C08FB}">
  <ds:schemaRefs>
    <ds:schemaRef ds:uri="ESRI.ArcGIS.Mapping.OfficeIntegration.PowerPointInfo"/>
  </ds:schemaRefs>
</ds:datastoreItem>
</file>

<file path=customXml/itemProps34.xml><?xml version="1.0" encoding="utf-8"?>
<ds:datastoreItem xmlns:ds="http://schemas.openxmlformats.org/officeDocument/2006/customXml" ds:itemID="{178240AF-2DCF-4FDD-8AE9-E51669F2785F}">
  <ds:schemaRefs>
    <ds:schemaRef ds:uri="ESRI.ArcGIS.Mapping.OfficeIntegration.PowerPointInfo"/>
  </ds:schemaRefs>
</ds:datastoreItem>
</file>

<file path=customXml/itemProps35.xml><?xml version="1.0" encoding="utf-8"?>
<ds:datastoreItem xmlns:ds="http://schemas.openxmlformats.org/officeDocument/2006/customXml" ds:itemID="{4D9F7826-2E0F-4037-B7DF-CFB4AF9F4DC5}">
  <ds:schemaRefs>
    <ds:schemaRef ds:uri="ESRI.ArcGIS.Mapping.OfficeIntegration.PowerPointInfo"/>
  </ds:schemaRefs>
</ds:datastoreItem>
</file>

<file path=customXml/itemProps36.xml><?xml version="1.0" encoding="utf-8"?>
<ds:datastoreItem xmlns:ds="http://schemas.openxmlformats.org/officeDocument/2006/customXml" ds:itemID="{814125C8-3A61-4145-B950-99BA7873FE67}">
  <ds:schemaRefs>
    <ds:schemaRef ds:uri="ESRI.ArcGIS.Mapping.OfficeIntegration.PowerPointInfo"/>
  </ds:schemaRefs>
</ds:datastoreItem>
</file>

<file path=customXml/itemProps37.xml><?xml version="1.0" encoding="utf-8"?>
<ds:datastoreItem xmlns:ds="http://schemas.openxmlformats.org/officeDocument/2006/customXml" ds:itemID="{F8DCA1EA-A1EC-496C-A7B7-9ADA0274FC08}">
  <ds:schemaRefs>
    <ds:schemaRef ds:uri="ESRI.ArcGIS.Mapping.OfficeIntegration.PowerPointInfo"/>
  </ds:schemaRefs>
</ds:datastoreItem>
</file>

<file path=customXml/itemProps38.xml><?xml version="1.0" encoding="utf-8"?>
<ds:datastoreItem xmlns:ds="http://schemas.openxmlformats.org/officeDocument/2006/customXml" ds:itemID="{0B1D3F49-B805-42B7-B826-4C796D9E3E8A}">
  <ds:schemaRefs>
    <ds:schemaRef ds:uri="ESRI.ArcGIS.Mapping.OfficeIntegration.PowerPointInfo"/>
  </ds:schemaRefs>
</ds:datastoreItem>
</file>

<file path=customXml/itemProps39.xml><?xml version="1.0" encoding="utf-8"?>
<ds:datastoreItem xmlns:ds="http://schemas.openxmlformats.org/officeDocument/2006/customXml" ds:itemID="{99654EFC-576A-4551-A930-9AE30D2EFEBA}">
  <ds:schemaRefs>
    <ds:schemaRef ds:uri="ESRI.ArcGIS.Mapping.OfficeIntegration.PowerPointInfo"/>
  </ds:schemaRefs>
</ds:datastoreItem>
</file>

<file path=customXml/itemProps4.xml><?xml version="1.0" encoding="utf-8"?>
<ds:datastoreItem xmlns:ds="http://schemas.openxmlformats.org/officeDocument/2006/customXml" ds:itemID="{7233A7FC-5157-4E99-8ADB-E04C97CA43F9}">
  <ds:schemaRefs>
    <ds:schemaRef ds:uri="ESRI.ArcGIS.Mapping.OfficeIntegration.PowerPointInfo"/>
  </ds:schemaRefs>
</ds:datastoreItem>
</file>

<file path=customXml/itemProps40.xml><?xml version="1.0" encoding="utf-8"?>
<ds:datastoreItem xmlns:ds="http://schemas.openxmlformats.org/officeDocument/2006/customXml" ds:itemID="{56BFDDCC-5534-4ECE-84E8-E3E9914334AF}">
  <ds:schemaRefs>
    <ds:schemaRef ds:uri="ESRI.ArcGIS.Mapping.OfficeIntegration.PowerPointInfo"/>
  </ds:schemaRefs>
</ds:datastoreItem>
</file>

<file path=customXml/itemProps41.xml><?xml version="1.0" encoding="utf-8"?>
<ds:datastoreItem xmlns:ds="http://schemas.openxmlformats.org/officeDocument/2006/customXml" ds:itemID="{20927035-6B5B-4EBC-8388-CCAB2FC72BC1}">
  <ds:schemaRefs>
    <ds:schemaRef ds:uri="ESRI.ArcGIS.Mapping.OfficeIntegration.PowerPointInfo"/>
  </ds:schemaRefs>
</ds:datastoreItem>
</file>

<file path=customXml/itemProps42.xml><?xml version="1.0" encoding="utf-8"?>
<ds:datastoreItem xmlns:ds="http://schemas.openxmlformats.org/officeDocument/2006/customXml" ds:itemID="{E97E5AC9-EB0E-4E17-82F5-29C257EEEB45}">
  <ds:schemaRefs>
    <ds:schemaRef ds:uri="ESRI.ArcGIS.Mapping.OfficeIntegration.PowerPointInfo"/>
  </ds:schemaRefs>
</ds:datastoreItem>
</file>

<file path=customXml/itemProps43.xml><?xml version="1.0" encoding="utf-8"?>
<ds:datastoreItem xmlns:ds="http://schemas.openxmlformats.org/officeDocument/2006/customXml" ds:itemID="{E6891263-DA7F-4837-B3C1-34FF3E2AB2D5}">
  <ds:schemaRefs>
    <ds:schemaRef ds:uri="ESRI.ArcGIS.Mapping.OfficeIntegration.PowerPointInfo"/>
  </ds:schemaRefs>
</ds:datastoreItem>
</file>

<file path=customXml/itemProps44.xml><?xml version="1.0" encoding="utf-8"?>
<ds:datastoreItem xmlns:ds="http://schemas.openxmlformats.org/officeDocument/2006/customXml" ds:itemID="{A40B5D01-A378-4AE9-B186-D1A12D4CE2AA}">
  <ds:schemaRefs>
    <ds:schemaRef ds:uri="ESRI.ArcGIS.Mapping.OfficeIntegration.PowerPointInfo"/>
  </ds:schemaRefs>
</ds:datastoreItem>
</file>

<file path=customXml/itemProps45.xml><?xml version="1.0" encoding="utf-8"?>
<ds:datastoreItem xmlns:ds="http://schemas.openxmlformats.org/officeDocument/2006/customXml" ds:itemID="{A2682B7B-CB0F-45B9-913A-5D8C43E0FCBA}">
  <ds:schemaRefs>
    <ds:schemaRef ds:uri="ESRI.ArcGIS.Mapping.OfficeIntegration.PowerPointInfo"/>
  </ds:schemaRefs>
</ds:datastoreItem>
</file>

<file path=customXml/itemProps46.xml><?xml version="1.0" encoding="utf-8"?>
<ds:datastoreItem xmlns:ds="http://schemas.openxmlformats.org/officeDocument/2006/customXml" ds:itemID="{0E86A51D-1D5D-4C8B-AEAF-AA7C3260A3A9}">
  <ds:schemaRefs>
    <ds:schemaRef ds:uri="ESRI.ArcGIS.Mapping.OfficeIntegration.PowerPointInfo"/>
  </ds:schemaRefs>
</ds:datastoreItem>
</file>

<file path=customXml/itemProps47.xml><?xml version="1.0" encoding="utf-8"?>
<ds:datastoreItem xmlns:ds="http://schemas.openxmlformats.org/officeDocument/2006/customXml" ds:itemID="{8912BC99-414D-4FBF-A2E0-86F6F3C9B9C8}">
  <ds:schemaRefs>
    <ds:schemaRef ds:uri="ESRI.ArcGIS.Mapping.OfficeIntegration.PowerPointInfo"/>
  </ds:schemaRefs>
</ds:datastoreItem>
</file>

<file path=customXml/itemProps48.xml><?xml version="1.0" encoding="utf-8"?>
<ds:datastoreItem xmlns:ds="http://schemas.openxmlformats.org/officeDocument/2006/customXml" ds:itemID="{EFEA9EBB-410F-46E7-963E-583DC45745E4}">
  <ds:schemaRefs>
    <ds:schemaRef ds:uri="ESRI.ArcGIS.Mapping.OfficeIntegration.PowerPointInfo"/>
  </ds:schemaRefs>
</ds:datastoreItem>
</file>

<file path=customXml/itemProps49.xml><?xml version="1.0" encoding="utf-8"?>
<ds:datastoreItem xmlns:ds="http://schemas.openxmlformats.org/officeDocument/2006/customXml" ds:itemID="{FFB4F6C3-1643-48A9-AE21-B5A1E8A4AEB0}">
  <ds:schemaRefs>
    <ds:schemaRef ds:uri="ESRI.ArcGIS.Mapping.OfficeIntegration.PowerPointInfo"/>
  </ds:schemaRefs>
</ds:datastoreItem>
</file>

<file path=customXml/itemProps5.xml><?xml version="1.0" encoding="utf-8"?>
<ds:datastoreItem xmlns:ds="http://schemas.openxmlformats.org/officeDocument/2006/customXml" ds:itemID="{3B26344A-4E8D-46C8-B9C3-681AEF8F7732}">
  <ds:schemaRefs>
    <ds:schemaRef ds:uri="ESRI.ArcGIS.Mapping.OfficeIntegration.PowerPointInfo"/>
  </ds:schemaRefs>
</ds:datastoreItem>
</file>

<file path=customXml/itemProps50.xml><?xml version="1.0" encoding="utf-8"?>
<ds:datastoreItem xmlns:ds="http://schemas.openxmlformats.org/officeDocument/2006/customXml" ds:itemID="{80DFB946-4516-4540-B473-E4506A73F7B1}">
  <ds:schemaRefs>
    <ds:schemaRef ds:uri="ESRI.ArcGIS.Mapping.OfficeIntegration.PowerPointInfo"/>
  </ds:schemaRefs>
</ds:datastoreItem>
</file>

<file path=customXml/itemProps51.xml><?xml version="1.0" encoding="utf-8"?>
<ds:datastoreItem xmlns:ds="http://schemas.openxmlformats.org/officeDocument/2006/customXml" ds:itemID="{858D46F7-192E-4E2D-B592-4B1F3576BA1D}">
  <ds:schemaRefs>
    <ds:schemaRef ds:uri="ESRI.ArcGIS.Mapping.OfficeIntegration.PowerPointInfo"/>
  </ds:schemaRefs>
</ds:datastoreItem>
</file>

<file path=customXml/itemProps52.xml><?xml version="1.0" encoding="utf-8"?>
<ds:datastoreItem xmlns:ds="http://schemas.openxmlformats.org/officeDocument/2006/customXml" ds:itemID="{35B51984-CAA1-4045-8B87-A2D93412BE0D}">
  <ds:schemaRefs>
    <ds:schemaRef ds:uri="ESRI.ArcGIS.Mapping.OfficeIntegration.PowerPointInfo"/>
  </ds:schemaRefs>
</ds:datastoreItem>
</file>

<file path=customXml/itemProps53.xml><?xml version="1.0" encoding="utf-8"?>
<ds:datastoreItem xmlns:ds="http://schemas.openxmlformats.org/officeDocument/2006/customXml" ds:itemID="{3F4A5EA0-0FC9-40FA-8639-E086C8CA9090}">
  <ds:schemaRefs>
    <ds:schemaRef ds:uri="ESRI.ArcGIS.Mapping.OfficeIntegration.PowerPointInfo"/>
  </ds:schemaRefs>
</ds:datastoreItem>
</file>

<file path=customXml/itemProps54.xml><?xml version="1.0" encoding="utf-8"?>
<ds:datastoreItem xmlns:ds="http://schemas.openxmlformats.org/officeDocument/2006/customXml" ds:itemID="{BBB647FA-E060-4096-BBC8-453ED8E31741}">
  <ds:schemaRefs>
    <ds:schemaRef ds:uri="ESRI.ArcGIS.Mapping.OfficeIntegration.PowerPointInfo"/>
  </ds:schemaRefs>
</ds:datastoreItem>
</file>

<file path=customXml/itemProps55.xml><?xml version="1.0" encoding="utf-8"?>
<ds:datastoreItem xmlns:ds="http://schemas.openxmlformats.org/officeDocument/2006/customXml" ds:itemID="{0BBCE46F-CB8D-4F8F-ADD9-7F362D1D91C6}">
  <ds:schemaRefs>
    <ds:schemaRef ds:uri="ESRI.ArcGIS.Mapping.OfficeIntegration.PowerPointInfo"/>
  </ds:schemaRefs>
</ds:datastoreItem>
</file>

<file path=customXml/itemProps56.xml><?xml version="1.0" encoding="utf-8"?>
<ds:datastoreItem xmlns:ds="http://schemas.openxmlformats.org/officeDocument/2006/customXml" ds:itemID="{BC256338-B0F4-4B4C-ADA9-9050D1EE2A96}">
  <ds:schemaRefs>
    <ds:schemaRef ds:uri="ESRI.ArcGIS.Mapping.OfficeIntegration.PowerPointInfo"/>
  </ds:schemaRefs>
</ds:datastoreItem>
</file>

<file path=customXml/itemProps57.xml><?xml version="1.0" encoding="utf-8"?>
<ds:datastoreItem xmlns:ds="http://schemas.openxmlformats.org/officeDocument/2006/customXml" ds:itemID="{646B6F9B-3300-4256-8FA0-A0D126A594D0}">
  <ds:schemaRefs>
    <ds:schemaRef ds:uri="ESRI.ArcGIS.Mapping.OfficeIntegration.PowerPointInfo"/>
  </ds:schemaRefs>
</ds:datastoreItem>
</file>

<file path=customXml/itemProps58.xml><?xml version="1.0" encoding="utf-8"?>
<ds:datastoreItem xmlns:ds="http://schemas.openxmlformats.org/officeDocument/2006/customXml" ds:itemID="{AB51B998-B977-4E3E-B21B-958F6CE5DC84}">
  <ds:schemaRefs>
    <ds:schemaRef ds:uri="ESRI.ArcGIS.Mapping.OfficeIntegration.PowerPointInfo"/>
  </ds:schemaRefs>
</ds:datastoreItem>
</file>

<file path=customXml/itemProps59.xml><?xml version="1.0" encoding="utf-8"?>
<ds:datastoreItem xmlns:ds="http://schemas.openxmlformats.org/officeDocument/2006/customXml" ds:itemID="{33829D15-DFC0-404A-BD45-B0E131DD553E}">
  <ds:schemaRefs>
    <ds:schemaRef ds:uri="ESRI.ArcGIS.Mapping.OfficeIntegration.PowerPointInfo"/>
  </ds:schemaRefs>
</ds:datastoreItem>
</file>

<file path=customXml/itemProps6.xml><?xml version="1.0" encoding="utf-8"?>
<ds:datastoreItem xmlns:ds="http://schemas.openxmlformats.org/officeDocument/2006/customXml" ds:itemID="{B4B3F56B-6212-4E4E-A69C-BAD9370C4D6C}">
  <ds:schemaRefs>
    <ds:schemaRef ds:uri="ESRI.ArcGIS.Mapping.OfficeIntegration.PowerPointInfo"/>
  </ds:schemaRefs>
</ds:datastoreItem>
</file>

<file path=customXml/itemProps60.xml><?xml version="1.0" encoding="utf-8"?>
<ds:datastoreItem xmlns:ds="http://schemas.openxmlformats.org/officeDocument/2006/customXml" ds:itemID="{C39D1460-F24D-4DF3-8742-E767D6F3CAA1}">
  <ds:schemaRefs>
    <ds:schemaRef ds:uri="ESRI.ArcGIS.Mapping.OfficeIntegration.PowerPointInfo"/>
  </ds:schemaRefs>
</ds:datastoreItem>
</file>

<file path=customXml/itemProps61.xml><?xml version="1.0" encoding="utf-8"?>
<ds:datastoreItem xmlns:ds="http://schemas.openxmlformats.org/officeDocument/2006/customXml" ds:itemID="{67085A74-2577-4959-8764-2A6472FA70F8}">
  <ds:schemaRefs>
    <ds:schemaRef ds:uri="ESRI.ArcGIS.Mapping.OfficeIntegration.PowerPointInfo"/>
  </ds:schemaRefs>
</ds:datastoreItem>
</file>

<file path=customXml/itemProps62.xml><?xml version="1.0" encoding="utf-8"?>
<ds:datastoreItem xmlns:ds="http://schemas.openxmlformats.org/officeDocument/2006/customXml" ds:itemID="{BFB1D79A-7981-4359-A76F-E01A348DA2FA}">
  <ds:schemaRefs>
    <ds:schemaRef ds:uri="ESRI.ArcGIS.Mapping.OfficeIntegration.PowerPointInfo"/>
  </ds:schemaRefs>
</ds:datastoreItem>
</file>

<file path=customXml/itemProps63.xml><?xml version="1.0" encoding="utf-8"?>
<ds:datastoreItem xmlns:ds="http://schemas.openxmlformats.org/officeDocument/2006/customXml" ds:itemID="{783692B3-F49B-48DF-A44F-01268B688908}">
  <ds:schemaRefs>
    <ds:schemaRef ds:uri="ESRI.ArcGIS.Mapping.OfficeIntegration.PowerPointInfo"/>
  </ds:schemaRefs>
</ds:datastoreItem>
</file>

<file path=customXml/itemProps64.xml><?xml version="1.0" encoding="utf-8"?>
<ds:datastoreItem xmlns:ds="http://schemas.openxmlformats.org/officeDocument/2006/customXml" ds:itemID="{8DC6FF56-73FA-4910-907B-F59E8164B000}">
  <ds:schemaRefs>
    <ds:schemaRef ds:uri="ESRI.ArcGIS.Mapping.OfficeIntegration.PowerPointInfo"/>
  </ds:schemaRefs>
</ds:datastoreItem>
</file>

<file path=customXml/itemProps65.xml><?xml version="1.0" encoding="utf-8"?>
<ds:datastoreItem xmlns:ds="http://schemas.openxmlformats.org/officeDocument/2006/customXml" ds:itemID="{38944470-50D2-4E98-94FB-28D3A3A94F26}">
  <ds:schemaRefs>
    <ds:schemaRef ds:uri="ESRI.ArcGIS.Mapping.OfficeIntegration.PowerPointInfo"/>
  </ds:schemaRefs>
</ds:datastoreItem>
</file>

<file path=customXml/itemProps66.xml><?xml version="1.0" encoding="utf-8"?>
<ds:datastoreItem xmlns:ds="http://schemas.openxmlformats.org/officeDocument/2006/customXml" ds:itemID="{B2FFE9F0-A341-4617-AEAC-12914E0FB453}">
  <ds:schemaRefs>
    <ds:schemaRef ds:uri="ESRI.ArcGIS.Mapping.OfficeIntegration.PowerPointInfo"/>
  </ds:schemaRefs>
</ds:datastoreItem>
</file>

<file path=customXml/itemProps67.xml><?xml version="1.0" encoding="utf-8"?>
<ds:datastoreItem xmlns:ds="http://schemas.openxmlformats.org/officeDocument/2006/customXml" ds:itemID="{CF823F5D-A21A-47E1-B3B5-F870C0CF4412}">
  <ds:schemaRefs>
    <ds:schemaRef ds:uri="ESRI.ArcGIS.Mapping.OfficeIntegration.PowerPointInfo"/>
  </ds:schemaRefs>
</ds:datastoreItem>
</file>

<file path=customXml/itemProps68.xml><?xml version="1.0" encoding="utf-8"?>
<ds:datastoreItem xmlns:ds="http://schemas.openxmlformats.org/officeDocument/2006/customXml" ds:itemID="{A7AB7DF8-F007-4556-A232-360A414ABD0F}">
  <ds:schemaRefs>
    <ds:schemaRef ds:uri="ESRI.ArcGIS.Mapping.OfficeIntegration.PowerPointInfo"/>
  </ds:schemaRefs>
</ds:datastoreItem>
</file>

<file path=customXml/itemProps69.xml><?xml version="1.0" encoding="utf-8"?>
<ds:datastoreItem xmlns:ds="http://schemas.openxmlformats.org/officeDocument/2006/customXml" ds:itemID="{DB42D8A2-64C8-4896-9816-F58AEF7504B2}">
  <ds:schemaRefs>
    <ds:schemaRef ds:uri="ESRI.ArcGIS.Mapping.OfficeIntegration.PowerPointInfo"/>
  </ds:schemaRefs>
</ds:datastoreItem>
</file>

<file path=customXml/itemProps7.xml><?xml version="1.0" encoding="utf-8"?>
<ds:datastoreItem xmlns:ds="http://schemas.openxmlformats.org/officeDocument/2006/customXml" ds:itemID="{B578D071-2CEF-4D6E-AA45-FCAB0C469A16}">
  <ds:schemaRefs>
    <ds:schemaRef ds:uri="ESRI.ArcGIS.Mapping.OfficeIntegration.PowerPointInfo"/>
  </ds:schemaRefs>
</ds:datastoreItem>
</file>

<file path=customXml/itemProps70.xml><?xml version="1.0" encoding="utf-8"?>
<ds:datastoreItem xmlns:ds="http://schemas.openxmlformats.org/officeDocument/2006/customXml" ds:itemID="{3B04F669-128B-4BDF-96F1-E5081EC03298}">
  <ds:schemaRefs>
    <ds:schemaRef ds:uri="ESRI.ArcGIS.Mapping.OfficeIntegration.PowerPointInfo"/>
  </ds:schemaRefs>
</ds:datastoreItem>
</file>

<file path=customXml/itemProps71.xml><?xml version="1.0" encoding="utf-8"?>
<ds:datastoreItem xmlns:ds="http://schemas.openxmlformats.org/officeDocument/2006/customXml" ds:itemID="{3F6C67C9-9C0D-4369-A4E8-3BAA683EB06D}">
  <ds:schemaRefs>
    <ds:schemaRef ds:uri="ESRI.ArcGIS.Mapping.OfficeIntegration.PowerPointInfo"/>
  </ds:schemaRefs>
</ds:datastoreItem>
</file>

<file path=customXml/itemProps72.xml><?xml version="1.0" encoding="utf-8"?>
<ds:datastoreItem xmlns:ds="http://schemas.openxmlformats.org/officeDocument/2006/customXml" ds:itemID="{FD6AF6B8-20AF-4256-AB02-C338175F1E0D}">
  <ds:schemaRefs>
    <ds:schemaRef ds:uri="ESRI.ArcGIS.Mapping.OfficeIntegration.PowerPointInfo"/>
  </ds:schemaRefs>
</ds:datastoreItem>
</file>

<file path=customXml/itemProps73.xml><?xml version="1.0" encoding="utf-8"?>
<ds:datastoreItem xmlns:ds="http://schemas.openxmlformats.org/officeDocument/2006/customXml" ds:itemID="{78353EAB-D2C8-42D7-B5D5-8E92AB06BD68}">
  <ds:schemaRefs>
    <ds:schemaRef ds:uri="ESRI.ArcGIS.Mapping.OfficeIntegration.PowerPointInfo"/>
  </ds:schemaRefs>
</ds:datastoreItem>
</file>

<file path=customXml/itemProps74.xml><?xml version="1.0" encoding="utf-8"?>
<ds:datastoreItem xmlns:ds="http://schemas.openxmlformats.org/officeDocument/2006/customXml" ds:itemID="{52852150-2A24-4013-ACC6-201B4FA4AC9E}">
  <ds:schemaRefs>
    <ds:schemaRef ds:uri="ESRI.ArcGIS.Mapping.OfficeIntegration.PowerPointInfo"/>
  </ds:schemaRefs>
</ds:datastoreItem>
</file>

<file path=customXml/itemProps75.xml><?xml version="1.0" encoding="utf-8"?>
<ds:datastoreItem xmlns:ds="http://schemas.openxmlformats.org/officeDocument/2006/customXml" ds:itemID="{A773F67D-679C-4428-AB38-BB0B70159B4C}">
  <ds:schemaRefs>
    <ds:schemaRef ds:uri="ESRI.ArcGIS.Mapping.OfficeIntegration.PowerPointInfo"/>
  </ds:schemaRefs>
</ds:datastoreItem>
</file>

<file path=customXml/itemProps76.xml><?xml version="1.0" encoding="utf-8"?>
<ds:datastoreItem xmlns:ds="http://schemas.openxmlformats.org/officeDocument/2006/customXml" ds:itemID="{5E79A1E8-26E5-4724-87CE-CF963D07CCCB}">
  <ds:schemaRefs>
    <ds:schemaRef ds:uri="ESRI.ArcGIS.Mapping.OfficeIntegration.PowerPointInfo"/>
  </ds:schemaRefs>
</ds:datastoreItem>
</file>

<file path=customXml/itemProps77.xml><?xml version="1.0" encoding="utf-8"?>
<ds:datastoreItem xmlns:ds="http://schemas.openxmlformats.org/officeDocument/2006/customXml" ds:itemID="{EB87CEDC-8E2C-4C48-9DD3-9796D551280D}">
  <ds:schemaRefs>
    <ds:schemaRef ds:uri="ESRI.ArcGIS.Mapping.OfficeIntegration.PowerPointInfo"/>
  </ds:schemaRefs>
</ds:datastoreItem>
</file>

<file path=customXml/itemProps78.xml><?xml version="1.0" encoding="utf-8"?>
<ds:datastoreItem xmlns:ds="http://schemas.openxmlformats.org/officeDocument/2006/customXml" ds:itemID="{31297315-62C1-4480-9C39-121F7B077A81}">
  <ds:schemaRefs>
    <ds:schemaRef ds:uri="ESRI.ArcGIS.Mapping.OfficeIntegration.PowerPointInfo"/>
  </ds:schemaRefs>
</ds:datastoreItem>
</file>

<file path=customXml/itemProps79.xml><?xml version="1.0" encoding="utf-8"?>
<ds:datastoreItem xmlns:ds="http://schemas.openxmlformats.org/officeDocument/2006/customXml" ds:itemID="{5EDF6957-CB02-44B3-8071-8261DD8BC426}">
  <ds:schemaRefs>
    <ds:schemaRef ds:uri="ESRI.ArcGIS.Mapping.OfficeIntegration.PowerPointInfo"/>
  </ds:schemaRefs>
</ds:datastoreItem>
</file>

<file path=customXml/itemProps8.xml><?xml version="1.0" encoding="utf-8"?>
<ds:datastoreItem xmlns:ds="http://schemas.openxmlformats.org/officeDocument/2006/customXml" ds:itemID="{76256A5F-5E77-404E-ACE6-E5F14B242FEF}">
  <ds:schemaRefs>
    <ds:schemaRef ds:uri="ESRI.ArcGIS.Mapping.OfficeIntegration.PowerPointInfo"/>
  </ds:schemaRefs>
</ds:datastoreItem>
</file>

<file path=customXml/itemProps80.xml><?xml version="1.0" encoding="utf-8"?>
<ds:datastoreItem xmlns:ds="http://schemas.openxmlformats.org/officeDocument/2006/customXml" ds:itemID="{35201456-65E2-4B71-94B3-B380DF2A4DAB}">
  <ds:schemaRefs>
    <ds:schemaRef ds:uri="ESRI.ArcGIS.Mapping.OfficeIntegration.PowerPointInfo"/>
  </ds:schemaRefs>
</ds:datastoreItem>
</file>

<file path=customXml/itemProps81.xml><?xml version="1.0" encoding="utf-8"?>
<ds:datastoreItem xmlns:ds="http://schemas.openxmlformats.org/officeDocument/2006/customXml" ds:itemID="{ACFBDB26-86CD-4EC3-A5FC-95172352B52D}">
  <ds:schemaRefs>
    <ds:schemaRef ds:uri="ESRI.ArcGIS.Mapping.OfficeIntegration.PowerPointInfo"/>
  </ds:schemaRefs>
</ds:datastoreItem>
</file>

<file path=customXml/itemProps82.xml><?xml version="1.0" encoding="utf-8"?>
<ds:datastoreItem xmlns:ds="http://schemas.openxmlformats.org/officeDocument/2006/customXml" ds:itemID="{6C310EF3-A0F1-4CD2-9071-EA830FEFBED0}">
  <ds:schemaRefs>
    <ds:schemaRef ds:uri="ESRI.ArcGIS.Mapping.OfficeIntegration.PowerPointInfo"/>
  </ds:schemaRefs>
</ds:datastoreItem>
</file>

<file path=customXml/itemProps83.xml><?xml version="1.0" encoding="utf-8"?>
<ds:datastoreItem xmlns:ds="http://schemas.openxmlformats.org/officeDocument/2006/customXml" ds:itemID="{D9B47B32-4473-4F1D-9AB4-D1DD38E327B5}">
  <ds:schemaRefs>
    <ds:schemaRef ds:uri="ESRI.ArcGIS.Mapping.OfficeIntegration.PowerPointInfo"/>
  </ds:schemaRefs>
</ds:datastoreItem>
</file>

<file path=customXml/itemProps84.xml><?xml version="1.0" encoding="utf-8"?>
<ds:datastoreItem xmlns:ds="http://schemas.openxmlformats.org/officeDocument/2006/customXml" ds:itemID="{0AEA82C0-ED10-42A7-944B-5E3E18581F28}">
  <ds:schemaRefs>
    <ds:schemaRef ds:uri="ESRI.ArcGIS.Mapping.OfficeIntegration.PowerPointInfo"/>
  </ds:schemaRefs>
</ds:datastoreItem>
</file>

<file path=customXml/itemProps85.xml><?xml version="1.0" encoding="utf-8"?>
<ds:datastoreItem xmlns:ds="http://schemas.openxmlformats.org/officeDocument/2006/customXml" ds:itemID="{EC8894B9-8141-48BE-9754-9ABD677C0C53}">
  <ds:schemaRefs>
    <ds:schemaRef ds:uri="ESRI.ArcGIS.Mapping.OfficeIntegration.PowerPointInfo"/>
  </ds:schemaRefs>
</ds:datastoreItem>
</file>

<file path=customXml/itemProps86.xml><?xml version="1.0" encoding="utf-8"?>
<ds:datastoreItem xmlns:ds="http://schemas.openxmlformats.org/officeDocument/2006/customXml" ds:itemID="{5C0B39C0-1E0C-44E9-8E23-EBDF7BBC46EB}">
  <ds:schemaRefs>
    <ds:schemaRef ds:uri="ESRI.ArcGIS.Mapping.OfficeIntegration.PowerPointInfo"/>
  </ds:schemaRefs>
</ds:datastoreItem>
</file>

<file path=customXml/itemProps87.xml><?xml version="1.0" encoding="utf-8"?>
<ds:datastoreItem xmlns:ds="http://schemas.openxmlformats.org/officeDocument/2006/customXml" ds:itemID="{0E504B87-98A0-4527-8CFB-2899ADB5D8AE}">
  <ds:schemaRefs>
    <ds:schemaRef ds:uri="ESRI.ArcGIS.Mapping.OfficeIntegration.PowerPointInfo"/>
  </ds:schemaRefs>
</ds:datastoreItem>
</file>

<file path=customXml/itemProps88.xml><?xml version="1.0" encoding="utf-8"?>
<ds:datastoreItem xmlns:ds="http://schemas.openxmlformats.org/officeDocument/2006/customXml" ds:itemID="{01407661-C13D-4BD9-A2A0-F2B94B44392F}">
  <ds:schemaRefs>
    <ds:schemaRef ds:uri="ESRI.ArcGIS.Mapping.OfficeIntegration.PowerPointInfo"/>
  </ds:schemaRefs>
</ds:datastoreItem>
</file>

<file path=customXml/itemProps89.xml><?xml version="1.0" encoding="utf-8"?>
<ds:datastoreItem xmlns:ds="http://schemas.openxmlformats.org/officeDocument/2006/customXml" ds:itemID="{4379939E-B07C-46E0-9FD6-3FDDCB2AA2E8}">
  <ds:schemaRefs>
    <ds:schemaRef ds:uri="ESRI.ArcGIS.Mapping.OfficeIntegration.PowerPointInfo"/>
  </ds:schemaRefs>
</ds:datastoreItem>
</file>

<file path=customXml/itemProps9.xml><?xml version="1.0" encoding="utf-8"?>
<ds:datastoreItem xmlns:ds="http://schemas.openxmlformats.org/officeDocument/2006/customXml" ds:itemID="{9EF54B68-B7DB-4B00-82E6-5C5A8D64BD6D}">
  <ds:schemaRefs>
    <ds:schemaRef ds:uri="ESRI.ArcGIS.Mapping.OfficeIntegration.PowerPointInfo"/>
  </ds:schemaRefs>
</ds:datastoreItem>
</file>

<file path=customXml/itemProps90.xml><?xml version="1.0" encoding="utf-8"?>
<ds:datastoreItem xmlns:ds="http://schemas.openxmlformats.org/officeDocument/2006/customXml" ds:itemID="{9FA11816-FE07-4F2C-A310-62A1997AED0C}">
  <ds:schemaRefs>
    <ds:schemaRef ds:uri="ESRI.ArcGIS.Mapping.OfficeIntegration.PowerPointInfo"/>
  </ds:schemaRefs>
</ds:datastoreItem>
</file>

<file path=customXml/itemProps91.xml><?xml version="1.0" encoding="utf-8"?>
<ds:datastoreItem xmlns:ds="http://schemas.openxmlformats.org/officeDocument/2006/customXml" ds:itemID="{9E9D7983-8A78-4FD8-9A61-A6F7E1C78D21}">
  <ds:schemaRefs>
    <ds:schemaRef ds:uri="ESRI.ArcGIS.Mapping.OfficeIntegration.PowerPointInfo"/>
  </ds:schemaRefs>
</ds:datastoreItem>
</file>

<file path=customXml/itemProps92.xml><?xml version="1.0" encoding="utf-8"?>
<ds:datastoreItem xmlns:ds="http://schemas.openxmlformats.org/officeDocument/2006/customXml" ds:itemID="{19817691-0170-4AF0-ACEC-0705752D0DBA}">
  <ds:schemaRefs>
    <ds:schemaRef ds:uri="ESRI.ArcGIS.Mapping.OfficeIntegration.PowerPointInfo"/>
  </ds:schemaRefs>
</ds:datastoreItem>
</file>

<file path=customXml/itemProps93.xml><?xml version="1.0" encoding="utf-8"?>
<ds:datastoreItem xmlns:ds="http://schemas.openxmlformats.org/officeDocument/2006/customXml" ds:itemID="{AC5386F8-3C91-4C94-9CC1-555F27CBDC6B}">
  <ds:schemaRefs>
    <ds:schemaRef ds:uri="ESRI.ArcGIS.Mapping.OfficeIntegration.PowerPointInfo"/>
  </ds:schemaRefs>
</ds:datastoreItem>
</file>

<file path=customXml/itemProps94.xml><?xml version="1.0" encoding="utf-8"?>
<ds:datastoreItem xmlns:ds="http://schemas.openxmlformats.org/officeDocument/2006/customXml" ds:itemID="{2A04FFEC-F060-4FAC-9569-F588C99AE08C}">
  <ds:schemaRefs>
    <ds:schemaRef ds:uri="ESRI.ArcGIS.Mapping.OfficeIntegration.PowerPointInfo"/>
  </ds:schemaRefs>
</ds:datastoreItem>
</file>

<file path=customXml/itemProps95.xml><?xml version="1.0" encoding="utf-8"?>
<ds:datastoreItem xmlns:ds="http://schemas.openxmlformats.org/officeDocument/2006/customXml" ds:itemID="{4B0DBE6B-7B57-46AA-86E7-F9E97B743822}">
  <ds:schemaRefs>
    <ds:schemaRef ds:uri="ESRI.ArcGIS.Mapping.OfficeIntegration.PowerPointInfo"/>
  </ds:schemaRefs>
</ds:datastoreItem>
</file>

<file path=customXml/itemProps96.xml><?xml version="1.0" encoding="utf-8"?>
<ds:datastoreItem xmlns:ds="http://schemas.openxmlformats.org/officeDocument/2006/customXml" ds:itemID="{42F4782D-E9D3-463E-B04C-091D36EFF9C9}">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emplate>Retrospect</Template>
  <TotalTime>7469</TotalTime>
  <Words>1374</Words>
  <Application>Microsoft Office PowerPoint</Application>
  <PresentationFormat>Widescreen</PresentationFormat>
  <Paragraphs>147</Paragraphs>
  <Slides>20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Cambria Math</vt:lpstr>
      <vt:lpstr>Candara</vt:lpstr>
      <vt:lpstr>Courier New</vt:lpstr>
      <vt:lpstr>Symbol</vt:lpstr>
      <vt:lpstr>Waveform</vt:lpstr>
      <vt:lpstr>The Association between Precipitation Intensity and Traffic Speeds</vt:lpstr>
      <vt:lpstr>Outline</vt:lpstr>
      <vt:lpstr>The Problem</vt:lpstr>
      <vt:lpstr>Primary Questions of this Analysis</vt:lpstr>
      <vt:lpstr>The Data Sources - Traffic</vt:lpstr>
      <vt:lpstr>The Data Sources - Traffic</vt:lpstr>
      <vt:lpstr>The Data Source – Precipitation Intensity</vt:lpstr>
      <vt:lpstr>Interpolation</vt:lpstr>
      <vt:lpstr>The Analysis – Defining Terms</vt:lpstr>
      <vt:lpstr>The Analysis – Defining Terms</vt:lpstr>
      <vt:lpstr>PowerPoint Presentation</vt:lpstr>
      <vt:lpstr>Analysis - Developing Statistics on the Data</vt:lpstr>
      <vt:lpstr>PowerPoint Presentation</vt:lpstr>
      <vt:lpstr>Analysis - Spatial Distribution</vt:lpstr>
      <vt:lpstr>Analysis – Spatial Distribution</vt:lpstr>
      <vt:lpstr>Slow down likely due to a combination of construction and precipitation.</vt:lpstr>
      <vt:lpstr>Percent Reductions from Normal Mean Speeds</vt:lpstr>
      <vt:lpstr>Conclusions</vt:lpstr>
      <vt:lpstr>Conclusions</vt:lpstr>
      <vt:lpstr>Questions?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and Mapping Tweets in Spatial -- Temporal and Human Dimensions</dc:title>
  <dc:creator>Yue</dc:creator>
  <cp:lastModifiedBy>William Downing</cp:lastModifiedBy>
  <cp:revision>520</cp:revision>
  <dcterms:created xsi:type="dcterms:W3CDTF">2015-04-12T01:45:59Z</dcterms:created>
  <dcterms:modified xsi:type="dcterms:W3CDTF">2019-12-04T05:11:31Z</dcterms:modified>
</cp:coreProperties>
</file>