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97"/>
  </p:sldMasterIdLst>
  <p:notesMasterIdLst>
    <p:notesMasterId r:id="rId109"/>
  </p:notesMasterIdLst>
  <p:handoutMasterIdLst>
    <p:handoutMasterId r:id="rId110"/>
  </p:handoutMasterIdLst>
  <p:sldIdLst>
    <p:sldId id="1017" r:id="rId98"/>
    <p:sldId id="1018" r:id="rId99"/>
    <p:sldId id="1019" r:id="rId100"/>
    <p:sldId id="1020" r:id="rId101"/>
    <p:sldId id="1022" r:id="rId102"/>
    <p:sldId id="1023" r:id="rId103"/>
    <p:sldId id="1024" r:id="rId104"/>
    <p:sldId id="1026" r:id="rId105"/>
    <p:sldId id="1028" r:id="rId106"/>
    <p:sldId id="1025" r:id="rId107"/>
    <p:sldId id="1021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74751" autoAdjust="0"/>
  </p:normalViewPr>
  <p:slideViewPr>
    <p:cSldViewPr snapToGrid="0">
      <p:cViewPr varScale="1">
        <p:scale>
          <a:sx n="65" d="100"/>
          <a:sy n="65" d="100"/>
        </p:scale>
        <p:origin x="126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8"/>
    </p:cViewPr>
  </p:sorterViewPr>
  <p:notesViewPr>
    <p:cSldViewPr snapToGrid="0">
      <p:cViewPr varScale="1">
        <p:scale>
          <a:sx n="56" d="100"/>
          <a:sy n="56" d="100"/>
        </p:scale>
        <p:origin x="25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10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theme" Target="theme/theme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6.xml"/><Relationship Id="rId108" Type="http://schemas.openxmlformats.org/officeDocument/2006/relationships/slide" Target="slides/slide1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Relationship Id="rId114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handoutMaster" Target="handoutMasters/handout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17FF-D253-46EA-A674-D139BFD0F6F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E401-E290-4ADC-A2E1-AF658049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20DD-C290-41F2-B582-9D9B3D08D64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28DA-AF45-4AE6-B028-BCEB1A74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Confidence score percentages are derived from the 1 minute data.</a:t>
            </a:r>
          </a:p>
          <a:p>
            <a:r>
              <a:rPr lang="en-US" dirty="0"/>
              <a:t>High confidence is real time data.</a:t>
            </a:r>
          </a:p>
          <a:p>
            <a:r>
              <a:rPr lang="en-US" dirty="0"/>
              <a:t>Medium confidence data is computed from surrounding segments (likely real time)</a:t>
            </a:r>
          </a:p>
          <a:p>
            <a:r>
              <a:rPr lang="en-US" dirty="0"/>
              <a:t>Low confidence is historical data.</a:t>
            </a:r>
          </a:p>
          <a:p>
            <a:endParaRPr lang="en-US" dirty="0"/>
          </a:p>
          <a:p>
            <a:r>
              <a:rPr lang="en-US" dirty="0"/>
              <a:t>Takes out the difficult problem of imputation for missing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28DA-AF45-4AE6-B028-BCEB1A74BF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9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takes roughly 6 hours.</a:t>
            </a:r>
          </a:p>
          <a:p>
            <a:endParaRPr lang="en-US" dirty="0"/>
          </a:p>
          <a:p>
            <a:r>
              <a:rPr lang="en-US" dirty="0"/>
              <a:t>Other methods of interpolation like Kriging were considered but were ultimately deemed entirely too slow for the constraints of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28DA-AF45-4AE6-B028-BCEB1A74B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Traffic Speeds under Normal Conditions Vs. Slow Downs with Day and Night Highlighted.</a:t>
            </a:r>
          </a:p>
          <a:p>
            <a:endParaRPr lang="en-US" dirty="0"/>
          </a:p>
          <a:p>
            <a:r>
              <a:rPr lang="en-US" dirty="0"/>
              <a:t>The data has been diced up into day and night as well as events with precipitation &gt; 0 and speeds &lt; 60 and usual traffic &gt; 60 mph.</a:t>
            </a:r>
          </a:p>
          <a:p>
            <a:r>
              <a:rPr lang="en-US" dirty="0"/>
              <a:t>What is revealed in this plot is that the traffic speeds seem to be somewhat resistant to precipitation intensity impacting speeds.</a:t>
            </a:r>
          </a:p>
          <a:p>
            <a:endParaRPr lang="en-US" dirty="0"/>
          </a:p>
          <a:p>
            <a:r>
              <a:rPr lang="en-US" dirty="0"/>
              <a:t>Another notable point of interest is the significant number of events that occur during the night compared to the day time. This goes against the assumption</a:t>
            </a:r>
          </a:p>
          <a:p>
            <a:r>
              <a:rPr lang="en-US" dirty="0"/>
              <a:t>I originally held that due to low volumes, traffic speeds should be mostly unimpeded by precipitation intensity at night but is somewhat intuitive</a:t>
            </a:r>
          </a:p>
          <a:p>
            <a:r>
              <a:rPr lang="en-US" dirty="0"/>
              <a:t>Due to visibility constraints.</a:t>
            </a:r>
          </a:p>
          <a:p>
            <a:endParaRPr lang="en-US" dirty="0"/>
          </a:p>
          <a:p>
            <a:r>
              <a:rPr lang="en-US" dirty="0"/>
              <a:t>This answers the question of whether or not there is a temporal component to the relationship between traffic speeds and precipitation intensity as it does</a:t>
            </a:r>
          </a:p>
          <a:p>
            <a:r>
              <a:rPr lang="en-US" dirty="0"/>
              <a:t>Appear that there is some form of a relationship here. Now to quantify that relationship and see if there is a spatial component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828DA-AF45-4AE6-B028-BCEB1A74BF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14745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01950"/>
            <a:ext cx="10363200" cy="1425614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46120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177875" y="6369561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97236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2963538" y="6452347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32" y="1388126"/>
            <a:ext cx="11193137" cy="4938146"/>
          </a:xfrm>
        </p:spPr>
        <p:txBody>
          <a:bodyPr/>
          <a:lstStyle>
            <a:lvl1pPr marL="0" indent="-36576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  <a:lvl2pPr marL="576263" indent="-274320">
              <a:buFont typeface="Courier New" panose="02070309020205020404" pitchFamily="49" charset="0"/>
              <a:buChar char="o"/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62511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83947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963538" y="6439058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79468" y="64401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E71C50-1BCF-4217-B3FC-501D6D398DF3}" type="slidenum">
              <a:rPr lang="zh-CN" altLang="en-US" sz="1400" b="1" smtClean="0">
                <a:latin typeface="+mn-lt"/>
              </a:rPr>
              <a:pPr algn="r"/>
              <a:t>‹#›</a:t>
            </a:fld>
            <a:endParaRPr lang="zh-CN" altLang="en-US" sz="1400" b="1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9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15" y="1487278"/>
            <a:ext cx="11215171" cy="48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64020" y="6351048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rix.com/resear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Association between Precipitation Intensity and Traffic Speeds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Author: W. Logan Downing</a:t>
            </a:r>
          </a:p>
        </p:txBody>
      </p:sp>
    </p:spTree>
    <p:extLst>
      <p:ext uri="{BB962C8B-B14F-4D97-AF65-F5344CB8AC3E}">
        <p14:creationId xmlns:p14="http://schemas.microsoft.com/office/powerpoint/2010/main" val="19743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1B6AAAA4-3763-4036-AABE-8E73A2F8F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63" y="7816"/>
            <a:ext cx="9734473" cy="6850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47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Using these day/night and event/non-event criterions, the following statistics have been produced.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Developing Statistics on the Data</a:t>
            </a:r>
          </a:p>
        </p:txBody>
      </p:sp>
    </p:spTree>
    <p:extLst>
      <p:ext uri="{BB962C8B-B14F-4D97-AF65-F5344CB8AC3E}">
        <p14:creationId xmlns:p14="http://schemas.microsoft.com/office/powerpoint/2010/main" val="39950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Questions of this Analysis</a:t>
            </a:r>
          </a:p>
          <a:p>
            <a:r>
              <a:rPr lang="en-US" dirty="0"/>
              <a:t>The Data Sources</a:t>
            </a:r>
          </a:p>
          <a:p>
            <a:r>
              <a:rPr lang="en-US" dirty="0"/>
              <a:t>Interpolation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19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impact does precipitation intensity have on traffic speeds?</a:t>
            </a:r>
          </a:p>
          <a:p>
            <a:pPr lvl="1"/>
            <a:r>
              <a:rPr lang="en-US" dirty="0"/>
              <a:t>How different (if at all) are traffic speeds under precipitation conditions compared to dry conditions and to what extent?</a:t>
            </a:r>
          </a:p>
          <a:p>
            <a:pPr lvl="1"/>
            <a:r>
              <a:rPr lang="en-US" dirty="0"/>
              <a:t>Is there a spatial or temporal relationship between traffic speeds and precipitation intensity?</a:t>
            </a:r>
          </a:p>
          <a:p>
            <a:pPr lvl="1"/>
            <a:r>
              <a:rPr lang="en-US" dirty="0"/>
              <a:t>Are there external factors that influence the traffic speeds that can be determined from the data?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Questions of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1655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Traffic speeds will be sourced from the INRIX speeds database maintained by Purdue’s JTRP. All speeds are from June 2018.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1-minute resolution down sampled to 2-minutes.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These are remotely collected and crowd-sourced average traffic speeds. </a:t>
            </a:r>
          </a:p>
          <a:p>
            <a:pPr marL="1714500" lvl="3" indent="-571500">
              <a:buFont typeface="Arial" panose="020B0604020202020204" pitchFamily="34" charset="0"/>
              <a:buChar char="•"/>
            </a:pPr>
            <a:r>
              <a:rPr lang="en-US" dirty="0"/>
              <a:t>300 million data sources (</a:t>
            </a:r>
            <a:r>
              <a:rPr lang="en-US" dirty="0">
                <a:hlinkClick r:id="rId2"/>
              </a:rPr>
              <a:t>http://inrix.com/research/</a:t>
            </a:r>
            <a:r>
              <a:rPr lang="en-US" dirty="0"/>
              <a:t>).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Consist of High, Medium, and Low confidence speed estimates.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Sources - Traffic</a:t>
            </a:r>
          </a:p>
        </p:txBody>
      </p:sp>
    </p:spTree>
    <p:extLst>
      <p:ext uri="{BB962C8B-B14F-4D97-AF65-F5344CB8AC3E}">
        <p14:creationId xmlns:p14="http://schemas.microsoft.com/office/powerpoint/2010/main" val="12098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7E0666-825E-446C-B7B2-00C3860E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2" y="1388126"/>
            <a:ext cx="6504483" cy="4938146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This study will focus on the I-65 North Bound corridor from Zionsville to Lafayette Indiana and consists of 69 segments.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B6B374-F177-48EB-9FA2-3DB2553B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328"/>
            <a:ext cx="6019801" cy="862511"/>
          </a:xfrm>
        </p:spPr>
        <p:txBody>
          <a:bodyPr/>
          <a:lstStyle/>
          <a:p>
            <a:r>
              <a:rPr lang="en-US" dirty="0"/>
              <a:t>The Data Sources - Traffic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B1BDF-837E-42F4-ADF8-DD6AFF6C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476" y="531728"/>
            <a:ext cx="4314092" cy="4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D8E32D-AEF1-40BC-8235-09EE4C68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688"/>
              </p:ext>
            </p:extLst>
          </p:nvPr>
        </p:nvGraphicFramePr>
        <p:xfrm>
          <a:off x="6240134" y="5118804"/>
          <a:ext cx="5452434" cy="1207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478">
                  <a:extLst>
                    <a:ext uri="{9D8B030D-6E8A-4147-A177-3AD203B41FA5}">
                      <a16:colId xmlns:a16="http://schemas.microsoft.com/office/drawing/2014/main" val="1897121395"/>
                    </a:ext>
                  </a:extLst>
                </a:gridCol>
                <a:gridCol w="1817478">
                  <a:extLst>
                    <a:ext uri="{9D8B030D-6E8A-4147-A177-3AD203B41FA5}">
                      <a16:colId xmlns:a16="http://schemas.microsoft.com/office/drawing/2014/main" val="1391662966"/>
                    </a:ext>
                  </a:extLst>
                </a:gridCol>
                <a:gridCol w="1817478">
                  <a:extLst>
                    <a:ext uri="{9D8B030D-6E8A-4147-A177-3AD203B41FA5}">
                      <a16:colId xmlns:a16="http://schemas.microsoft.com/office/drawing/2014/main" val="4269747544"/>
                    </a:ext>
                  </a:extLst>
                </a:gridCol>
              </a:tblGrid>
              <a:tr h="567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Confidence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Confidence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46817"/>
                  </a:ext>
                </a:extLst>
              </a:tr>
              <a:tr h="567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93783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9496763-F954-4670-AA1D-D5F5692B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2" y="3769012"/>
            <a:ext cx="5306469" cy="2557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D526D-AB45-43E7-BCAA-DD44E0CE436E}"/>
              </a:ext>
            </a:extLst>
          </p:cNvPr>
          <p:cNvCxnSpPr/>
          <p:nvPr/>
        </p:nvCxnSpPr>
        <p:spPr>
          <a:xfrm flipH="1" flipV="1">
            <a:off x="1958042" y="4110148"/>
            <a:ext cx="3587262" cy="1014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E585A5-6FCE-4463-9580-F28A5DC95D2B}"/>
              </a:ext>
            </a:extLst>
          </p:cNvPr>
          <p:cNvSpPr txBox="1"/>
          <p:nvPr/>
        </p:nvSpPr>
        <p:spPr>
          <a:xfrm rot="936230">
            <a:off x="3057964" y="4298475"/>
            <a:ext cx="195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Traffic Direction</a:t>
            </a:r>
          </a:p>
        </p:txBody>
      </p:sp>
    </p:spTree>
    <p:extLst>
      <p:ext uri="{BB962C8B-B14F-4D97-AF65-F5344CB8AC3E}">
        <p14:creationId xmlns:p14="http://schemas.microsoft.com/office/powerpoint/2010/main" val="353099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FC3D55-608B-49D7-9470-618946FD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The weather data comes from the National Severe Storms Laboratory’s Multi-Radar </a:t>
            </a:r>
            <a:r>
              <a:rPr lang="en-US" dirty="0" err="1"/>
              <a:t>Mutli</a:t>
            </a:r>
            <a:r>
              <a:rPr lang="en-US" dirty="0"/>
              <a:t>-Sensor system. The data in this analysis is courtesy of the Iowa Environmental Mesonet. All precipitation data is from June 2018.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1km x 1km grid spacing.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2-minute temporal resolution.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Derived from a combination of radar, observations (upper-air, satellite, ground), and forecast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B69485-F197-430E-A3C9-26B454CF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 – Precipitation Intensity</a:t>
            </a:r>
          </a:p>
        </p:txBody>
      </p:sp>
    </p:spTree>
    <p:extLst>
      <p:ext uri="{BB962C8B-B14F-4D97-AF65-F5344CB8AC3E}">
        <p14:creationId xmlns:p14="http://schemas.microsoft.com/office/powerpoint/2010/main" val="243906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948E46-5514-4B3D-ABF0-64B4D3D0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/>
              <a:t>The first problem to solve: Getting precipitation estimates at the road segment level.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This was accomplished using the </a:t>
            </a:r>
            <a:r>
              <a:rPr lang="en-US" dirty="0" err="1"/>
              <a:t>interpp</a:t>
            </a:r>
            <a:r>
              <a:rPr lang="en-US" dirty="0"/>
              <a:t> function from the </a:t>
            </a:r>
            <a:r>
              <a:rPr lang="en-US" dirty="0" err="1"/>
              <a:t>akima</a:t>
            </a:r>
            <a:r>
              <a:rPr lang="en-US" dirty="0"/>
              <a:t> package.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The function performs bilinear </a:t>
            </a:r>
            <a:br>
              <a:rPr lang="en-US" dirty="0"/>
            </a:br>
            <a:r>
              <a:rPr lang="en-US" dirty="0"/>
              <a:t>interpolation.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B4D30-993C-432D-AA89-EF4B4B2E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F114DF-F701-451B-88A1-DC70AAFDD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935"/>
              </p:ext>
            </p:extLst>
          </p:nvPr>
        </p:nvGraphicFramePr>
        <p:xfrm>
          <a:off x="7952153" y="3283851"/>
          <a:ext cx="3200400" cy="3200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82450132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763969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7853538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04405209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20273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18745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36604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8201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1AB592-274C-405E-8495-B37DA2AE3D49}"/>
              </a:ext>
            </a:extLst>
          </p:cNvPr>
          <p:cNvSpPr txBox="1"/>
          <p:nvPr/>
        </p:nvSpPr>
        <p:spPr>
          <a:xfrm>
            <a:off x="5122985" y="4794738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 * 100 + 1/3 * 200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3A81E-3275-45AE-802A-E3DBB175E8CE}"/>
              </a:ext>
            </a:extLst>
          </p:cNvPr>
          <p:cNvCxnSpPr>
            <a:stCxn id="6" idx="0"/>
          </p:cNvCxnSpPr>
          <p:nvPr/>
        </p:nvCxnSpPr>
        <p:spPr>
          <a:xfrm flipV="1">
            <a:off x="6207370" y="3763108"/>
            <a:ext cx="2737338" cy="10316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48E087-69C8-4133-8187-F8F32C36C2DF}"/>
              </a:ext>
            </a:extLst>
          </p:cNvPr>
          <p:cNvSpPr txBox="1"/>
          <p:nvPr/>
        </p:nvSpPr>
        <p:spPr>
          <a:xfrm>
            <a:off x="5122985" y="5166691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 * 220 + 1/3 * 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99498-C1C8-41E7-90B4-7148099174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91754" y="5351357"/>
            <a:ext cx="1652954" cy="627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A30ACC-FCBA-4330-A89C-DE9454D0B404}"/>
              </a:ext>
            </a:extLst>
          </p:cNvPr>
          <p:cNvSpPr txBox="1"/>
          <p:nvPr/>
        </p:nvSpPr>
        <p:spPr>
          <a:xfrm>
            <a:off x="5122985" y="5514114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 * 180 + 1/3 * 133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69E5A1-4B1B-437F-947A-13D0DF127A5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291754" y="5356135"/>
            <a:ext cx="1524000" cy="342645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8F4978-D991-4E7E-BAEC-77459477CD37}"/>
              </a:ext>
            </a:extLst>
          </p:cNvPr>
          <p:cNvSpPr txBox="1"/>
          <p:nvPr/>
        </p:nvSpPr>
        <p:spPr>
          <a:xfrm>
            <a:off x="1055077" y="4905256"/>
            <a:ext cx="406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x-direction comes first, followed by the y-direction.</a:t>
            </a:r>
          </a:p>
        </p:txBody>
      </p:sp>
    </p:spTree>
    <p:extLst>
      <p:ext uri="{BB962C8B-B14F-4D97-AF65-F5344CB8AC3E}">
        <p14:creationId xmlns:p14="http://schemas.microsoft.com/office/powerpoint/2010/main" val="15208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D3796F-3CB1-4A39-B49C-B50BE382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544"/>
            <a:ext cx="10972800" cy="862511"/>
          </a:xfrm>
        </p:spPr>
        <p:txBody>
          <a:bodyPr/>
          <a:lstStyle/>
          <a:p>
            <a:r>
              <a:rPr lang="en-US" dirty="0"/>
              <a:t>The Analysis – Defining Terms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13FCBDC-58D0-4A27-ACB9-A9B8D045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2" y="1117055"/>
            <a:ext cx="11193137" cy="5209217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/>
              <a:t>To start analyzing anomalies in the traffic data, it was important to establish a sort of normal. Normal traffic flow was defined as follows.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Greater than or equal to 60 mph is considered normal traffic speeds.</a:t>
            </a:r>
          </a:p>
          <a:p>
            <a:pPr indent="0">
              <a:buNone/>
            </a:pPr>
            <a:r>
              <a:rPr lang="en-US" dirty="0"/>
              <a:t>We’re specifically interested in events where traffic slows down and precipitation is non-zero.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Situations where speeds are less than 60 mph and precipitation intensity is above 0 are considered an “Event”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D3796F-3CB1-4A39-B49C-B50BE382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544"/>
            <a:ext cx="10972800" cy="862511"/>
          </a:xfrm>
        </p:spPr>
        <p:txBody>
          <a:bodyPr/>
          <a:lstStyle/>
          <a:p>
            <a:r>
              <a:rPr lang="en-US" dirty="0"/>
              <a:t>The Analysis – Defining Terms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13FCBDC-58D0-4A27-ACB9-A9B8D045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2" y="1117055"/>
            <a:ext cx="11193137" cy="5209217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A temporal component to this relationship is suspected.</a:t>
            </a:r>
          </a:p>
          <a:p>
            <a:pPr marL="1147763" lvl="1" indent="-571500">
              <a:buFont typeface="Arial" panose="020B0604020202020204" pitchFamily="34" charset="0"/>
              <a:buChar char="•"/>
            </a:pPr>
            <a:r>
              <a:rPr lang="en-US" dirty="0"/>
              <a:t>Day and Night have been defined based on civil twilight hours for June 2018 in Indiana.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Day: 6:00 am to 8:30 pm (1000 UTC – 0030 UTC)</a:t>
            </a:r>
          </a:p>
          <a:p>
            <a:pPr marL="1427163" lvl="2" indent="-571500">
              <a:buFont typeface="Arial" panose="020B0604020202020204" pitchFamily="34" charset="0"/>
              <a:buChar char="•"/>
            </a:pPr>
            <a:r>
              <a:rPr lang="en-US" dirty="0"/>
              <a:t>Night: 8:31 pm – 5:59 am (0031 UTC – 0959 UTC)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297B785-E6A8-4387-B4A9-E2724F4A130E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F8DCA1EA-A1EC-496C-A7B7-9ADA0274FC08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35CCF644-4BDF-4974-8CF2-2D51276EE87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FDAC95F5-438D-4CBE-9FBB-7E8EEED9AA41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80DFB946-4516-4540-B473-E4506A73F7B1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3B04F669-128B-4BDF-96F1-E5081EC03298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F2E4A109-D142-4BF9-8213-DE4BFAFF8F3C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42F4782D-E9D3-463E-B04C-091D36EFF9C9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E215F23A-A7E3-44C9-87D9-A01E58570A86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858D46F7-192E-4E2D-B592-4B1F3576BA1D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DB42D8A2-64C8-4896-9816-F58AEF7504B2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C39D1460-F24D-4DF3-8742-E767D6F3CAA1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D9B47B32-4473-4F1D-9AB4-D1DD38E327B5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4379939E-B07C-46E0-9FD6-3FDDCB2AA2E8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1F1BC2FE-0061-43E0-A06F-CBC8207133B9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F2C0F0AA-DE50-4CFF-A71A-17E85E670EB2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BFB1D79A-7981-4359-A76F-E01A348DA2FA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35201456-65E2-4B71-94B3-B380DF2A4DAB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01407661-C13D-4BD9-A2A0-F2B94B44392F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E870EF71-F059-47A0-8084-ABCBA0F8957D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EDD90020-1C1C-4DCB-8543-69D77F7C08FB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67085A74-2577-4959-8764-2A6472FA70F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5EDF6957-CB02-44B3-8071-8261DD8BC426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3F6C67C9-9C0D-4369-A4E8-3BAA683EB06D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0B1D3F49-B805-42B7-B826-4C796D9E3E8A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2B63EAEA-ACD7-4ABA-A376-4D8FE1692226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32B3076B-EAE5-453F-81FC-455E4631880A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3F4A5EA0-0FC9-40FA-8639-E086C8CA9090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FD6AF6B8-20AF-4256-AB02-C338175F1E0D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178240AF-2DCF-4FDD-8AE9-E51669F2785F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90324B6F-A6E8-41EC-A38A-E8071ED047C6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3F8E7D0B-55D9-4FB7-950E-B45729F5DF40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35B51984-CAA1-4045-8B87-A2D93412BE0D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FEA9EBB-410F-46E7-963E-583DC45745E4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783692B3-F49B-48DF-A44F-01268B688908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0AEA82C0-ED10-42A7-944B-5E3E18581F28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9FA11816-FE07-4F2C-A310-62A1997AED0C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A7920F8A-4663-43F1-8B16-11842AEE5A4F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99654EFC-576A-4551-A930-9AE30D2EFEBA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8DC6FF56-73FA-4910-907B-F59E8164B000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ACFBDB26-86CD-4EC3-A5FC-95172352B52D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9E9D7983-8A78-4FD8-9A61-A6F7E1C78D21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122D97D5-4FF7-4DAA-AA6F-56CFF7BCB663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4D9F7826-2E0F-4037-B7DF-CFB4AF9F4DC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6256A5F-5E77-404E-ACE6-E5F14B242FEF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BBB647FA-E060-4096-BBC8-453ED8E31741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5E79A1E8-26E5-4724-87CE-CF963D07CCCB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56BFDDCC-5534-4ECE-84E8-E3E9914334AF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7233A7FC-5157-4E99-8ADB-E04C97CA43F9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A62081BB-8EE0-4907-A77C-AA4385BFFB24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0BBCE46F-CB8D-4F8F-ADD9-7F362D1D91C6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78353EAB-D2C8-42D7-B5D5-8E92AB06BD68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814125C8-3A61-4145-B950-99BA7873FE67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3B26344A-4E8D-46C8-B9C3-681AEF8F7732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8404A4AE-BD08-4DE4-9709-8DC58122A84E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9F3F1C5C-7B45-487C-9DC2-3C73D2F709E7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20927035-6B5B-4EBC-8388-CCAB2FC72BC1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CF823F5D-A21A-47E1-B3B5-F870C0CF4412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EC8894B9-8141-48BE-9754-9ABD677C0C53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19817691-0170-4AF0-ACEC-0705752D0DBA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15DA27AF-4DCB-41FF-9C3F-91D327477E9D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E97E5AC9-EB0E-4E17-82F5-29C257EEEB45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38944470-50D2-4E98-94FB-28D3A3A94F26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6C310EF3-A0F1-4CD2-9071-EA830FEFBED0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AC5386F8-3C91-4C94-9CC1-555F27CBDC6B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15C635CE-D503-459C-A6C1-D46A4B790773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46B6F9B-3300-4256-8FA0-A0D126A594D0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ABCCEAD0-54AC-4D17-BA61-16A54F255D69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AB51B998-B977-4E3E-B21B-958F6CE5DC84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EB87CEDC-8E2C-4C48-9DD3-9796D551280D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E6891263-DA7F-4837-B3C1-34FF3E2AB2D5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B4B3F56B-6212-4E4E-A69C-BAD9370C4D6C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7A3811F6-6BD7-49FD-BEDB-9C6E42B103BC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BC256338-B0F4-4B4C-ADA9-9050D1EE2A96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52852150-2A24-4013-ACC6-201B4FA4AC9E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A40B5D01-A378-4AE9-B186-D1A12D4CE2AA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B578D071-2CEF-4D6E-AA45-FCAB0C469A16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A773F67D-679C-4428-AB38-BB0B70159B4C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DE0B804D-D3DA-41B8-A868-49FAF87763E2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A2682B7B-CB0F-45B9-913A-5D8C43E0FCBA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A7AB7DF8-F007-4556-A232-360A414ABD0F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5C0B39C0-1E0C-44E9-8E23-EBDF7BBC46EB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2A04FFEC-F060-4FAC-9569-F588C99AE08C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8003D678-526F-4DCC-A721-20D3A8729AD0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0E86A51D-1D5D-4C8B-AEAF-AA7C3260A3A9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B2FFE9F0-A341-4617-AEAC-12914E0FB453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0E504B87-98A0-4527-8CFB-2899ADB5D8AE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4B0DBE6B-7B57-46AA-86E7-F9E97B743822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FB4F6C3-1643-48A9-AE21-B5A1E8A4AEB0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9EF54B68-B7DB-4B00-82E6-5C5A8D64BD6D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E15998D2-D052-47C6-A3B4-EA8DBB3DAF7F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33829D15-DFC0-404A-BD45-B0E131DD553E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31297315-62C1-4480-9C39-121F7B077A81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8912BC99-414D-4FBF-A2E0-86F6F3C9B9C8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FDE65644-E4D0-4915-B68D-6BCB3FC898A0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F4718E52-05AF-4701-869C-7779E1869EA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6993</TotalTime>
  <Words>764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Courier New</vt:lpstr>
      <vt:lpstr>Symbol</vt:lpstr>
      <vt:lpstr>Waveform</vt:lpstr>
      <vt:lpstr>The Association between Precipitation Intensity and Traffic Speeds</vt:lpstr>
      <vt:lpstr>Outline</vt:lpstr>
      <vt:lpstr>Primary Questions of this Analysis</vt:lpstr>
      <vt:lpstr>The Data Sources - Traffic</vt:lpstr>
      <vt:lpstr>The Data Sources - Traffic</vt:lpstr>
      <vt:lpstr>The Data Source – Precipitation Intensity</vt:lpstr>
      <vt:lpstr>Interpolation</vt:lpstr>
      <vt:lpstr>The Analysis – Defining Terms</vt:lpstr>
      <vt:lpstr>The Analysis – Defining Terms</vt:lpstr>
      <vt:lpstr>PowerPoint Presentation</vt:lpstr>
      <vt:lpstr>Analysis - Developing Statistics on the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Mapping Tweets in Spatial -- Temporal and Human Dimensions</dc:title>
  <dc:creator>Yue</dc:creator>
  <cp:lastModifiedBy>William Downing</cp:lastModifiedBy>
  <cp:revision>498</cp:revision>
  <dcterms:created xsi:type="dcterms:W3CDTF">2015-04-12T01:45:59Z</dcterms:created>
  <dcterms:modified xsi:type="dcterms:W3CDTF">2019-12-03T20:53:29Z</dcterms:modified>
</cp:coreProperties>
</file>