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Anton"/>
      <p:regular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r08ck8/7x6a6I7MC6xYbm+X2p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DMSans-regular.fntdata"/><Relationship Id="rId25" Type="http://schemas.openxmlformats.org/officeDocument/2006/relationships/font" Target="fonts/HelveticaNeueLight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nton-regular.fntdata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548336be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1548336be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1548336be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51" name="Google Shape;1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548336be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1548336be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60" name="Google Shape;160;g21548336bec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2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3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33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Custom Layout">
  <p:cSld name="40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5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35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36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444575" y="1704973"/>
            <a:ext cx="108579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Proyecto Data Science:</a:t>
            </a:r>
            <a:endParaRPr sz="2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“Global Sales Prediction”</a:t>
            </a:r>
            <a:endParaRPr sz="6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6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</a:t>
            </a:r>
            <a:r>
              <a:rPr lang="en-US" sz="2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predecir las ventas globales por millón</a:t>
            </a:r>
            <a:r>
              <a:rPr b="0" i="0" lang="en-US" sz="2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b="0" i="0" sz="26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AUTOR:</a:t>
            </a:r>
            <a:r>
              <a:rPr lang="en-US" sz="22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Gambin Mariano</a:t>
            </a:r>
            <a:endParaRPr b="0" i="0" sz="7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397575" y="1748147"/>
            <a:ext cx="2976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Podemos observar que el 49% de las ventas corresponden a la región de NorteAmérica seguido de la Unión Europea. Implicando una predominancia de la </a:t>
            </a:r>
            <a:r>
              <a:rPr lang="en-US" sz="1200">
                <a:solidFill>
                  <a:schemeClr val="lt1"/>
                </a:solidFill>
              </a:rPr>
              <a:t>región</a:t>
            </a:r>
            <a:r>
              <a:rPr lang="en-US" sz="1200">
                <a:solidFill>
                  <a:schemeClr val="lt1"/>
                </a:solidFill>
              </a:rPr>
              <a:t> NorteAmericana por sobre las demás</a:t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480873" y="506701"/>
            <a:ext cx="7299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¿Cómo es la proporción de las ventas por </a:t>
            </a:r>
            <a:r>
              <a:rPr lang="en-US" sz="2800">
                <a:solidFill>
                  <a:schemeClr val="lt1"/>
                </a:solidFill>
              </a:rPr>
              <a:t>región</a:t>
            </a:r>
            <a:r>
              <a:rPr lang="en-US" sz="2800">
                <a:solidFill>
                  <a:schemeClr val="lt1"/>
                </a:solidFill>
              </a:rPr>
              <a:t>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850" y="1748150"/>
            <a:ext cx="7299000" cy="386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0"/>
          <p:cNvCxnSpPr/>
          <p:nvPr/>
        </p:nvCxnSpPr>
        <p:spPr>
          <a:xfrm>
            <a:off x="276226" y="144649"/>
            <a:ext cx="13800" cy="62316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2154875" y="370825"/>
            <a:ext cx="84060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¿Cómo han evolucionado las ventas de las distintas regiones por año?</a:t>
            </a:r>
            <a:endParaRPr b="1" i="0" sz="18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Distribución de las ventas por región a los largo de los años</a:t>
            </a:r>
            <a:endParaRPr b="0" i="0" sz="13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480875" y="506701"/>
            <a:ext cx="167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Ventas por año por región</a:t>
            </a:r>
            <a:endParaRPr b="1"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243" name="Google Shape;2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00" y="2221825"/>
            <a:ext cx="7751150" cy="42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1"/>
          <p:cNvSpPr/>
          <p:nvPr/>
        </p:nvSpPr>
        <p:spPr>
          <a:xfrm>
            <a:off x="2051200" y="1390000"/>
            <a:ext cx="84060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Podemos observar cómo, si bien las 4 regiones parecen cumplir un mismo patrón, en donde la mayor cantidad de ventas se da entre el 2000 y el 2012 para todas las regiones, el volumen de ventas ha sido mayor en la región de Norteamérica y la Unión Europea que en las otras dos en ese mismo periodo</a:t>
            </a:r>
            <a:endParaRPr b="0" i="0" sz="13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548336bec_0_50"/>
          <p:cNvSpPr txBox="1"/>
          <p:nvPr/>
        </p:nvSpPr>
        <p:spPr>
          <a:xfrm>
            <a:off x="451538" y="2112283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82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➔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01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6" name="Google Shape;136;g21548336bec_0_50"/>
          <p:cNvSpPr txBox="1"/>
          <p:nvPr/>
        </p:nvSpPr>
        <p:spPr>
          <a:xfrm>
            <a:off x="1777101" y="2081848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37" name="Google Shape;137;g21548336bec_0_50"/>
          <p:cNvCxnSpPr/>
          <p:nvPr/>
        </p:nvCxnSpPr>
        <p:spPr>
          <a:xfrm>
            <a:off x="1607557" y="2081848"/>
            <a:ext cx="0" cy="603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g21548336bec_0_50"/>
          <p:cNvSpPr txBox="1"/>
          <p:nvPr/>
        </p:nvSpPr>
        <p:spPr>
          <a:xfrm>
            <a:off x="451538" y="3129159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➔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02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9" name="Google Shape;139;g21548336bec_0_50"/>
          <p:cNvSpPr txBox="1"/>
          <p:nvPr/>
        </p:nvSpPr>
        <p:spPr>
          <a:xfrm>
            <a:off x="1777102" y="4143800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Hipotesis/Preguntas</a:t>
            </a:r>
            <a:endParaRPr b="0" i="0" sz="2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0" name="Google Shape;140;g21548336bec_0_50"/>
          <p:cNvCxnSpPr/>
          <p:nvPr/>
        </p:nvCxnSpPr>
        <p:spPr>
          <a:xfrm>
            <a:off x="1607557" y="3098724"/>
            <a:ext cx="0" cy="603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g21548336bec_0_50"/>
          <p:cNvSpPr txBox="1"/>
          <p:nvPr/>
        </p:nvSpPr>
        <p:spPr>
          <a:xfrm>
            <a:off x="451538" y="4144302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➔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03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2" name="Google Shape;142;g21548336bec_0_50"/>
          <p:cNvCxnSpPr/>
          <p:nvPr/>
        </p:nvCxnSpPr>
        <p:spPr>
          <a:xfrm>
            <a:off x="1607557" y="4113867"/>
            <a:ext cx="0" cy="603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g21548336bec_0_50"/>
          <p:cNvSpPr txBox="1"/>
          <p:nvPr/>
        </p:nvSpPr>
        <p:spPr>
          <a:xfrm>
            <a:off x="337654" y="951451"/>
            <a:ext cx="76377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Indice</a:t>
            </a:r>
            <a:endParaRPr b="0" i="0" sz="14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4" name="Google Shape;144;g21548336bec_0_50"/>
          <p:cNvSpPr txBox="1"/>
          <p:nvPr/>
        </p:nvSpPr>
        <p:spPr>
          <a:xfrm>
            <a:off x="1777102" y="5105158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b="0" i="0" sz="2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" name="Google Shape;145;g21548336bec_0_50"/>
          <p:cNvSpPr txBox="1"/>
          <p:nvPr/>
        </p:nvSpPr>
        <p:spPr>
          <a:xfrm>
            <a:off x="451545" y="51599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EFF"/>
              </a:buClr>
              <a:buSzPts val="4000"/>
              <a:buFont typeface="Anton"/>
              <a:buChar char="➔"/>
            </a:pPr>
            <a:r>
              <a:rPr b="0" i="0" lang="en-US" sz="4000" u="none" cap="none" strike="noStrike">
                <a:solidFill>
                  <a:srgbClr val="008EFF"/>
                </a:solidFill>
                <a:latin typeface="Anton"/>
                <a:ea typeface="Anton"/>
                <a:cs typeface="Anton"/>
                <a:sym typeface="Anton"/>
              </a:rPr>
              <a:t> 04</a:t>
            </a:r>
            <a:endParaRPr b="0" i="0" sz="14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46" name="Google Shape;146;g21548336bec_0_50"/>
          <p:cNvCxnSpPr/>
          <p:nvPr/>
        </p:nvCxnSpPr>
        <p:spPr>
          <a:xfrm>
            <a:off x="1607557" y="5129512"/>
            <a:ext cx="0" cy="603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g21548336bec_0_50"/>
          <p:cNvSpPr txBox="1"/>
          <p:nvPr/>
        </p:nvSpPr>
        <p:spPr>
          <a:xfrm>
            <a:off x="1777101" y="3068289"/>
            <a:ext cx="4927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Audiencia/Limitaciones</a:t>
            </a:r>
            <a:endParaRPr b="0" i="0" sz="14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3"/>
          <p:cNvCxnSpPr/>
          <p:nvPr/>
        </p:nvCxnSpPr>
        <p:spPr>
          <a:xfrm>
            <a:off x="161926" y="239899"/>
            <a:ext cx="13800" cy="62316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3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676275" y="1485900"/>
            <a:ext cx="110781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un mercado tan competitivo como el de los videojuegos, comprender las tendencias de ventas y los factores que influyen en ellas es crucial para el éxito empresarial. Un modelo predictivo preciso puede proporcionar a los desarrolladores y editores una ventaja al permitirles anticipar la demanda y ajustar estrategias de lanzamiento, marketing y desarrollo de productos de manera más efectiva.El análisis de datos en esta industria puede revelar patrones y comportamientos del consumidor que pueden ser difíciles de detectar de otra manera. Al comprender mejor las preferencias de los jugadores y cómo estas se relacionan con las características de los juegos, las empresas pueden tomar decisiones más informadas sobre qué tipos de juegos desarrollar y cómo dirigirse a diferentes segmentos de mercado.La aplicación de técnicas de aprendizaje automático en este contexto puede proporcionar valiosos conocimientos sobre la relación entre variables, permitiendo a las empresas optimizar sus procesos de toma de decisiones y maximizar su retorno de inversión en el desarrollo y comercialización de videojuegos.Este proyecto puede ayudar a identificar oportunidades de inversión y crecimiento dentro de la industria de los videojuegos. Al analizar qué características y géneros de juegos tienden a tener un mejor desempeño en términos de ventas globales, los inversores pueden tomar decisiones más fundamentadas sobre dónde asignar recursos y capital. </a:t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32900" y="511075"/>
            <a:ext cx="502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nton"/>
              <a:buChar char="➔"/>
            </a:pPr>
            <a:r>
              <a:rPr lang="en-US" sz="35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01</a:t>
            </a:r>
            <a:r>
              <a:rPr lang="en-US" sz="40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 </a:t>
            </a:r>
            <a:r>
              <a:rPr lang="en-US" sz="33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Introducción</a:t>
            </a:r>
            <a:endParaRPr sz="230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21548336bec_0_5"/>
          <p:cNvCxnSpPr/>
          <p:nvPr/>
        </p:nvCxnSpPr>
        <p:spPr>
          <a:xfrm>
            <a:off x="276226" y="144649"/>
            <a:ext cx="13800" cy="62316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g21548336bec_0_5"/>
          <p:cNvSpPr txBox="1"/>
          <p:nvPr/>
        </p:nvSpPr>
        <p:spPr>
          <a:xfrm>
            <a:off x="11506202" y="6519009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1548336bec_0_5"/>
          <p:cNvSpPr txBox="1"/>
          <p:nvPr/>
        </p:nvSpPr>
        <p:spPr>
          <a:xfrm>
            <a:off x="400060" y="1052363"/>
            <a:ext cx="2718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Audiencia y limitaciones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5" name="Google Shape;165;g21548336bec_0_5"/>
          <p:cNvSpPr/>
          <p:nvPr/>
        </p:nvSpPr>
        <p:spPr>
          <a:xfrm>
            <a:off x="3118025" y="1052375"/>
            <a:ext cx="8969100" cy="5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30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Audiencia:</a:t>
            </a:r>
            <a:endParaRPr b="1" sz="30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 audiencia primaria </a:t>
            </a:r>
            <a:r>
              <a:rPr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podríamos</a:t>
            </a:r>
            <a:r>
              <a:rPr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señalar a estos accionistas y directorio de la empresa con la que estamos trabajando.</a:t>
            </a:r>
            <a:endParaRPr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Limitaciones:</a:t>
            </a:r>
            <a:endParaRPr b="1" sz="30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data presentada en en este análisis tiene información no actualizada, el contexto del análisis parte del 1991 al 2019 perdiéndose los últimos años hasta la actualidad</a:t>
            </a:r>
            <a:endParaRPr sz="21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g21548336bec_0_5"/>
          <p:cNvSpPr txBox="1"/>
          <p:nvPr/>
        </p:nvSpPr>
        <p:spPr>
          <a:xfrm>
            <a:off x="400050" y="144650"/>
            <a:ext cx="1419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Anton"/>
              <a:buChar char="➔"/>
            </a:pPr>
            <a:r>
              <a:rPr lang="en-US" sz="35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02</a:t>
            </a:r>
            <a:endParaRPr sz="350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4"/>
          <p:cNvCxnSpPr/>
          <p:nvPr/>
        </p:nvCxnSpPr>
        <p:spPr>
          <a:xfrm>
            <a:off x="161926" y="382774"/>
            <a:ext cx="13800" cy="62316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4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27472" y="125381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PREGUNTAS DE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3583900" y="1005522"/>
            <a:ext cx="8103900" cy="46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principales:</a:t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¿Es posible predecir, con un grado elevado de exactitud las ventas globales por </a:t>
            </a: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millón</a:t>
            </a: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videojuegos?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</a:t>
            </a: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</a:t>
            </a:r>
            <a:r>
              <a:rPr b="1"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análisis:</a:t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distribuyen mis videojuegos en cantidad según la fecha de lanzamiento?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se distribuyeron las ventas de videojuegos por año según cada género?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¿Cual es la cantidad de videojuegos vendidos según el género?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Ventas globales por género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es la proporción de las ventas por </a:t>
            </a: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región</a:t>
            </a: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 Light"/>
              <a:buChar char="▪"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¿Cómo han evolucionado las ventas de las distintas regiones por año?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409575" y="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nton"/>
              <a:buChar char="➔"/>
            </a:pPr>
            <a:r>
              <a:rPr lang="en-US" sz="40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03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EXPLORATORIO</a:t>
            </a:r>
            <a:endParaRPr b="1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523875" y="95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nton"/>
              <a:buChar char="➔"/>
            </a:pPr>
            <a:r>
              <a:rPr lang="en-US" sz="400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 04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276226" y="144649"/>
            <a:ext cx="13800" cy="62316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480875" y="506700"/>
            <a:ext cx="111969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se distribuyen mis videojuegos en cantidad según la fecha de lanzamiento?</a:t>
            </a:r>
            <a:endParaRPr b="1" i="0" sz="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471475" y="1215476"/>
            <a:ext cx="3658800" cy="5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El </a:t>
            </a:r>
            <a:r>
              <a:rPr lang="en-US">
                <a:solidFill>
                  <a:schemeClr val="lt1"/>
                </a:solidFill>
              </a:rPr>
              <a:t>gráfico</a:t>
            </a:r>
            <a:r>
              <a:rPr lang="en-US">
                <a:solidFill>
                  <a:schemeClr val="lt1"/>
                </a:solidFill>
              </a:rPr>
              <a:t> de la derecha muestra la distribución de nuestro dataset en cuanto a la cantidad de videojuegos según la fecha de lanzamiento</a:t>
            </a:r>
            <a:r>
              <a:rPr i="0" lang="en-US" u="none" cap="none" strike="noStrike">
                <a:solidFill>
                  <a:schemeClr val="lt1"/>
                </a:solidFill>
              </a:rPr>
              <a:t>.</a:t>
            </a:r>
            <a:endParaRPr i="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Podemos observar una distribución asimétrica positiva y podríamos decir en base a este gráfico que la mayoría de mis videojuegos aparecen entre el 2005 y el 2012 aproximadamente. Mostrando nuestros intervalos de </a:t>
            </a:r>
            <a:r>
              <a:rPr lang="en-US">
                <a:solidFill>
                  <a:schemeClr val="lt1"/>
                </a:solidFill>
              </a:rPr>
              <a:t>distribución</a:t>
            </a:r>
            <a:r>
              <a:rPr lang="en-US">
                <a:solidFill>
                  <a:schemeClr val="lt1"/>
                </a:solidFill>
              </a:rPr>
              <a:t> en cuanto a la aparición de los mismos entre 1980 al 2018</a:t>
            </a:r>
            <a:endParaRPr i="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500" y="1539225"/>
            <a:ext cx="5734050" cy="377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7"/>
          <p:cNvCxnSpPr/>
          <p:nvPr/>
        </p:nvCxnSpPr>
        <p:spPr>
          <a:xfrm>
            <a:off x="276226" y="144649"/>
            <a:ext cx="13800" cy="62316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480873" y="506701"/>
            <a:ext cx="2718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Distribución de la cantidad de géneros por fecha de lanzamiento</a:t>
            </a:r>
            <a:endParaRPr b="1"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3402250" y="440725"/>
            <a:ext cx="8387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¿Cómo se distribuyeron las ventas de videojuegos por año según cada género?</a:t>
            </a:r>
            <a:endParaRPr b="1"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 bien la data presentada tiene como contexto los videojuegos, los mismos no pueden ser separados del género al cual </a:t>
            </a:r>
            <a:r>
              <a:rPr lang="en-U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pertenecen</a:t>
            </a:r>
            <a:r>
              <a:rPr lang="en-U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 Queres observar </a:t>
            </a:r>
            <a:r>
              <a:rPr lang="en-U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cómo</a:t>
            </a:r>
            <a:r>
              <a:rPr lang="en-U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son las distribuciones de los mismos, en cantidad, </a:t>
            </a:r>
            <a:r>
              <a:rPr lang="en-U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 través</a:t>
            </a:r>
            <a:r>
              <a:rPr lang="en-US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 los años y ver si se existen marcadas diferencias entre los géneros</a:t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-1460" r="1460" t="0"/>
          <a:stretch/>
        </p:blipFill>
        <p:spPr>
          <a:xfrm>
            <a:off x="152400" y="1848575"/>
            <a:ext cx="8574375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/>
        </p:nvSpPr>
        <p:spPr>
          <a:xfrm>
            <a:off x="9200225" y="2130950"/>
            <a:ext cx="23931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Cada uno de los géneros parecen estar </a:t>
            </a:r>
            <a:r>
              <a:rPr lang="en-US">
                <a:solidFill>
                  <a:schemeClr val="lt1"/>
                </a:solidFill>
              </a:rPr>
              <a:t>comportándose</a:t>
            </a:r>
            <a:r>
              <a:rPr lang="en-US">
                <a:solidFill>
                  <a:schemeClr val="lt1"/>
                </a:solidFill>
              </a:rPr>
              <a:t> de manera </a:t>
            </a:r>
            <a:r>
              <a:rPr lang="en-US">
                <a:solidFill>
                  <a:schemeClr val="lt1"/>
                </a:solidFill>
              </a:rPr>
              <a:t>similar</a:t>
            </a:r>
            <a:r>
              <a:rPr lang="en-US">
                <a:solidFill>
                  <a:schemeClr val="lt1"/>
                </a:solidFill>
              </a:rPr>
              <a:t> donde alcanzan un pico entre los años 2005 y 2012. Y además parecen presentar similitudes en su distribución, marcando una clara </a:t>
            </a:r>
            <a:r>
              <a:rPr lang="en-US">
                <a:solidFill>
                  <a:schemeClr val="lt1"/>
                </a:solidFill>
              </a:rPr>
              <a:t>asimetría</a:t>
            </a:r>
            <a:r>
              <a:rPr lang="en-US">
                <a:solidFill>
                  <a:schemeClr val="lt1"/>
                </a:solidFill>
              </a:rPr>
              <a:t> positiva. La excepción que podríamos marcar son los géneros de Pelea y </a:t>
            </a:r>
            <a:r>
              <a:rPr lang="en-US">
                <a:solidFill>
                  <a:schemeClr val="lt1"/>
                </a:solidFill>
              </a:rPr>
              <a:t>Estrategia</a:t>
            </a:r>
            <a:r>
              <a:rPr lang="en-US">
                <a:solidFill>
                  <a:schemeClr val="lt1"/>
                </a:solidFill>
              </a:rPr>
              <a:t> que parecen mantener un plano pero entre los años mencionados muestran un leve repunte marcando la misma </a:t>
            </a:r>
            <a:r>
              <a:rPr lang="en-US">
                <a:solidFill>
                  <a:schemeClr val="lt1"/>
                </a:solidFill>
              </a:rPr>
              <a:t>asimetría</a:t>
            </a:r>
            <a:r>
              <a:rPr lang="en-U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8"/>
          <p:cNvCxnSpPr/>
          <p:nvPr/>
        </p:nvCxnSpPr>
        <p:spPr>
          <a:xfrm>
            <a:off x="152401" y="173224"/>
            <a:ext cx="13800" cy="62316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429075" y="164850"/>
            <a:ext cx="43986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b="1" lang="en-US" sz="1600">
                <a:solidFill>
                  <a:schemeClr val="lt1"/>
                </a:solidFill>
              </a:rPr>
              <a:t>Cantidad de videojuegos por género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b="1" lang="en-US" sz="1600">
                <a:solidFill>
                  <a:schemeClr val="lt1"/>
                </a:solidFill>
              </a:rPr>
              <a:t>Ventas globales por género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6751425" y="277975"/>
            <a:ext cx="48411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¿Cual es la cantidad de videojuegos según el género?</a:t>
            </a:r>
            <a:endParaRPr b="1"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Se puede observar una predominancia de videojuegos del género de "acción" dentro de este dataset, seguido de "deportes" y "variados"</a:t>
            </a:r>
            <a:endParaRPr i="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Los menos frecuentes están entre los géneros de “Peleas”, “Estrategía” y “Rompecabezas”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1" name="Google Shape;22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00" y="3905975"/>
            <a:ext cx="5869076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00" y="1145000"/>
            <a:ext cx="5869074" cy="239957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 txBox="1"/>
          <p:nvPr/>
        </p:nvSpPr>
        <p:spPr>
          <a:xfrm>
            <a:off x="6751425" y="3501950"/>
            <a:ext cx="49860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Ventas globales por </a:t>
            </a:r>
            <a:r>
              <a:rPr b="1" lang="en-U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millón</a:t>
            </a:r>
            <a:r>
              <a:rPr b="1" lang="en-U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según el género</a:t>
            </a:r>
            <a:endParaRPr b="1"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Podemos observar que se comportó de manera similar a la distribución anterior en cuanto a la cantidad, siendo los géneros de acción y deportes los que más ventas por millón generaron. Vemos una diferencia entre cantidad anterior y las ventas en el género ‘disparos’ donde el mismo logró una mayor cantidad de ventas globales pero se encontraba en la quinta posición en cuanto a la cantidad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9"/>
          <p:cNvCxnSpPr/>
          <p:nvPr/>
        </p:nvCxnSpPr>
        <p:spPr>
          <a:xfrm>
            <a:off x="276226" y="144649"/>
            <a:ext cx="13800" cy="6231600"/>
          </a:xfrm>
          <a:prstGeom prst="straightConnector1">
            <a:avLst/>
          </a:prstGeom>
          <a:noFill/>
          <a:ln cap="flat" cmpd="sng" w="12700">
            <a:solidFill>
              <a:srgbClr val="00D70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