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7919e2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7919e2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7919e2e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7919e2e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7919e2e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7919e2e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d1c2e0b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d1c2e0b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7919e2e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7919e2e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d1c2e0b8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d1c2e0b8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7919e2e2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7919e2e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d1c2e0b8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d1c2e0b8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607 - Project #3</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March 9,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Kory Martin</a:t>
            </a:r>
            <a:endParaRPr/>
          </a:p>
          <a:p>
            <a:pPr indent="-311150" lvl="0" marL="457200" rtl="0" algn="l">
              <a:spcBef>
                <a:spcPts val="0"/>
              </a:spcBef>
              <a:spcAft>
                <a:spcPts val="0"/>
              </a:spcAft>
              <a:buSzPts val="1300"/>
              <a:buChar char="●"/>
            </a:pPr>
            <a:r>
              <a:rPr lang="en"/>
              <a:t>Genesis Middleton</a:t>
            </a:r>
            <a:endParaRPr/>
          </a:p>
          <a:p>
            <a:pPr indent="-311150" lvl="0" marL="457200" rtl="0" algn="l">
              <a:spcBef>
                <a:spcPts val="0"/>
              </a:spcBef>
              <a:spcAft>
                <a:spcPts val="0"/>
              </a:spcAft>
              <a:buSzPts val="1300"/>
              <a:buChar char="●"/>
            </a:pPr>
            <a:r>
              <a:rPr lang="en"/>
              <a:t>Joe Garcia</a:t>
            </a:r>
            <a:endParaRPr/>
          </a:p>
          <a:p>
            <a:pPr indent="-311150" lvl="0" marL="457200" rtl="0" algn="l">
              <a:spcBef>
                <a:spcPts val="0"/>
              </a:spcBef>
              <a:spcAft>
                <a:spcPts val="0"/>
              </a:spcAft>
              <a:buSzPts val="1300"/>
              <a:buChar char="●"/>
            </a:pPr>
            <a:r>
              <a:rPr lang="en"/>
              <a:t>Pei-Ming Chin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Level set on overview project</a:t>
            </a:r>
            <a:endParaRPr/>
          </a:p>
          <a:p>
            <a:pPr indent="-311150" lvl="0" marL="457200" rtl="0" algn="l">
              <a:spcBef>
                <a:spcPts val="0"/>
              </a:spcBef>
              <a:spcAft>
                <a:spcPts val="0"/>
              </a:spcAft>
              <a:buSzPts val="1300"/>
              <a:buChar char="●"/>
            </a:pPr>
            <a:r>
              <a:rPr lang="en"/>
              <a:t>Project Breakdown and Responsibilities</a:t>
            </a:r>
            <a:endParaRPr/>
          </a:p>
          <a:p>
            <a:pPr indent="-298450" lvl="1" marL="914400" rtl="0" algn="l">
              <a:spcBef>
                <a:spcPts val="0"/>
              </a:spcBef>
              <a:spcAft>
                <a:spcPts val="0"/>
              </a:spcAft>
              <a:buSzPts val="1100"/>
              <a:buChar char="○"/>
            </a:pPr>
            <a:r>
              <a:rPr lang="en"/>
              <a:t>Part 1 - Project Document</a:t>
            </a:r>
            <a:endParaRPr/>
          </a:p>
          <a:p>
            <a:pPr indent="-298450" lvl="1" marL="914400" rtl="0" algn="l">
              <a:spcBef>
                <a:spcPts val="0"/>
              </a:spcBef>
              <a:spcAft>
                <a:spcPts val="0"/>
              </a:spcAft>
              <a:buSzPts val="1100"/>
              <a:buChar char="○"/>
            </a:pPr>
            <a:r>
              <a:rPr lang="en"/>
              <a:t>Part 2 - </a:t>
            </a:r>
            <a:r>
              <a:rPr lang="en"/>
              <a:t>Data Collection, Storage, Cleaning, Reporting</a:t>
            </a:r>
            <a:endParaRPr/>
          </a:p>
          <a:p>
            <a:pPr indent="-298450" lvl="1" marL="914400" rtl="0" algn="l">
              <a:spcBef>
                <a:spcPts val="0"/>
              </a:spcBef>
              <a:spcAft>
                <a:spcPts val="0"/>
              </a:spcAft>
              <a:buSzPts val="1100"/>
              <a:buChar char="○"/>
            </a:pPr>
            <a:r>
              <a:rPr lang="en"/>
              <a:t>Part 3 - </a:t>
            </a:r>
            <a:r>
              <a:rPr lang="en"/>
              <a:t>Presentation</a:t>
            </a:r>
            <a:endParaRPr/>
          </a:p>
          <a:p>
            <a:pPr indent="-311150" lvl="0" marL="457200" rtl="0" algn="l">
              <a:spcBef>
                <a:spcPts val="0"/>
              </a:spcBef>
              <a:spcAft>
                <a:spcPts val="0"/>
              </a:spcAft>
              <a:buSzPts val="1300"/>
              <a:buChar char="●"/>
            </a:pPr>
            <a:r>
              <a:rPr lang="en"/>
              <a:t>Key Dates &amp; Deliverables</a:t>
            </a:r>
            <a:endParaRPr/>
          </a:p>
          <a:p>
            <a:pPr indent="-311150" lvl="0" marL="457200" rtl="0" algn="l">
              <a:spcBef>
                <a:spcPts val="0"/>
              </a:spcBef>
              <a:spcAft>
                <a:spcPts val="0"/>
              </a:spcAft>
              <a:buSzPts val="1300"/>
              <a:buChar char="●"/>
            </a:pPr>
            <a:r>
              <a:rPr lang="en"/>
              <a:t>Next Steps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n" sz="2420"/>
              <a:t>Part 1 - Project Document (3/12)</a:t>
            </a:r>
            <a:endParaRPr sz="2420"/>
          </a:p>
        </p:txBody>
      </p:sp>
      <p:sp>
        <p:nvSpPr>
          <p:cNvPr id="105" name="Google Shape;105;p16"/>
          <p:cNvSpPr txBox="1"/>
          <p:nvPr>
            <p:ph idx="1" type="body"/>
          </p:nvPr>
        </p:nvSpPr>
        <p:spPr>
          <a:xfrm>
            <a:off x="727650" y="1853850"/>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Create a short document, with the names of group members. </a:t>
            </a:r>
            <a:endParaRPr/>
          </a:p>
          <a:p>
            <a:pPr indent="-298767" lvl="0" marL="457200" rtl="0" algn="l">
              <a:spcBef>
                <a:spcPts val="0"/>
              </a:spcBef>
              <a:spcAft>
                <a:spcPts val="0"/>
              </a:spcAft>
              <a:buSzPct val="100000"/>
              <a:buChar char="●"/>
            </a:pPr>
            <a:r>
              <a:rPr lang="en"/>
              <a:t>You should briefly describe your collaboration tool(s) you’ll use as a group, including for communication, code sharing, and project documentation. </a:t>
            </a:r>
            <a:endParaRPr/>
          </a:p>
          <a:p>
            <a:pPr indent="-287972" lvl="1" marL="914400" rtl="0" algn="l">
              <a:spcBef>
                <a:spcPts val="0"/>
              </a:spcBef>
              <a:spcAft>
                <a:spcPts val="0"/>
              </a:spcAft>
              <a:buSzPct val="100000"/>
              <a:buChar char="○"/>
            </a:pPr>
            <a:r>
              <a:rPr lang="en"/>
              <a:t>Communication - Email, Slack</a:t>
            </a:r>
            <a:endParaRPr/>
          </a:p>
          <a:p>
            <a:pPr indent="-287972" lvl="1" marL="914400" rtl="0" algn="l">
              <a:spcBef>
                <a:spcPts val="0"/>
              </a:spcBef>
              <a:spcAft>
                <a:spcPts val="0"/>
              </a:spcAft>
              <a:buSzPct val="100000"/>
              <a:buChar char="○"/>
            </a:pPr>
            <a:r>
              <a:rPr lang="en"/>
              <a:t>Project Documentation - Google Drive</a:t>
            </a:r>
            <a:endParaRPr/>
          </a:p>
          <a:p>
            <a:pPr indent="-287972" lvl="1" marL="914400" rtl="0" algn="l">
              <a:spcBef>
                <a:spcPts val="0"/>
              </a:spcBef>
              <a:spcAft>
                <a:spcPts val="0"/>
              </a:spcAft>
              <a:buSzPct val="100000"/>
              <a:buChar char="○"/>
            </a:pPr>
            <a:r>
              <a:rPr lang="en"/>
              <a:t>Code Sharing - GitHub</a:t>
            </a:r>
            <a:endParaRPr/>
          </a:p>
          <a:p>
            <a:pPr indent="-298767" lvl="0" marL="457200" rtl="0" algn="l">
              <a:spcBef>
                <a:spcPts val="0"/>
              </a:spcBef>
              <a:spcAft>
                <a:spcPts val="0"/>
              </a:spcAft>
              <a:buSzPct val="100000"/>
              <a:buChar char="●"/>
            </a:pPr>
            <a:r>
              <a:rPr lang="en"/>
              <a:t>You should have identified your data sources, where the data can be found, and how to load it. </a:t>
            </a:r>
            <a:endParaRPr/>
          </a:p>
          <a:p>
            <a:pPr indent="-287972" lvl="1" marL="914400" rtl="0" algn="l">
              <a:spcBef>
                <a:spcPts val="0"/>
              </a:spcBef>
              <a:spcAft>
                <a:spcPts val="0"/>
              </a:spcAft>
              <a:buSzPct val="100000"/>
              <a:buChar char="○"/>
            </a:pPr>
            <a:r>
              <a:rPr b="1" lang="en"/>
              <a:t>Data source - LinkedIn, Indeed, Glassdoor, Fiverr, Simply Hired</a:t>
            </a:r>
            <a:endParaRPr b="1"/>
          </a:p>
          <a:p>
            <a:pPr indent="-287972" lvl="1" marL="914400" rtl="0" algn="l">
              <a:spcBef>
                <a:spcPts val="0"/>
              </a:spcBef>
              <a:spcAft>
                <a:spcPts val="0"/>
              </a:spcAft>
              <a:buSzPct val="100000"/>
              <a:buChar char="○"/>
            </a:pPr>
            <a:r>
              <a:rPr b="1" lang="en"/>
              <a:t>Data Collection - Manual data collection or web scraping</a:t>
            </a:r>
            <a:endParaRPr b="1"/>
          </a:p>
          <a:p>
            <a:pPr indent="-287972" lvl="1" marL="914400" rtl="0" algn="l">
              <a:spcBef>
                <a:spcPts val="0"/>
              </a:spcBef>
              <a:spcAft>
                <a:spcPts val="0"/>
              </a:spcAft>
              <a:buSzPct val="100000"/>
              <a:buChar char="○"/>
            </a:pPr>
            <a:r>
              <a:rPr b="1" lang="en"/>
              <a:t>Data Ingestion -a)  Collect data into .csv and then load it into MySQL; b) collect data directly in R and load into MySQL a</a:t>
            </a:r>
            <a:endParaRPr b="1"/>
          </a:p>
          <a:p>
            <a:pPr indent="-298767" lvl="0" marL="457200" rtl="0" algn="l">
              <a:spcBef>
                <a:spcPts val="0"/>
              </a:spcBef>
              <a:spcAft>
                <a:spcPts val="0"/>
              </a:spcAft>
              <a:buSzPct val="100000"/>
              <a:buChar char="●"/>
            </a:pPr>
            <a:r>
              <a:rPr lang="en"/>
              <a:t>And you should have created at least a logical model for your </a:t>
            </a:r>
            <a:r>
              <a:rPr b="1" lang="en"/>
              <a:t>normalized database</a:t>
            </a:r>
            <a:r>
              <a:rPr lang="en"/>
              <a:t>, and produced an Entity-Relationship (ER) diagram documenting your database design.</a:t>
            </a:r>
            <a:endParaRPr/>
          </a:p>
          <a:p>
            <a:pPr indent="-298767" lvl="0" marL="457200" rtl="0" algn="l">
              <a:spcBef>
                <a:spcPts val="0"/>
              </a:spcBef>
              <a:spcAft>
                <a:spcPts val="0"/>
              </a:spcAft>
              <a:buSzPct val="100000"/>
              <a:buChar char="●"/>
            </a:pPr>
            <a:r>
              <a:rPr lang="en"/>
              <a:t>Delegation for the write-up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Design</a:t>
            </a:r>
            <a:endParaRPr/>
          </a:p>
        </p:txBody>
      </p:sp>
      <p:sp>
        <p:nvSpPr>
          <p:cNvPr id="111" name="Google Shape;111;p17"/>
          <p:cNvSpPr txBox="1"/>
          <p:nvPr>
            <p:ph idx="1" type="body"/>
          </p:nvPr>
        </p:nvSpPr>
        <p:spPr>
          <a:xfrm>
            <a:off x="727650" y="1894875"/>
            <a:ext cx="7688700" cy="2261100"/>
          </a:xfrm>
          <a:prstGeom prst="rect">
            <a:avLst/>
          </a:prstGeom>
        </p:spPr>
        <p:txBody>
          <a:bodyPr anchorCtr="0" anchor="t" bIns="91425" lIns="91425" spcFirstLastPara="1" rIns="91425" wrap="square" tIns="91425">
            <a:normAutofit fontScale="70000" lnSpcReduction="20000"/>
          </a:bodyPr>
          <a:lstStyle/>
          <a:p>
            <a:pPr indent="-286385" lvl="0" marL="457200" rtl="0" algn="l">
              <a:spcBef>
                <a:spcPts val="0"/>
              </a:spcBef>
              <a:spcAft>
                <a:spcPts val="0"/>
              </a:spcAft>
              <a:buSzPct val="100000"/>
              <a:buChar char="●"/>
            </a:pPr>
            <a:r>
              <a:rPr lang="en"/>
              <a:t>Website (Data source)</a:t>
            </a:r>
            <a:endParaRPr/>
          </a:p>
          <a:p>
            <a:pPr indent="-277494" lvl="1" marL="914400" rtl="0" algn="l">
              <a:spcBef>
                <a:spcPts val="0"/>
              </a:spcBef>
              <a:spcAft>
                <a:spcPts val="0"/>
              </a:spcAft>
              <a:buSzPct val="100000"/>
              <a:buChar char="○"/>
            </a:pPr>
            <a:r>
              <a:rPr lang="en"/>
              <a:t>Website Names</a:t>
            </a:r>
            <a:endParaRPr/>
          </a:p>
          <a:p>
            <a:pPr indent="-286385" lvl="0" marL="457200" rtl="0" algn="l">
              <a:spcBef>
                <a:spcPts val="0"/>
              </a:spcBef>
              <a:spcAft>
                <a:spcPts val="0"/>
              </a:spcAft>
              <a:buSzPct val="100000"/>
              <a:buChar char="●"/>
            </a:pPr>
            <a:r>
              <a:rPr lang="en"/>
              <a:t>Company</a:t>
            </a:r>
            <a:endParaRPr/>
          </a:p>
          <a:p>
            <a:pPr indent="-277494" lvl="1" marL="914400" rtl="0" algn="l">
              <a:spcBef>
                <a:spcPts val="0"/>
              </a:spcBef>
              <a:spcAft>
                <a:spcPts val="0"/>
              </a:spcAft>
              <a:buSzPct val="100000"/>
              <a:buChar char="○"/>
            </a:pPr>
            <a:r>
              <a:rPr lang="en"/>
              <a:t>Company Name</a:t>
            </a:r>
            <a:endParaRPr/>
          </a:p>
          <a:p>
            <a:pPr indent="-277494" lvl="1" marL="914400" rtl="0" algn="l">
              <a:spcBef>
                <a:spcPts val="0"/>
              </a:spcBef>
              <a:spcAft>
                <a:spcPts val="0"/>
              </a:spcAft>
              <a:buSzPct val="100000"/>
              <a:buChar char="○"/>
            </a:pPr>
            <a:r>
              <a:rPr lang="en"/>
              <a:t>Company ID</a:t>
            </a:r>
            <a:endParaRPr/>
          </a:p>
          <a:p>
            <a:pPr indent="-277494" lvl="1" marL="914400" rtl="0" algn="l">
              <a:spcBef>
                <a:spcPts val="0"/>
              </a:spcBef>
              <a:spcAft>
                <a:spcPts val="0"/>
              </a:spcAft>
              <a:buSzPct val="100000"/>
              <a:buChar char="○"/>
            </a:pPr>
            <a:r>
              <a:rPr lang="en"/>
              <a:t>Location </a:t>
            </a:r>
            <a:endParaRPr/>
          </a:p>
          <a:p>
            <a:pPr indent="-286385" lvl="0" marL="457200" rtl="0" algn="l">
              <a:spcBef>
                <a:spcPts val="0"/>
              </a:spcBef>
              <a:spcAft>
                <a:spcPts val="0"/>
              </a:spcAft>
              <a:buSzPct val="100000"/>
              <a:buChar char="●"/>
            </a:pPr>
            <a:r>
              <a:rPr lang="en"/>
              <a:t>Job Listing Table</a:t>
            </a:r>
            <a:endParaRPr/>
          </a:p>
          <a:p>
            <a:pPr indent="-277494" lvl="1" marL="914400" rtl="0" algn="l">
              <a:spcBef>
                <a:spcPts val="0"/>
              </a:spcBef>
              <a:spcAft>
                <a:spcPts val="0"/>
              </a:spcAft>
              <a:buSzPct val="100000"/>
              <a:buChar char="○"/>
            </a:pPr>
            <a:r>
              <a:rPr lang="en"/>
              <a:t>Company ID</a:t>
            </a:r>
            <a:endParaRPr/>
          </a:p>
          <a:p>
            <a:pPr indent="-277494" lvl="1" marL="914400" rtl="0" algn="l">
              <a:spcBef>
                <a:spcPts val="0"/>
              </a:spcBef>
              <a:spcAft>
                <a:spcPts val="0"/>
              </a:spcAft>
              <a:buSzPct val="100000"/>
              <a:buChar char="○"/>
            </a:pPr>
            <a:r>
              <a:rPr lang="en"/>
              <a:t>Data Source ID</a:t>
            </a:r>
            <a:endParaRPr/>
          </a:p>
          <a:p>
            <a:pPr indent="-277494" lvl="1" marL="914400" rtl="0" algn="l">
              <a:spcBef>
                <a:spcPts val="0"/>
              </a:spcBef>
              <a:spcAft>
                <a:spcPts val="0"/>
              </a:spcAft>
              <a:buSzPct val="100000"/>
              <a:buChar char="○"/>
            </a:pPr>
            <a:r>
              <a:rPr lang="en"/>
              <a:t>Position/Title</a:t>
            </a:r>
            <a:endParaRPr/>
          </a:p>
          <a:p>
            <a:pPr indent="-277494" lvl="1" marL="914400" rtl="0" algn="l">
              <a:spcBef>
                <a:spcPts val="0"/>
              </a:spcBef>
              <a:spcAft>
                <a:spcPts val="0"/>
              </a:spcAft>
              <a:buSzPct val="100000"/>
              <a:buChar char="○"/>
            </a:pPr>
            <a:r>
              <a:rPr lang="en"/>
              <a:t>Seniority Level</a:t>
            </a:r>
            <a:endParaRPr/>
          </a:p>
          <a:p>
            <a:pPr indent="-277494" lvl="1" marL="914400" rtl="0" algn="l">
              <a:spcBef>
                <a:spcPts val="0"/>
              </a:spcBef>
              <a:spcAft>
                <a:spcPts val="0"/>
              </a:spcAft>
              <a:buSzPct val="100000"/>
              <a:buChar char="○"/>
            </a:pPr>
            <a:r>
              <a:rPr lang="en"/>
              <a:t>Years of Experience</a:t>
            </a:r>
            <a:endParaRPr/>
          </a:p>
          <a:p>
            <a:pPr indent="-277494" lvl="1" marL="914400" rtl="0" algn="l">
              <a:spcBef>
                <a:spcPts val="0"/>
              </a:spcBef>
              <a:spcAft>
                <a:spcPts val="0"/>
              </a:spcAft>
              <a:buSzPct val="100000"/>
              <a:buChar char="○"/>
            </a:pPr>
            <a:r>
              <a:rPr lang="en"/>
              <a:t>Education</a:t>
            </a:r>
            <a:endParaRPr/>
          </a:p>
          <a:p>
            <a:pPr indent="-277494" lvl="1" marL="914400" rtl="0" algn="l">
              <a:spcBef>
                <a:spcPts val="0"/>
              </a:spcBef>
              <a:spcAft>
                <a:spcPts val="0"/>
              </a:spcAft>
              <a:buSzPct val="100000"/>
              <a:buChar char="○"/>
            </a:pPr>
            <a:r>
              <a:rPr lang="en"/>
              <a:t>Skills</a:t>
            </a:r>
            <a:endParaRPr/>
          </a:p>
          <a:p>
            <a:pPr indent="-277494" lvl="1" marL="914400" rtl="0" algn="l">
              <a:spcBef>
                <a:spcPts val="0"/>
              </a:spcBef>
              <a:spcAft>
                <a:spcPts val="0"/>
              </a:spcAft>
              <a:buSzPct val="100000"/>
              <a:buChar char="○"/>
            </a:pPr>
            <a:r>
              <a:rPr lang="en"/>
              <a:t>Skill Category ID</a:t>
            </a:r>
            <a:endParaRPr/>
          </a:p>
          <a:p>
            <a:pPr indent="-275272" lvl="1" marL="914400" rtl="0" algn="l">
              <a:spcBef>
                <a:spcPts val="0"/>
              </a:spcBef>
              <a:spcAft>
                <a:spcPts val="0"/>
              </a:spcAft>
              <a:buSzPct val="100000"/>
              <a:buChar char="○"/>
            </a:pPr>
            <a:r>
              <a:rPr lang="en" sz="1050"/>
              <a:t>Remote vs. On-Location vs. Hybrid </a:t>
            </a:r>
            <a:endParaRPr sz="1050"/>
          </a:p>
          <a:p>
            <a:pPr indent="-286385" lvl="0" marL="457200" rtl="0" algn="l">
              <a:spcBef>
                <a:spcPts val="0"/>
              </a:spcBef>
              <a:spcAft>
                <a:spcPts val="0"/>
              </a:spcAft>
              <a:buSzPct val="100000"/>
              <a:buChar char="●"/>
            </a:pPr>
            <a:r>
              <a:rPr lang="en"/>
              <a:t>Skill Category: Soft Skills, Technical, Etc.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n" sz="2420"/>
              <a:t>Part 2 - Data Collection, </a:t>
            </a:r>
            <a:r>
              <a:rPr lang="en" sz="2420"/>
              <a:t>Storage, Cleaning, Reporting (3/19)</a:t>
            </a:r>
            <a:endParaRPr sz="2420"/>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You will have to determine what data to collect, where the data can be found, and how to load it.  </a:t>
            </a:r>
            <a:endParaRPr/>
          </a:p>
          <a:p>
            <a:pPr indent="-311150" lvl="0" marL="457200" rtl="0" algn="l">
              <a:spcBef>
                <a:spcPts val="0"/>
              </a:spcBef>
              <a:spcAft>
                <a:spcPts val="0"/>
              </a:spcAft>
              <a:buSzPts val="1300"/>
              <a:buChar char="●"/>
            </a:pPr>
            <a:r>
              <a:rPr lang="en"/>
              <a:t>The data that you decide to collect should reside in a relational database, in a set of normalized tables.  </a:t>
            </a:r>
            <a:endParaRPr/>
          </a:p>
          <a:p>
            <a:pPr indent="-311150" lvl="0" marL="457200" rtl="0" algn="l">
              <a:spcBef>
                <a:spcPts val="0"/>
              </a:spcBef>
              <a:spcAft>
                <a:spcPts val="0"/>
              </a:spcAft>
              <a:buSzPts val="1300"/>
              <a:buChar char="●"/>
            </a:pPr>
            <a:r>
              <a:rPr lang="en"/>
              <a:t>You should perform any needed tidying, transformations, and exploratory data analysis in R.  </a:t>
            </a:r>
            <a:endParaRPr/>
          </a:p>
          <a:p>
            <a:pPr indent="-311150" lvl="0" marL="457200" rtl="0" algn="l">
              <a:spcBef>
                <a:spcPts val="0"/>
              </a:spcBef>
              <a:spcAft>
                <a:spcPts val="0"/>
              </a:spcAft>
              <a:buSzPts val="1300"/>
              <a:buChar char="●"/>
            </a:pPr>
            <a:r>
              <a:rPr lang="en"/>
              <a:t>Your deliverable should include all code, results, and documentation of your motivation, approach, and findings.  </a:t>
            </a:r>
            <a:endParaRPr/>
          </a:p>
          <a:p>
            <a:pPr indent="-311150" lvl="0" marL="457200" rtl="0" algn="l">
              <a:spcBef>
                <a:spcPts val="0"/>
              </a:spcBef>
              <a:spcAft>
                <a:spcPts val="0"/>
              </a:spcAft>
              <a:buSzPts val="1300"/>
              <a:buChar char="●"/>
            </a:pPr>
            <a:r>
              <a:rPr lang="en"/>
              <a:t>While you are strongly encouraged (and will hopefully find it fun) to try out statistics and data models, your grade will not be affected by the statistical analysis and modeling performed (since this is a semester one course on Data Acquisition and Management).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2 - Core Activities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Web scraping/Data Collection</a:t>
            </a:r>
            <a:endParaRPr/>
          </a:p>
          <a:p>
            <a:pPr indent="-311150" lvl="0" marL="457200" rtl="0" algn="l">
              <a:spcBef>
                <a:spcPts val="0"/>
              </a:spcBef>
              <a:spcAft>
                <a:spcPts val="0"/>
              </a:spcAft>
              <a:buSzPts val="1300"/>
              <a:buAutoNum type="arabicPeriod"/>
            </a:pPr>
            <a:r>
              <a:rPr lang="en"/>
              <a:t>Ingesting into DB</a:t>
            </a:r>
            <a:endParaRPr/>
          </a:p>
          <a:p>
            <a:pPr indent="-311150" lvl="0" marL="457200" rtl="0" algn="l">
              <a:spcBef>
                <a:spcPts val="0"/>
              </a:spcBef>
              <a:spcAft>
                <a:spcPts val="0"/>
              </a:spcAft>
              <a:buSzPts val="1300"/>
              <a:buAutoNum type="arabicPeriod"/>
            </a:pPr>
            <a:r>
              <a:rPr lang="en"/>
              <a:t>Retrieving data from DB and cleaning data in R</a:t>
            </a:r>
            <a:endParaRPr/>
          </a:p>
          <a:p>
            <a:pPr indent="-311150" lvl="0" marL="457200" rtl="0" algn="l">
              <a:spcBef>
                <a:spcPts val="0"/>
              </a:spcBef>
              <a:spcAft>
                <a:spcPts val="0"/>
              </a:spcAft>
              <a:buSzPts val="1300"/>
              <a:buAutoNum type="arabicPeriod"/>
            </a:pPr>
            <a:r>
              <a:rPr lang="en"/>
              <a:t>Analysis of Data / Data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lang="en" sz="2420"/>
              <a:t>Part 3 - Presentation (3/22)</a:t>
            </a:r>
            <a:endParaRPr sz="2420"/>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a group, you should appoint (at least) three people to lead parts of the presentation.  </a:t>
            </a:r>
            <a:endParaRPr/>
          </a:p>
          <a:p>
            <a:pPr indent="-311150" lvl="0" marL="457200" rtl="0" algn="l">
              <a:spcBef>
                <a:spcPts val="0"/>
              </a:spcBef>
              <a:spcAft>
                <a:spcPts val="0"/>
              </a:spcAft>
              <a:buSzPts val="1300"/>
              <a:buChar char="●"/>
            </a:pPr>
            <a:r>
              <a:rPr lang="en"/>
              <a:t>Every student must be prepared to explain how the data was collected, loaded, transformed, tidied, and analyzed for outliers, etc. in our Meetup.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Delegation of Tasks</a:t>
            </a:r>
            <a:endParaRPr/>
          </a:p>
        </p:txBody>
      </p:sp>
      <p:sp>
        <p:nvSpPr>
          <p:cNvPr id="135" name="Google Shape;135;p21"/>
          <p:cNvSpPr txBox="1"/>
          <p:nvPr>
            <p:ph idx="1" type="body"/>
          </p:nvPr>
        </p:nvSpPr>
        <p:spPr>
          <a:xfrm>
            <a:off x="727650" y="1853850"/>
            <a:ext cx="7688700" cy="2754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Part 1</a:t>
            </a:r>
            <a:endParaRPr/>
          </a:p>
          <a:p>
            <a:pPr indent="-280193" lvl="0" marL="457200" rtl="0" algn="l">
              <a:spcBef>
                <a:spcPts val="1200"/>
              </a:spcBef>
              <a:spcAft>
                <a:spcPts val="0"/>
              </a:spcAft>
              <a:buSzPct val="100000"/>
              <a:buChar char="●"/>
            </a:pPr>
            <a:r>
              <a:rPr lang="en"/>
              <a:t>Documenting the process</a:t>
            </a:r>
            <a:endParaRPr/>
          </a:p>
          <a:p>
            <a:pPr indent="0" lvl="0" marL="0" rtl="0" algn="l">
              <a:spcBef>
                <a:spcPts val="1200"/>
              </a:spcBef>
              <a:spcAft>
                <a:spcPts val="0"/>
              </a:spcAft>
              <a:buNone/>
            </a:pPr>
            <a:r>
              <a:rPr lang="en"/>
              <a:t>Part 2</a:t>
            </a:r>
            <a:endParaRPr/>
          </a:p>
          <a:p>
            <a:pPr indent="-280193" lvl="0" marL="457200" rtl="0" algn="l">
              <a:spcBef>
                <a:spcPts val="1200"/>
              </a:spcBef>
              <a:spcAft>
                <a:spcPts val="0"/>
              </a:spcAft>
              <a:buSzPct val="100000"/>
              <a:buChar char="●"/>
            </a:pPr>
            <a:r>
              <a:rPr lang="en"/>
              <a:t>Web scraping/Data Collection</a:t>
            </a:r>
            <a:endParaRPr/>
          </a:p>
          <a:p>
            <a:pPr indent="-272256" lvl="1" marL="914400" rtl="0" algn="l">
              <a:spcBef>
                <a:spcPts val="0"/>
              </a:spcBef>
              <a:spcAft>
                <a:spcPts val="0"/>
              </a:spcAft>
              <a:buSzPct val="100000"/>
              <a:buChar char="○"/>
            </a:pPr>
            <a:r>
              <a:rPr lang="en"/>
              <a:t>Each person selects a different data source and scrapes the data for at least 25 job postings</a:t>
            </a:r>
            <a:endParaRPr/>
          </a:p>
          <a:p>
            <a:pPr indent="-272256" lvl="2" marL="1371600" rtl="0" algn="l">
              <a:spcBef>
                <a:spcPts val="0"/>
              </a:spcBef>
              <a:spcAft>
                <a:spcPts val="0"/>
              </a:spcAft>
              <a:buSzPct val="100000"/>
              <a:buChar char="■"/>
            </a:pPr>
            <a:r>
              <a:rPr lang="en"/>
              <a:t>LinkedIn</a:t>
            </a:r>
            <a:endParaRPr/>
          </a:p>
          <a:p>
            <a:pPr indent="-272256" lvl="2" marL="1371600" rtl="0" algn="l">
              <a:spcBef>
                <a:spcPts val="0"/>
              </a:spcBef>
              <a:spcAft>
                <a:spcPts val="0"/>
              </a:spcAft>
              <a:buSzPct val="100000"/>
              <a:buChar char="■"/>
            </a:pPr>
            <a:r>
              <a:rPr lang="en"/>
              <a:t>Simply Hired</a:t>
            </a:r>
            <a:endParaRPr/>
          </a:p>
          <a:p>
            <a:pPr indent="-272256" lvl="2" marL="1371600" rtl="0" algn="l">
              <a:spcBef>
                <a:spcPts val="0"/>
              </a:spcBef>
              <a:spcAft>
                <a:spcPts val="0"/>
              </a:spcAft>
              <a:buSzPct val="100000"/>
              <a:buChar char="■"/>
            </a:pPr>
            <a:r>
              <a:rPr lang="en"/>
              <a:t>Indeed</a:t>
            </a:r>
            <a:endParaRPr/>
          </a:p>
          <a:p>
            <a:pPr indent="-272256" lvl="2" marL="1371600" rtl="0" algn="l">
              <a:spcBef>
                <a:spcPts val="0"/>
              </a:spcBef>
              <a:spcAft>
                <a:spcPts val="0"/>
              </a:spcAft>
              <a:buSzPct val="100000"/>
              <a:buChar char="■"/>
            </a:pPr>
            <a:r>
              <a:rPr lang="en"/>
              <a:t>Monster</a:t>
            </a:r>
            <a:endParaRPr/>
          </a:p>
          <a:p>
            <a:pPr indent="-272256" lvl="2" marL="1371600" rtl="0" algn="l">
              <a:spcBef>
                <a:spcPts val="0"/>
              </a:spcBef>
              <a:spcAft>
                <a:spcPts val="0"/>
              </a:spcAft>
              <a:buSzPct val="100000"/>
              <a:buChar char="■"/>
            </a:pPr>
            <a:r>
              <a:rPr lang="en"/>
              <a:t>Glassdoor</a:t>
            </a:r>
            <a:endParaRPr/>
          </a:p>
          <a:p>
            <a:pPr indent="-280193" lvl="0" marL="457200" rtl="0" algn="l">
              <a:spcBef>
                <a:spcPts val="0"/>
              </a:spcBef>
              <a:spcAft>
                <a:spcPts val="0"/>
              </a:spcAft>
              <a:buSzPct val="100000"/>
              <a:buChar char="●"/>
            </a:pPr>
            <a:r>
              <a:rPr lang="en"/>
              <a:t>Ingesting into DB</a:t>
            </a:r>
            <a:endParaRPr/>
          </a:p>
          <a:p>
            <a:pPr indent="-280193" lvl="0" marL="457200" rtl="0" algn="l">
              <a:spcBef>
                <a:spcPts val="0"/>
              </a:spcBef>
              <a:spcAft>
                <a:spcPts val="0"/>
              </a:spcAft>
              <a:buSzPct val="100000"/>
              <a:buChar char="●"/>
            </a:pPr>
            <a:r>
              <a:rPr lang="en"/>
              <a:t>Retrieving data from DB and cleaning data in R</a:t>
            </a:r>
            <a:endParaRPr/>
          </a:p>
          <a:p>
            <a:pPr indent="-280193" lvl="0" marL="457200" rtl="0" algn="l">
              <a:spcBef>
                <a:spcPts val="0"/>
              </a:spcBef>
              <a:spcAft>
                <a:spcPts val="0"/>
              </a:spcAft>
              <a:buSzPct val="100000"/>
              <a:buChar char="●"/>
            </a:pPr>
            <a:r>
              <a:rPr lang="en"/>
              <a:t>Analysis of Data / Data Visualization</a:t>
            </a:r>
            <a:endParaRPr/>
          </a:p>
          <a:p>
            <a:pPr indent="0" lvl="0" marL="0" rtl="0" algn="l">
              <a:spcBef>
                <a:spcPts val="1200"/>
              </a:spcBef>
              <a:spcAft>
                <a:spcPts val="0"/>
              </a:spcAft>
              <a:buNone/>
            </a:pPr>
            <a:r>
              <a:rPr lang="en"/>
              <a:t>Part 3</a:t>
            </a:r>
            <a:endParaRPr/>
          </a:p>
          <a:p>
            <a:pPr indent="-280193" lvl="0" marL="457200" rtl="0" algn="l">
              <a:spcBef>
                <a:spcPts val="1200"/>
              </a:spcBef>
              <a:spcAft>
                <a:spcPts val="0"/>
              </a:spcAft>
              <a:buSzPct val="100000"/>
              <a:buChar char="●"/>
            </a:pPr>
            <a:r>
              <a:rPr lang="en"/>
              <a:t>Putting together presentation 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