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Oswald Medium"/>
      <p:regular r:id="rId38"/>
      <p:bold r:id="rId39"/>
    </p:embeddedFont>
    <p:embeddedFont>
      <p:font typeface="Average"/>
      <p:regular r:id="rId40"/>
    </p:embeddedFont>
    <p:embeddedFont>
      <p:font typeface="Oswald"/>
      <p:regular r:id="rId41"/>
      <p:bold r:id="rId42"/>
    </p:embeddedFont>
    <p:embeddedFont>
      <p:font typeface="Tino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1BB2BC-51CE-46E6-947F-D21B02619F26}">
  <a:tblStyle styleId="{7B1BB2BC-51CE-46E6-947F-D21B02619F26}"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verage-regular.fntdata"/><Relationship Id="rId20" Type="http://schemas.openxmlformats.org/officeDocument/2006/relationships/slide" Target="slides/slide14.xml"/><Relationship Id="rId42" Type="http://schemas.openxmlformats.org/officeDocument/2006/relationships/font" Target="fonts/Oswald-bold.fntdata"/><Relationship Id="rId41" Type="http://schemas.openxmlformats.org/officeDocument/2006/relationships/font" Target="fonts/Oswald-regular.fntdata"/><Relationship Id="rId22" Type="http://schemas.openxmlformats.org/officeDocument/2006/relationships/slide" Target="slides/slide16.xml"/><Relationship Id="rId44" Type="http://schemas.openxmlformats.org/officeDocument/2006/relationships/font" Target="fonts/Tinos-bold.fntdata"/><Relationship Id="rId21" Type="http://schemas.openxmlformats.org/officeDocument/2006/relationships/slide" Target="slides/slide15.xml"/><Relationship Id="rId43" Type="http://schemas.openxmlformats.org/officeDocument/2006/relationships/font" Target="fonts/Tinos-regular.fntdata"/><Relationship Id="rId24" Type="http://schemas.openxmlformats.org/officeDocument/2006/relationships/slide" Target="slides/slide18.xml"/><Relationship Id="rId46" Type="http://schemas.openxmlformats.org/officeDocument/2006/relationships/font" Target="fonts/Tinos-boldItalic.fntdata"/><Relationship Id="rId23" Type="http://schemas.openxmlformats.org/officeDocument/2006/relationships/slide" Target="slides/slide17.xml"/><Relationship Id="rId45" Type="http://schemas.openxmlformats.org/officeDocument/2006/relationships/font" Target="fonts/Tino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swaldMedium-bold.fntdata"/><Relationship Id="rId16" Type="http://schemas.openxmlformats.org/officeDocument/2006/relationships/slide" Target="slides/slide10.xml"/><Relationship Id="rId38" Type="http://schemas.openxmlformats.org/officeDocument/2006/relationships/font" Target="fonts/OswaldMedium-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6f980f91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6f980f9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13ac657df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13ac657d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13ac657df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13ac657d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13ac657df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13ac657d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8d74d08e8_1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58d74d08e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58d74d08e8_1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58d74d08e8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590f4491da_2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590f4491d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98c88ab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98c88ab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5985f8768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5985f876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598c88ab3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598c88ab3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590f4491da_2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590f4491d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985f8768d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985f876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598c88ab3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598c88ab3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985f8768d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985f8768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590f4491da_2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590f4491da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5985f8768d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5985f8768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5985f874d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5985f874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5985f874d1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5985f874d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985f8768d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985f8768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13ac657df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13ac657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13ac657df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13ac657d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90f4491da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90f4491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Tinos"/>
              <a:buChar char="○"/>
              <a:defRPr>
                <a:solidFill>
                  <a:schemeClr val="accent3"/>
                </a:solidFill>
                <a:latin typeface="Tinos"/>
                <a:ea typeface="Tinos"/>
                <a:cs typeface="Tinos"/>
                <a:sym typeface="Tinos"/>
              </a:defRPr>
            </a:lvl2pPr>
            <a:lvl3pPr indent="-317500" lvl="2" marL="1371600">
              <a:lnSpc>
                <a:spcPct val="115000"/>
              </a:lnSpc>
              <a:spcBef>
                <a:spcPts val="1600"/>
              </a:spcBef>
              <a:spcAft>
                <a:spcPts val="0"/>
              </a:spcAft>
              <a:buClr>
                <a:schemeClr val="accent3"/>
              </a:buClr>
              <a:buSzPts val="1400"/>
              <a:buFont typeface="Tinos"/>
              <a:buChar char="■"/>
              <a:defRPr>
                <a:solidFill>
                  <a:schemeClr val="accent3"/>
                </a:solidFill>
                <a:latin typeface="Tinos"/>
                <a:ea typeface="Tinos"/>
                <a:cs typeface="Tinos"/>
                <a:sym typeface="Tinos"/>
              </a:defRPr>
            </a:lvl3pPr>
            <a:lvl4pPr indent="-317500" lvl="3" marL="1828800">
              <a:lnSpc>
                <a:spcPct val="115000"/>
              </a:lnSpc>
              <a:spcBef>
                <a:spcPts val="1600"/>
              </a:spcBef>
              <a:spcAft>
                <a:spcPts val="0"/>
              </a:spcAft>
              <a:buClr>
                <a:schemeClr val="accent3"/>
              </a:buClr>
              <a:buSzPts val="1400"/>
              <a:buFont typeface="Tinos"/>
              <a:buChar char="●"/>
              <a:defRPr>
                <a:solidFill>
                  <a:schemeClr val="accent3"/>
                </a:solidFill>
                <a:latin typeface="Tinos"/>
                <a:ea typeface="Tinos"/>
                <a:cs typeface="Tinos"/>
                <a:sym typeface="Tinos"/>
              </a:defRPr>
            </a:lvl4pPr>
            <a:lvl5pPr indent="-317500" lvl="4" marL="2286000">
              <a:lnSpc>
                <a:spcPct val="115000"/>
              </a:lnSpc>
              <a:spcBef>
                <a:spcPts val="1600"/>
              </a:spcBef>
              <a:spcAft>
                <a:spcPts val="0"/>
              </a:spcAft>
              <a:buClr>
                <a:schemeClr val="accent3"/>
              </a:buClr>
              <a:buSzPts val="1400"/>
              <a:buFont typeface="Tinos"/>
              <a:buChar char="○"/>
              <a:defRPr>
                <a:solidFill>
                  <a:schemeClr val="accent3"/>
                </a:solidFill>
                <a:latin typeface="Tinos"/>
                <a:ea typeface="Tinos"/>
                <a:cs typeface="Tinos"/>
                <a:sym typeface="Tinos"/>
              </a:defRPr>
            </a:lvl5pPr>
            <a:lvl6pPr indent="-317500" lvl="5" marL="2743200">
              <a:lnSpc>
                <a:spcPct val="115000"/>
              </a:lnSpc>
              <a:spcBef>
                <a:spcPts val="1600"/>
              </a:spcBef>
              <a:spcAft>
                <a:spcPts val="0"/>
              </a:spcAft>
              <a:buClr>
                <a:schemeClr val="accent3"/>
              </a:buClr>
              <a:buSzPts val="1400"/>
              <a:buFont typeface="Tinos"/>
              <a:buChar char="■"/>
              <a:defRPr>
                <a:solidFill>
                  <a:schemeClr val="accent3"/>
                </a:solidFill>
                <a:latin typeface="Tinos"/>
                <a:ea typeface="Tinos"/>
                <a:cs typeface="Tinos"/>
                <a:sym typeface="Tinos"/>
              </a:defRPr>
            </a:lvl6pPr>
            <a:lvl7pPr indent="-317500" lvl="6" marL="3200400">
              <a:lnSpc>
                <a:spcPct val="115000"/>
              </a:lnSpc>
              <a:spcBef>
                <a:spcPts val="1600"/>
              </a:spcBef>
              <a:spcAft>
                <a:spcPts val="0"/>
              </a:spcAft>
              <a:buClr>
                <a:schemeClr val="accent3"/>
              </a:buClr>
              <a:buSzPts val="1400"/>
              <a:buFont typeface="Tinos"/>
              <a:buChar char="●"/>
              <a:defRPr>
                <a:solidFill>
                  <a:schemeClr val="accent3"/>
                </a:solidFill>
                <a:latin typeface="Tinos"/>
                <a:ea typeface="Tinos"/>
                <a:cs typeface="Tinos"/>
                <a:sym typeface="Tinos"/>
              </a:defRPr>
            </a:lvl7pPr>
            <a:lvl8pPr indent="-317500" lvl="7" marL="3657600">
              <a:lnSpc>
                <a:spcPct val="115000"/>
              </a:lnSpc>
              <a:spcBef>
                <a:spcPts val="1600"/>
              </a:spcBef>
              <a:spcAft>
                <a:spcPts val="0"/>
              </a:spcAft>
              <a:buClr>
                <a:schemeClr val="accent3"/>
              </a:buClr>
              <a:buSzPts val="1400"/>
              <a:buFont typeface="Tinos"/>
              <a:buChar char="○"/>
              <a:defRPr>
                <a:solidFill>
                  <a:schemeClr val="accent3"/>
                </a:solidFill>
                <a:latin typeface="Tinos"/>
                <a:ea typeface="Tinos"/>
                <a:cs typeface="Tinos"/>
                <a:sym typeface="Tinos"/>
              </a:defRPr>
            </a:lvl8pPr>
            <a:lvl9pPr indent="-317500" lvl="8" marL="4114800">
              <a:lnSpc>
                <a:spcPct val="115000"/>
              </a:lnSpc>
              <a:spcBef>
                <a:spcPts val="1600"/>
              </a:spcBef>
              <a:spcAft>
                <a:spcPts val="1600"/>
              </a:spcAft>
              <a:buClr>
                <a:schemeClr val="accent3"/>
              </a:buClr>
              <a:buSzPts val="1400"/>
              <a:buFont typeface="Tinos"/>
              <a:buChar char="■"/>
              <a:defRPr>
                <a:solidFill>
                  <a:schemeClr val="accent3"/>
                </a:solidFill>
                <a:latin typeface="Tinos"/>
                <a:ea typeface="Tinos"/>
                <a:cs typeface="Tinos"/>
                <a:sym typeface="Tinos"/>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Tinos"/>
                <a:ea typeface="Tinos"/>
                <a:cs typeface="Tinos"/>
                <a:sym typeface="Tinos"/>
              </a:defRPr>
            </a:lvl1pPr>
            <a:lvl2pPr lvl="1" algn="r">
              <a:buNone/>
              <a:defRPr sz="1000">
                <a:solidFill>
                  <a:schemeClr val="accent3"/>
                </a:solidFill>
                <a:latin typeface="Tinos"/>
                <a:ea typeface="Tinos"/>
                <a:cs typeface="Tinos"/>
                <a:sym typeface="Tinos"/>
              </a:defRPr>
            </a:lvl2pPr>
            <a:lvl3pPr lvl="2" algn="r">
              <a:buNone/>
              <a:defRPr sz="1000">
                <a:solidFill>
                  <a:schemeClr val="accent3"/>
                </a:solidFill>
                <a:latin typeface="Tinos"/>
                <a:ea typeface="Tinos"/>
                <a:cs typeface="Tinos"/>
                <a:sym typeface="Tinos"/>
              </a:defRPr>
            </a:lvl3pPr>
            <a:lvl4pPr lvl="3" algn="r">
              <a:buNone/>
              <a:defRPr sz="1000">
                <a:solidFill>
                  <a:schemeClr val="accent3"/>
                </a:solidFill>
                <a:latin typeface="Tinos"/>
                <a:ea typeface="Tinos"/>
                <a:cs typeface="Tinos"/>
                <a:sym typeface="Tinos"/>
              </a:defRPr>
            </a:lvl4pPr>
            <a:lvl5pPr lvl="4" algn="r">
              <a:buNone/>
              <a:defRPr sz="1000">
                <a:solidFill>
                  <a:schemeClr val="accent3"/>
                </a:solidFill>
                <a:latin typeface="Tinos"/>
                <a:ea typeface="Tinos"/>
                <a:cs typeface="Tinos"/>
                <a:sym typeface="Tinos"/>
              </a:defRPr>
            </a:lvl5pPr>
            <a:lvl6pPr lvl="5" algn="r">
              <a:buNone/>
              <a:defRPr sz="1000">
                <a:solidFill>
                  <a:schemeClr val="accent3"/>
                </a:solidFill>
                <a:latin typeface="Tinos"/>
                <a:ea typeface="Tinos"/>
                <a:cs typeface="Tinos"/>
                <a:sym typeface="Tinos"/>
              </a:defRPr>
            </a:lvl6pPr>
            <a:lvl7pPr lvl="6" algn="r">
              <a:buNone/>
              <a:defRPr sz="1000">
                <a:solidFill>
                  <a:schemeClr val="accent3"/>
                </a:solidFill>
                <a:latin typeface="Tinos"/>
                <a:ea typeface="Tinos"/>
                <a:cs typeface="Tinos"/>
                <a:sym typeface="Tinos"/>
              </a:defRPr>
            </a:lvl7pPr>
            <a:lvl8pPr lvl="7" algn="r">
              <a:buNone/>
              <a:defRPr sz="1000">
                <a:solidFill>
                  <a:schemeClr val="accent3"/>
                </a:solidFill>
                <a:latin typeface="Tinos"/>
                <a:ea typeface="Tinos"/>
                <a:cs typeface="Tinos"/>
                <a:sym typeface="Tinos"/>
              </a:defRPr>
            </a:lvl8pPr>
            <a:lvl9pPr lvl="8" algn="r">
              <a:buNone/>
              <a:defRPr sz="1000">
                <a:solidFill>
                  <a:schemeClr val="accent3"/>
                </a:solidFill>
                <a:latin typeface="Tinos"/>
                <a:ea typeface="Tinos"/>
                <a:cs typeface="Tinos"/>
                <a:sym typeface="Tinos"/>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14.png"/><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www.worldbank.org/en/home"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55833" y="5806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Vietnamese Time-Use Survey</a:t>
            </a:r>
            <a:endParaRPr/>
          </a:p>
        </p:txBody>
      </p:sp>
      <p:sp>
        <p:nvSpPr>
          <p:cNvPr id="60" name="Google Shape;60;p13"/>
          <p:cNvSpPr txBox="1"/>
          <p:nvPr/>
        </p:nvSpPr>
        <p:spPr>
          <a:xfrm>
            <a:off x="2326675" y="3212325"/>
            <a:ext cx="4459800" cy="9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61" name="Google Shape;61;p13"/>
          <p:cNvSpPr/>
          <p:nvPr/>
        </p:nvSpPr>
        <p:spPr>
          <a:xfrm>
            <a:off x="-391125" y="382900"/>
            <a:ext cx="1009775" cy="5143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8428450" y="-190475"/>
            <a:ext cx="1009775" cy="5143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idx="4294967295" type="title"/>
          </p:nvPr>
        </p:nvSpPr>
        <p:spPr>
          <a:xfrm>
            <a:off x="311700" y="182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Tiền xử lý dữ liệu</a:t>
            </a:r>
            <a:endParaRPr/>
          </a:p>
        </p:txBody>
      </p:sp>
      <p:sp>
        <p:nvSpPr>
          <p:cNvPr id="140" name="Google Shape;140;p22"/>
          <p:cNvSpPr txBox="1"/>
          <p:nvPr>
            <p:ph idx="4294967295" type="body"/>
          </p:nvPr>
        </p:nvSpPr>
        <p:spPr>
          <a:xfrm>
            <a:off x="311700" y="9315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vi" sz="2100">
                <a:solidFill>
                  <a:schemeClr val="dk1"/>
                </a:solidFill>
                <a:latin typeface="Tinos"/>
                <a:ea typeface="Tinos"/>
                <a:cs typeface="Tinos"/>
                <a:sym typeface="Tinos"/>
              </a:rPr>
              <a:t>Tiền xử lý</a:t>
            </a:r>
            <a:endParaRPr b="1" sz="2100">
              <a:solidFill>
                <a:schemeClr val="dk1"/>
              </a:solidFill>
              <a:latin typeface="Tinos"/>
              <a:ea typeface="Tinos"/>
              <a:cs typeface="Tinos"/>
              <a:sym typeface="Tinos"/>
            </a:endParaRPr>
          </a:p>
          <a:p>
            <a:pPr indent="0" lvl="0" marL="0" rtl="0" algn="l">
              <a:lnSpc>
                <a:spcPct val="100000"/>
              </a:lnSpc>
              <a:spcBef>
                <a:spcPts val="1600"/>
              </a:spcBef>
              <a:spcAft>
                <a:spcPts val="0"/>
              </a:spcAft>
              <a:buNone/>
            </a:pPr>
            <a:r>
              <a:rPr lang="vi" sz="1600">
                <a:latin typeface="Tinos"/>
                <a:ea typeface="Tinos"/>
                <a:cs typeface="Tinos"/>
                <a:sym typeface="Tinos"/>
              </a:rPr>
              <a:t>Sử dụng Python3 với Jupyter Not</a:t>
            </a:r>
            <a:r>
              <a:rPr lang="vi" sz="1600">
                <a:latin typeface="Tinos"/>
                <a:ea typeface="Tinos"/>
                <a:cs typeface="Tinos"/>
                <a:sym typeface="Tinos"/>
              </a:rPr>
              <a:t>ebook để tiền xử lý.</a:t>
            </a:r>
            <a:endParaRPr sz="1600">
              <a:latin typeface="Tinos"/>
              <a:ea typeface="Tinos"/>
              <a:cs typeface="Tinos"/>
              <a:sym typeface="Tinos"/>
            </a:endParaRPr>
          </a:p>
          <a:p>
            <a:pPr indent="0" lvl="0" marL="0" rtl="0" algn="l">
              <a:lnSpc>
                <a:spcPct val="100000"/>
              </a:lnSpc>
              <a:spcBef>
                <a:spcPts val="1600"/>
              </a:spcBef>
              <a:spcAft>
                <a:spcPts val="0"/>
              </a:spcAft>
              <a:buNone/>
            </a:pPr>
            <a:r>
              <a:rPr lang="vi" sz="1600">
                <a:latin typeface="Tinos"/>
                <a:ea typeface="Tinos"/>
                <a:cs typeface="Tinos"/>
                <a:sym typeface="Tinos"/>
              </a:rPr>
              <a:t>Quan sát chung:</a:t>
            </a:r>
            <a:endParaRPr sz="1600">
              <a:latin typeface="Tinos"/>
              <a:ea typeface="Tinos"/>
              <a:cs typeface="Tinos"/>
              <a:sym typeface="Tinos"/>
            </a:endParaRPr>
          </a:p>
          <a:p>
            <a:pPr indent="-330200" lvl="0" marL="457200" rtl="0" algn="l">
              <a:lnSpc>
                <a:spcPct val="100000"/>
              </a:lnSpc>
              <a:spcBef>
                <a:spcPts val="1600"/>
              </a:spcBef>
              <a:spcAft>
                <a:spcPts val="0"/>
              </a:spcAft>
              <a:buSzPts val="1600"/>
              <a:buFont typeface="Tinos"/>
              <a:buChar char="-"/>
            </a:pPr>
            <a:r>
              <a:rPr lang="vi" sz="1600">
                <a:latin typeface="Tinos"/>
                <a:ea typeface="Tinos"/>
                <a:cs typeface="Tinos"/>
                <a:sym typeface="Tinos"/>
              </a:rPr>
              <a:t>Dữ liệu có dạng Numeric là chủ yếu. </a:t>
            </a:r>
            <a:endParaRPr sz="1600">
              <a:latin typeface="Tinos"/>
              <a:ea typeface="Tinos"/>
              <a:cs typeface="Tinos"/>
              <a:sym typeface="Tinos"/>
            </a:endParaRPr>
          </a:p>
          <a:p>
            <a:pPr indent="-330200" lvl="0" marL="457200" rtl="0" algn="l">
              <a:spcBef>
                <a:spcPts val="0"/>
              </a:spcBef>
              <a:spcAft>
                <a:spcPts val="0"/>
              </a:spcAft>
              <a:buSzPts val="1600"/>
              <a:buFont typeface="Tinos"/>
              <a:buChar char="-"/>
            </a:pPr>
            <a:r>
              <a:rPr lang="vi" sz="1600">
                <a:latin typeface="Tinos"/>
                <a:ea typeface="Tinos"/>
                <a:cs typeface="Tinos"/>
                <a:sym typeface="Tinos"/>
              </a:rPr>
              <a:t>Không có dữ liệu lặp giữa các dòng.</a:t>
            </a:r>
            <a:endParaRPr sz="1600">
              <a:latin typeface="Tinos"/>
              <a:ea typeface="Tinos"/>
              <a:cs typeface="Tinos"/>
              <a:sym typeface="Tinos"/>
            </a:endParaRPr>
          </a:p>
          <a:p>
            <a:pPr indent="0" lvl="0" marL="914400" rtl="0" algn="l">
              <a:spcBef>
                <a:spcPts val="1600"/>
              </a:spcBef>
              <a:spcAft>
                <a:spcPts val="1600"/>
              </a:spcAft>
              <a:buNone/>
            </a:pPr>
            <a:r>
              <a:t/>
            </a:r>
            <a:endParaRPr sz="1600">
              <a:latin typeface="Tinos"/>
              <a:ea typeface="Tinos"/>
              <a:cs typeface="Tinos"/>
              <a:sym typeface="Tinos"/>
            </a:endParaRPr>
          </a:p>
        </p:txBody>
      </p:sp>
      <p:sp>
        <p:nvSpPr>
          <p:cNvPr id="141" name="Google Shape;141;p22"/>
          <p:cNvSpPr txBox="1"/>
          <p:nvPr>
            <p:ph idx="4294967295" type="body"/>
          </p:nvPr>
        </p:nvSpPr>
        <p:spPr>
          <a:xfrm>
            <a:off x="5447138" y="35659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sz="1400">
                <a:solidFill>
                  <a:schemeClr val="dk1"/>
                </a:solidFill>
                <a:latin typeface="Tinos"/>
                <a:ea typeface="Tinos"/>
                <a:cs typeface="Tinos"/>
                <a:sym typeface="Tinos"/>
              </a:rPr>
              <a:t>Cover</a:t>
            </a:r>
            <a:endParaRPr sz="1400">
              <a:latin typeface="Tinos"/>
              <a:ea typeface="Tinos"/>
              <a:cs typeface="Tinos"/>
              <a:sym typeface="Tinos"/>
            </a:endParaRPr>
          </a:p>
        </p:txBody>
      </p:sp>
      <p:sp>
        <p:nvSpPr>
          <p:cNvPr id="142" name="Google Shape;142;p22"/>
          <p:cNvSpPr txBox="1"/>
          <p:nvPr>
            <p:ph idx="4294967295" type="body"/>
          </p:nvPr>
        </p:nvSpPr>
        <p:spPr>
          <a:xfrm>
            <a:off x="5447150" y="814175"/>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sz="1400">
                <a:solidFill>
                  <a:schemeClr val="accent5"/>
                </a:solidFill>
                <a:latin typeface="Tinos"/>
                <a:ea typeface="Tinos"/>
                <a:cs typeface="Tinos"/>
                <a:sym typeface="Tinos"/>
              </a:rPr>
              <a:t>29</a:t>
            </a:r>
            <a:endParaRPr sz="1400">
              <a:solidFill>
                <a:schemeClr val="accent5"/>
              </a:solidFill>
              <a:latin typeface="Tinos"/>
              <a:ea typeface="Tinos"/>
              <a:cs typeface="Tinos"/>
              <a:sym typeface="Tinos"/>
            </a:endParaRPr>
          </a:p>
        </p:txBody>
      </p:sp>
      <p:sp>
        <p:nvSpPr>
          <p:cNvPr id="143" name="Google Shape;143;p22"/>
          <p:cNvSpPr/>
          <p:nvPr/>
        </p:nvSpPr>
        <p:spPr>
          <a:xfrm>
            <a:off x="5447200" y="1128575"/>
            <a:ext cx="689400" cy="2438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ph idx="4294967295" type="body"/>
          </p:nvPr>
        </p:nvSpPr>
        <p:spPr>
          <a:xfrm>
            <a:off x="5447200" y="2003125"/>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sz="1400">
                <a:solidFill>
                  <a:schemeClr val="lt1"/>
                </a:solidFill>
                <a:latin typeface="Tinos"/>
                <a:ea typeface="Tinos"/>
                <a:cs typeface="Tinos"/>
                <a:sym typeface="Tinos"/>
              </a:rPr>
              <a:t>28</a:t>
            </a:r>
            <a:endParaRPr sz="1400">
              <a:solidFill>
                <a:schemeClr val="lt1"/>
              </a:solidFill>
              <a:latin typeface="Tinos"/>
              <a:ea typeface="Tinos"/>
              <a:cs typeface="Tinos"/>
              <a:sym typeface="Tinos"/>
            </a:endParaRPr>
          </a:p>
        </p:txBody>
      </p:sp>
      <p:sp>
        <p:nvSpPr>
          <p:cNvPr id="145" name="Google Shape;145;p22"/>
          <p:cNvSpPr txBox="1"/>
          <p:nvPr>
            <p:ph idx="4294967295" type="body"/>
          </p:nvPr>
        </p:nvSpPr>
        <p:spPr>
          <a:xfrm>
            <a:off x="6348763" y="3565550"/>
            <a:ext cx="10119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sz="1400">
                <a:solidFill>
                  <a:schemeClr val="dk1"/>
                </a:solidFill>
                <a:latin typeface="Tinos"/>
                <a:ea typeface="Tinos"/>
                <a:cs typeface="Tinos"/>
                <a:sym typeface="Tinos"/>
              </a:rPr>
              <a:t>Individual</a:t>
            </a:r>
            <a:endParaRPr sz="1400">
              <a:latin typeface="Tinos"/>
              <a:ea typeface="Tinos"/>
              <a:cs typeface="Tinos"/>
              <a:sym typeface="Tinos"/>
            </a:endParaRPr>
          </a:p>
        </p:txBody>
      </p:sp>
      <p:sp>
        <p:nvSpPr>
          <p:cNvPr id="146" name="Google Shape;146;p22"/>
          <p:cNvSpPr txBox="1"/>
          <p:nvPr>
            <p:ph idx="4294967295" type="body"/>
          </p:nvPr>
        </p:nvSpPr>
        <p:spPr>
          <a:xfrm>
            <a:off x="6493175" y="3477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sz="1400">
                <a:solidFill>
                  <a:schemeClr val="accent5"/>
                </a:solidFill>
                <a:latin typeface="Tinos"/>
                <a:ea typeface="Tinos"/>
                <a:cs typeface="Tinos"/>
                <a:sym typeface="Tinos"/>
              </a:rPr>
              <a:t>33</a:t>
            </a:r>
            <a:endParaRPr sz="1400">
              <a:solidFill>
                <a:schemeClr val="accent5"/>
              </a:solidFill>
              <a:latin typeface="Tinos"/>
              <a:ea typeface="Tinos"/>
              <a:cs typeface="Tinos"/>
              <a:sym typeface="Tinos"/>
            </a:endParaRPr>
          </a:p>
        </p:txBody>
      </p:sp>
      <p:sp>
        <p:nvSpPr>
          <p:cNvPr id="147" name="Google Shape;147;p22"/>
          <p:cNvSpPr/>
          <p:nvPr/>
        </p:nvSpPr>
        <p:spPr>
          <a:xfrm>
            <a:off x="6493075" y="662150"/>
            <a:ext cx="689400" cy="89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txBox="1"/>
          <p:nvPr>
            <p:ph idx="4294967295" type="body"/>
          </p:nvPr>
        </p:nvSpPr>
        <p:spPr>
          <a:xfrm>
            <a:off x="6487275" y="743523"/>
            <a:ext cx="689400" cy="732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sz="1400">
                <a:solidFill>
                  <a:schemeClr val="lt1"/>
                </a:solidFill>
                <a:latin typeface="Tinos"/>
                <a:ea typeface="Tinos"/>
                <a:cs typeface="Tinos"/>
                <a:sym typeface="Tinos"/>
              </a:rPr>
              <a:t>7</a:t>
            </a:r>
            <a:endParaRPr sz="1400">
              <a:solidFill>
                <a:schemeClr val="lt1"/>
              </a:solidFill>
              <a:latin typeface="Tinos"/>
              <a:ea typeface="Tinos"/>
              <a:cs typeface="Tinos"/>
              <a:sym typeface="Tinos"/>
            </a:endParaRPr>
          </a:p>
        </p:txBody>
      </p:sp>
      <p:sp>
        <p:nvSpPr>
          <p:cNvPr id="149" name="Google Shape;149;p22"/>
          <p:cNvSpPr/>
          <p:nvPr/>
        </p:nvSpPr>
        <p:spPr>
          <a:xfrm>
            <a:off x="6493075" y="1556900"/>
            <a:ext cx="689400" cy="200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txBox="1"/>
          <p:nvPr>
            <p:ph idx="4294967295" type="body"/>
          </p:nvPr>
        </p:nvSpPr>
        <p:spPr>
          <a:xfrm>
            <a:off x="6487288" y="19566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sz="1400">
                <a:solidFill>
                  <a:schemeClr val="lt1"/>
                </a:solidFill>
                <a:latin typeface="Tinos"/>
                <a:ea typeface="Tinos"/>
                <a:cs typeface="Tinos"/>
                <a:sym typeface="Tinos"/>
              </a:rPr>
              <a:t>26</a:t>
            </a:r>
            <a:endParaRPr b="1" sz="1400">
              <a:solidFill>
                <a:schemeClr val="lt1"/>
              </a:solidFill>
              <a:latin typeface="Tinos"/>
              <a:ea typeface="Tinos"/>
              <a:cs typeface="Tinos"/>
              <a:sym typeface="Tinos"/>
            </a:endParaRPr>
          </a:p>
        </p:txBody>
      </p:sp>
      <p:sp>
        <p:nvSpPr>
          <p:cNvPr id="151" name="Google Shape;151;p22"/>
          <p:cNvSpPr txBox="1"/>
          <p:nvPr>
            <p:ph idx="4294967295" type="body"/>
          </p:nvPr>
        </p:nvSpPr>
        <p:spPr>
          <a:xfrm>
            <a:off x="7539000" y="35659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sz="1400">
                <a:solidFill>
                  <a:schemeClr val="dk1"/>
                </a:solidFill>
                <a:latin typeface="Tinos"/>
                <a:ea typeface="Tinos"/>
                <a:cs typeface="Tinos"/>
                <a:sym typeface="Tinos"/>
              </a:rPr>
              <a:t>Diary</a:t>
            </a:r>
            <a:endParaRPr sz="1400">
              <a:latin typeface="Tinos"/>
              <a:ea typeface="Tinos"/>
              <a:cs typeface="Tinos"/>
              <a:sym typeface="Tinos"/>
            </a:endParaRPr>
          </a:p>
        </p:txBody>
      </p:sp>
      <p:sp>
        <p:nvSpPr>
          <p:cNvPr id="152" name="Google Shape;152;p22"/>
          <p:cNvSpPr txBox="1"/>
          <p:nvPr>
            <p:ph idx="4294967295" type="body"/>
          </p:nvPr>
        </p:nvSpPr>
        <p:spPr>
          <a:xfrm>
            <a:off x="7527400" y="12425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sz="1400">
                <a:solidFill>
                  <a:schemeClr val="accent5"/>
                </a:solidFill>
                <a:latin typeface="Tinos"/>
                <a:ea typeface="Tinos"/>
                <a:cs typeface="Tinos"/>
                <a:sym typeface="Tinos"/>
              </a:rPr>
              <a:t>26</a:t>
            </a:r>
            <a:endParaRPr sz="1400">
              <a:solidFill>
                <a:schemeClr val="accent5"/>
              </a:solidFill>
              <a:latin typeface="Tinos"/>
              <a:ea typeface="Tinos"/>
              <a:cs typeface="Tinos"/>
              <a:sym typeface="Tinos"/>
            </a:endParaRPr>
          </a:p>
        </p:txBody>
      </p:sp>
      <p:sp>
        <p:nvSpPr>
          <p:cNvPr id="153" name="Google Shape;153;p22"/>
          <p:cNvSpPr/>
          <p:nvPr/>
        </p:nvSpPr>
        <p:spPr>
          <a:xfrm>
            <a:off x="7527238" y="1556906"/>
            <a:ext cx="689700" cy="371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ph idx="4294967295" type="body"/>
          </p:nvPr>
        </p:nvSpPr>
        <p:spPr>
          <a:xfrm>
            <a:off x="7538750" y="1585238"/>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sz="1400">
                <a:solidFill>
                  <a:schemeClr val="lt1"/>
                </a:solidFill>
                <a:latin typeface="Tinos"/>
                <a:ea typeface="Tinos"/>
                <a:cs typeface="Tinos"/>
                <a:sym typeface="Tinos"/>
              </a:rPr>
              <a:t>1</a:t>
            </a:r>
            <a:endParaRPr sz="1400">
              <a:solidFill>
                <a:schemeClr val="lt1"/>
              </a:solidFill>
              <a:latin typeface="Tinos"/>
              <a:ea typeface="Tinos"/>
              <a:cs typeface="Tinos"/>
              <a:sym typeface="Tinos"/>
            </a:endParaRPr>
          </a:p>
        </p:txBody>
      </p:sp>
      <p:sp>
        <p:nvSpPr>
          <p:cNvPr id="155" name="Google Shape;155;p22"/>
          <p:cNvSpPr/>
          <p:nvPr/>
        </p:nvSpPr>
        <p:spPr>
          <a:xfrm>
            <a:off x="7527400" y="1928000"/>
            <a:ext cx="689400" cy="163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txBox="1"/>
          <p:nvPr>
            <p:ph idx="4294967295" type="body"/>
          </p:nvPr>
        </p:nvSpPr>
        <p:spPr>
          <a:xfrm>
            <a:off x="7538750" y="240420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sz="1400">
                <a:solidFill>
                  <a:schemeClr val="lt1"/>
                </a:solidFill>
                <a:latin typeface="Tinos"/>
                <a:ea typeface="Tinos"/>
                <a:cs typeface="Tinos"/>
                <a:sym typeface="Tinos"/>
              </a:rPr>
              <a:t>25</a:t>
            </a:r>
            <a:endParaRPr sz="1400">
              <a:solidFill>
                <a:schemeClr val="lt1"/>
              </a:solidFill>
              <a:latin typeface="Tinos"/>
              <a:ea typeface="Tinos"/>
              <a:cs typeface="Tinos"/>
              <a:sym typeface="Tinos"/>
            </a:endParaRPr>
          </a:p>
        </p:txBody>
      </p:sp>
      <p:sp>
        <p:nvSpPr>
          <p:cNvPr id="157" name="Google Shape;157;p22"/>
          <p:cNvSpPr/>
          <p:nvPr/>
        </p:nvSpPr>
        <p:spPr>
          <a:xfrm>
            <a:off x="5447200" y="4041682"/>
            <a:ext cx="689400" cy="30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5447150" y="4591926"/>
            <a:ext cx="689400" cy="314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txBox="1"/>
          <p:nvPr>
            <p:ph idx="4294967295" type="body"/>
          </p:nvPr>
        </p:nvSpPr>
        <p:spPr>
          <a:xfrm>
            <a:off x="6264644" y="4078913"/>
            <a:ext cx="17421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sz="1400">
                <a:solidFill>
                  <a:schemeClr val="dk1"/>
                </a:solidFill>
                <a:latin typeface="Tinos"/>
                <a:ea typeface="Tinos"/>
                <a:cs typeface="Tinos"/>
                <a:sym typeface="Tinos"/>
              </a:rPr>
              <a:t>Categorical</a:t>
            </a:r>
            <a:endParaRPr sz="1400">
              <a:latin typeface="Tinos"/>
              <a:ea typeface="Tinos"/>
              <a:cs typeface="Tinos"/>
              <a:sym typeface="Tinos"/>
            </a:endParaRPr>
          </a:p>
        </p:txBody>
      </p:sp>
      <p:sp>
        <p:nvSpPr>
          <p:cNvPr id="160" name="Google Shape;160;p22"/>
          <p:cNvSpPr txBox="1"/>
          <p:nvPr>
            <p:ph idx="4294967295" type="body"/>
          </p:nvPr>
        </p:nvSpPr>
        <p:spPr>
          <a:xfrm>
            <a:off x="6136550" y="4591950"/>
            <a:ext cx="17421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vi" sz="1400">
                <a:solidFill>
                  <a:schemeClr val="dk1"/>
                </a:solidFill>
                <a:latin typeface="Tinos"/>
                <a:ea typeface="Tinos"/>
                <a:cs typeface="Tinos"/>
                <a:sym typeface="Tinos"/>
              </a:rPr>
              <a:t>Numeric</a:t>
            </a:r>
            <a:endParaRPr sz="1400">
              <a:latin typeface="Tinos"/>
              <a:ea typeface="Tinos"/>
              <a:cs typeface="Tinos"/>
              <a:sym typeface="Tinos"/>
            </a:endParaRPr>
          </a:p>
        </p:txBody>
      </p:sp>
      <p:cxnSp>
        <p:nvCxnSpPr>
          <p:cNvPr id="161" name="Google Shape;161;p22"/>
          <p:cNvCxnSpPr/>
          <p:nvPr/>
        </p:nvCxnSpPr>
        <p:spPr>
          <a:xfrm flipH="1" rot="10800000">
            <a:off x="233500" y="814175"/>
            <a:ext cx="4712400" cy="31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311700" y="33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Tiền xử lý dữ liệu</a:t>
            </a:r>
            <a:endParaRPr/>
          </a:p>
        </p:txBody>
      </p:sp>
      <p:grpSp>
        <p:nvGrpSpPr>
          <p:cNvPr id="167" name="Google Shape;167;p23"/>
          <p:cNvGrpSpPr/>
          <p:nvPr/>
        </p:nvGrpSpPr>
        <p:grpSpPr>
          <a:xfrm>
            <a:off x="311700" y="1696089"/>
            <a:ext cx="8294360" cy="799416"/>
            <a:chOff x="424813" y="2075689"/>
            <a:chExt cx="8294360" cy="849900"/>
          </a:xfrm>
        </p:grpSpPr>
        <p:sp>
          <p:nvSpPr>
            <p:cNvPr id="168" name="Google Shape;168;p23"/>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idx="4294967295" type="body"/>
          </p:nvPr>
        </p:nvSpPr>
        <p:spPr>
          <a:xfrm>
            <a:off x="426550" y="1696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vi">
                <a:solidFill>
                  <a:schemeClr val="lt1"/>
                </a:solidFill>
                <a:latin typeface="Tinos"/>
                <a:ea typeface="Tinos"/>
                <a:cs typeface="Tinos"/>
                <a:sym typeface="Tinos"/>
              </a:rPr>
              <a:t>Thiếu dữ liệu.</a:t>
            </a:r>
            <a:endParaRPr>
              <a:solidFill>
                <a:schemeClr val="lt1"/>
              </a:solidFill>
              <a:latin typeface="Tinos"/>
              <a:ea typeface="Tinos"/>
              <a:cs typeface="Tinos"/>
              <a:sym typeface="Tinos"/>
            </a:endParaRPr>
          </a:p>
        </p:txBody>
      </p:sp>
      <p:sp>
        <p:nvSpPr>
          <p:cNvPr id="171" name="Google Shape;171;p23"/>
          <p:cNvSpPr txBox="1"/>
          <p:nvPr>
            <p:ph idx="4294967295" type="body"/>
          </p:nvPr>
        </p:nvSpPr>
        <p:spPr>
          <a:xfrm>
            <a:off x="3367328" y="1696215"/>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Font typeface="Tinos"/>
              <a:buChar char="●"/>
            </a:pPr>
            <a:r>
              <a:rPr lang="vi">
                <a:solidFill>
                  <a:schemeClr val="lt1"/>
                </a:solidFill>
                <a:latin typeface="Tinos"/>
                <a:ea typeface="Tinos"/>
                <a:cs typeface="Tinos"/>
                <a:sym typeface="Tinos"/>
              </a:rPr>
              <a:t>Cột</a:t>
            </a:r>
            <a:r>
              <a:rPr lang="vi">
                <a:solidFill>
                  <a:srgbClr val="FF0000"/>
                </a:solidFill>
                <a:latin typeface="Tinos"/>
                <a:ea typeface="Tinos"/>
                <a:cs typeface="Tinos"/>
                <a:sym typeface="Tinos"/>
              </a:rPr>
              <a:t> C10 </a:t>
            </a:r>
            <a:r>
              <a:rPr lang="vi">
                <a:solidFill>
                  <a:schemeClr val="lt1"/>
                </a:solidFill>
                <a:latin typeface="Tinos"/>
                <a:ea typeface="Tinos"/>
                <a:cs typeface="Tinos"/>
                <a:sym typeface="Tinos"/>
              </a:rPr>
              <a:t>thiếu 5654 dữ liệu.</a:t>
            </a:r>
            <a:endParaRPr>
              <a:solidFill>
                <a:schemeClr val="lt1"/>
              </a:solidFill>
              <a:latin typeface="Tinos"/>
              <a:ea typeface="Tinos"/>
              <a:cs typeface="Tinos"/>
              <a:sym typeface="Tinos"/>
            </a:endParaRPr>
          </a:p>
        </p:txBody>
      </p:sp>
      <p:grpSp>
        <p:nvGrpSpPr>
          <p:cNvPr id="172" name="Google Shape;172;p23"/>
          <p:cNvGrpSpPr/>
          <p:nvPr/>
        </p:nvGrpSpPr>
        <p:grpSpPr>
          <a:xfrm>
            <a:off x="311700" y="2569455"/>
            <a:ext cx="8294360" cy="799447"/>
            <a:chOff x="424813" y="2974405"/>
            <a:chExt cx="8294360" cy="849933"/>
          </a:xfrm>
        </p:grpSpPr>
        <p:sp>
          <p:nvSpPr>
            <p:cNvPr id="173" name="Google Shape;173;p23"/>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23"/>
          <p:cNvSpPr txBox="1"/>
          <p:nvPr>
            <p:ph idx="4294967295" type="body"/>
          </p:nvPr>
        </p:nvSpPr>
        <p:spPr>
          <a:xfrm>
            <a:off x="426550" y="2569525"/>
            <a:ext cx="28677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vi">
                <a:solidFill>
                  <a:schemeClr val="lt1"/>
                </a:solidFill>
                <a:latin typeface="Tinos"/>
                <a:ea typeface="Tinos"/>
                <a:cs typeface="Tinos"/>
                <a:sym typeface="Tinos"/>
              </a:rPr>
              <a:t>Nội dung không cần thiết.</a:t>
            </a:r>
            <a:endParaRPr>
              <a:solidFill>
                <a:schemeClr val="lt1"/>
              </a:solidFill>
              <a:latin typeface="Tinos"/>
              <a:ea typeface="Tinos"/>
              <a:cs typeface="Tinos"/>
              <a:sym typeface="Tinos"/>
            </a:endParaRPr>
          </a:p>
        </p:txBody>
      </p:sp>
      <p:sp>
        <p:nvSpPr>
          <p:cNvPr id="176" name="Google Shape;176;p23"/>
          <p:cNvSpPr txBox="1"/>
          <p:nvPr>
            <p:ph idx="4294967295" type="body"/>
          </p:nvPr>
        </p:nvSpPr>
        <p:spPr>
          <a:xfrm>
            <a:off x="3367328" y="2573067"/>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Font typeface="Tinos"/>
              <a:buChar char="●"/>
            </a:pPr>
            <a:r>
              <a:rPr lang="vi">
                <a:solidFill>
                  <a:schemeClr val="lt1"/>
                </a:solidFill>
                <a:latin typeface="Tinos"/>
                <a:ea typeface="Tinos"/>
                <a:cs typeface="Tinos"/>
                <a:sym typeface="Tinos"/>
              </a:rPr>
              <a:t>Cột </a:t>
            </a:r>
            <a:r>
              <a:rPr lang="vi">
                <a:solidFill>
                  <a:srgbClr val="FF0000"/>
                </a:solidFill>
                <a:latin typeface="Tinos"/>
                <a:ea typeface="Tinos"/>
                <a:cs typeface="Tinos"/>
                <a:sym typeface="Tinos"/>
              </a:rPr>
              <a:t>C9 </a:t>
            </a:r>
            <a:r>
              <a:rPr lang="vi">
                <a:solidFill>
                  <a:schemeClr val="lt1"/>
                </a:solidFill>
                <a:latin typeface="Tinos"/>
                <a:ea typeface="Tinos"/>
                <a:cs typeface="Tinos"/>
                <a:sym typeface="Tinos"/>
              </a:rPr>
              <a:t>và </a:t>
            </a:r>
            <a:r>
              <a:rPr lang="vi">
                <a:solidFill>
                  <a:srgbClr val="FF0000"/>
                </a:solidFill>
                <a:latin typeface="Tinos"/>
                <a:ea typeface="Tinos"/>
                <a:cs typeface="Tinos"/>
                <a:sym typeface="Tinos"/>
              </a:rPr>
              <a:t>C10 </a:t>
            </a:r>
            <a:r>
              <a:rPr lang="vi">
                <a:solidFill>
                  <a:schemeClr val="lt1"/>
                </a:solidFill>
                <a:latin typeface="Tinos"/>
                <a:ea typeface="Tinos"/>
                <a:cs typeface="Tinos"/>
                <a:sym typeface="Tinos"/>
              </a:rPr>
              <a:t>là các câu hỏi cảm nhận về ngày thu thập. Không có quá nhiều ý nghĩa phân tích.</a:t>
            </a:r>
            <a:endParaRPr>
              <a:solidFill>
                <a:schemeClr val="lt1"/>
              </a:solidFill>
              <a:latin typeface="Tinos"/>
              <a:ea typeface="Tinos"/>
              <a:cs typeface="Tinos"/>
              <a:sym typeface="Tinos"/>
            </a:endParaRPr>
          </a:p>
        </p:txBody>
      </p:sp>
      <p:grpSp>
        <p:nvGrpSpPr>
          <p:cNvPr id="177" name="Google Shape;177;p23"/>
          <p:cNvGrpSpPr/>
          <p:nvPr/>
        </p:nvGrpSpPr>
        <p:grpSpPr>
          <a:xfrm>
            <a:off x="311700" y="3442853"/>
            <a:ext cx="8294360" cy="799447"/>
            <a:chOff x="424813" y="3871259"/>
            <a:chExt cx="8294360" cy="849933"/>
          </a:xfrm>
        </p:grpSpPr>
        <p:sp>
          <p:nvSpPr>
            <p:cNvPr id="178" name="Google Shape;178;p23"/>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3"/>
          <p:cNvSpPr txBox="1"/>
          <p:nvPr>
            <p:ph idx="4294967295" type="body"/>
          </p:nvPr>
        </p:nvSpPr>
        <p:spPr>
          <a:xfrm>
            <a:off x="426550" y="34428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vi">
                <a:solidFill>
                  <a:schemeClr val="lt1"/>
                </a:solidFill>
                <a:latin typeface="Tinos"/>
                <a:ea typeface="Tinos"/>
                <a:cs typeface="Tinos"/>
                <a:sym typeface="Tinos"/>
              </a:rPr>
              <a:t>Các cột có nghĩa không rõ ràng, khó phân tích</a:t>
            </a:r>
            <a:endParaRPr>
              <a:solidFill>
                <a:schemeClr val="lt1"/>
              </a:solidFill>
              <a:latin typeface="Tinos"/>
              <a:ea typeface="Tinos"/>
              <a:cs typeface="Tinos"/>
              <a:sym typeface="Tinos"/>
            </a:endParaRPr>
          </a:p>
        </p:txBody>
      </p:sp>
      <p:sp>
        <p:nvSpPr>
          <p:cNvPr id="181" name="Google Shape;181;p23"/>
          <p:cNvSpPr txBox="1"/>
          <p:nvPr>
            <p:ph idx="4294967295" type="body"/>
          </p:nvPr>
        </p:nvSpPr>
        <p:spPr>
          <a:xfrm>
            <a:off x="3367328" y="3445061"/>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Font typeface="Tinos"/>
              <a:buChar char="●"/>
            </a:pPr>
            <a:r>
              <a:rPr lang="vi">
                <a:solidFill>
                  <a:schemeClr val="lt1"/>
                </a:solidFill>
                <a:latin typeface="Tinos"/>
                <a:ea typeface="Tinos"/>
                <a:cs typeface="Tinos"/>
                <a:sym typeface="Tinos"/>
              </a:rPr>
              <a:t>Toàn bộ các cột đều là viết vắn tắt, mã định dạng câu hỏi, khó phân biệt.</a:t>
            </a:r>
            <a:endParaRPr>
              <a:solidFill>
                <a:schemeClr val="lt1"/>
              </a:solidFill>
              <a:latin typeface="Tinos"/>
              <a:ea typeface="Tinos"/>
              <a:cs typeface="Tinos"/>
              <a:sym typeface="Tinos"/>
            </a:endParaRPr>
          </a:p>
        </p:txBody>
      </p:sp>
      <p:sp>
        <p:nvSpPr>
          <p:cNvPr id="182" name="Google Shape;182;p23"/>
          <p:cNvSpPr txBox="1"/>
          <p:nvPr/>
        </p:nvSpPr>
        <p:spPr>
          <a:xfrm>
            <a:off x="311700" y="1017725"/>
            <a:ext cx="33930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700">
                <a:solidFill>
                  <a:schemeClr val="dk1"/>
                </a:solidFill>
                <a:latin typeface="Average"/>
                <a:ea typeface="Average"/>
                <a:cs typeface="Average"/>
                <a:sym typeface="Average"/>
              </a:rPr>
              <a:t>Tiền xử lý - cover_id_main</a:t>
            </a:r>
            <a:endParaRPr sz="1700">
              <a:solidFill>
                <a:schemeClr val="dk1"/>
              </a:solidFill>
              <a:latin typeface="Average"/>
              <a:ea typeface="Average"/>
              <a:cs typeface="Average"/>
              <a:sym typeface="Average"/>
            </a:endParaRPr>
          </a:p>
        </p:txBody>
      </p:sp>
      <p:cxnSp>
        <p:nvCxnSpPr>
          <p:cNvPr id="183" name="Google Shape;183;p23"/>
          <p:cNvCxnSpPr/>
          <p:nvPr/>
        </p:nvCxnSpPr>
        <p:spPr>
          <a:xfrm flipH="1" rot="10800000">
            <a:off x="380775" y="1003475"/>
            <a:ext cx="7710000" cy="1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aphicFrame>
        <p:nvGraphicFramePr>
          <p:cNvPr id="188" name="Google Shape;188;p24"/>
          <p:cNvGraphicFramePr/>
          <p:nvPr/>
        </p:nvGraphicFramePr>
        <p:xfrm>
          <a:off x="484113" y="1215612"/>
          <a:ext cx="3000000" cy="3000000"/>
        </p:xfrm>
        <a:graphic>
          <a:graphicData uri="http://schemas.openxmlformats.org/drawingml/2006/table">
            <a:tbl>
              <a:tblPr>
                <a:noFill/>
                <a:tableStyleId>{7B1BB2BC-51CE-46E6-947F-D21B02619F26}</a:tableStyleId>
              </a:tblPr>
              <a:tblGrid>
                <a:gridCol w="1004425"/>
                <a:gridCol w="1004425"/>
                <a:gridCol w="1004425"/>
                <a:gridCol w="1004425"/>
                <a:gridCol w="1004425"/>
                <a:gridCol w="1004425"/>
                <a:gridCol w="1004425"/>
                <a:gridCol w="1004425"/>
              </a:tblGrid>
              <a:tr h="2904200">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r>
            </a:tbl>
          </a:graphicData>
        </a:graphic>
      </p:graphicFrame>
      <p:sp>
        <p:nvSpPr>
          <p:cNvPr id="189" name="Google Shape;189;p24"/>
          <p:cNvSpPr txBox="1"/>
          <p:nvPr>
            <p:ph type="title"/>
          </p:nvPr>
        </p:nvSpPr>
        <p:spPr>
          <a:xfrm>
            <a:off x="245925" y="230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Tiền xử lý dữ liệu</a:t>
            </a:r>
            <a:endParaRPr/>
          </a:p>
        </p:txBody>
      </p:sp>
      <p:sp>
        <p:nvSpPr>
          <p:cNvPr descr="Hình dạng nền dòng thời gian" id="190" name="Google Shape;190;p24"/>
          <p:cNvSpPr/>
          <p:nvPr/>
        </p:nvSpPr>
        <p:spPr>
          <a:xfrm>
            <a:off x="489153" y="1744400"/>
            <a:ext cx="2871900" cy="4575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txBox="1"/>
          <p:nvPr>
            <p:ph idx="4294967295" type="body"/>
          </p:nvPr>
        </p:nvSpPr>
        <p:spPr>
          <a:xfrm>
            <a:off x="565350" y="1744550"/>
            <a:ext cx="25686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600">
                <a:solidFill>
                  <a:schemeClr val="lt1"/>
                </a:solidFill>
                <a:latin typeface="Tinos"/>
                <a:ea typeface="Tinos"/>
                <a:cs typeface="Tinos"/>
                <a:sym typeface="Tinos"/>
              </a:rPr>
              <a:t>Xóa các cột C9, C10</a:t>
            </a:r>
            <a:endParaRPr sz="1600">
              <a:solidFill>
                <a:schemeClr val="lt1"/>
              </a:solidFill>
              <a:latin typeface="Tinos"/>
              <a:ea typeface="Tinos"/>
              <a:cs typeface="Tinos"/>
              <a:sym typeface="Tinos"/>
            </a:endParaRPr>
          </a:p>
        </p:txBody>
      </p:sp>
      <p:sp>
        <p:nvSpPr>
          <p:cNvPr descr="Hình dạng nền dòng thời gian" id="192" name="Google Shape;192;p24"/>
          <p:cNvSpPr/>
          <p:nvPr/>
        </p:nvSpPr>
        <p:spPr>
          <a:xfrm>
            <a:off x="3556750" y="1744400"/>
            <a:ext cx="4804200" cy="4575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txBox="1"/>
          <p:nvPr>
            <p:ph idx="4294967295" type="body"/>
          </p:nvPr>
        </p:nvSpPr>
        <p:spPr>
          <a:xfrm>
            <a:off x="3632950" y="1736200"/>
            <a:ext cx="44745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lt1"/>
                </a:solidFill>
                <a:latin typeface="Tinos"/>
                <a:ea typeface="Tinos"/>
                <a:cs typeface="Tinos"/>
                <a:sym typeface="Tinos"/>
              </a:rPr>
              <a:t>Rename các cột còn lại</a:t>
            </a:r>
            <a:endParaRPr>
              <a:solidFill>
                <a:schemeClr val="lt1"/>
              </a:solidFill>
              <a:latin typeface="Tinos"/>
              <a:ea typeface="Tinos"/>
              <a:cs typeface="Tinos"/>
              <a:sym typeface="Tinos"/>
            </a:endParaRPr>
          </a:p>
        </p:txBody>
      </p:sp>
      <p:grpSp>
        <p:nvGrpSpPr>
          <p:cNvPr id="194" name="Google Shape;194;p24"/>
          <p:cNvGrpSpPr/>
          <p:nvPr/>
        </p:nvGrpSpPr>
        <p:grpSpPr>
          <a:xfrm>
            <a:off x="4497078" y="2920213"/>
            <a:ext cx="3432244" cy="441657"/>
            <a:chOff x="6448870" y="3733723"/>
            <a:chExt cx="2453355" cy="351302"/>
          </a:xfrm>
        </p:grpSpPr>
        <p:sp>
          <p:nvSpPr>
            <p:cNvPr id="195" name="Google Shape;195;p24"/>
            <p:cNvSpPr/>
            <p:nvPr/>
          </p:nvSpPr>
          <p:spPr>
            <a:xfrm>
              <a:off x="6448870" y="3733723"/>
              <a:ext cx="1768500" cy="3513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80985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83271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85557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4"/>
          <p:cNvSpPr txBox="1"/>
          <p:nvPr>
            <p:ph idx="4294967295" type="body"/>
          </p:nvPr>
        </p:nvSpPr>
        <p:spPr>
          <a:xfrm>
            <a:off x="4573325" y="2912300"/>
            <a:ext cx="25686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lt1"/>
                </a:solidFill>
                <a:latin typeface="Tinos"/>
                <a:ea typeface="Tinos"/>
                <a:cs typeface="Tinos"/>
                <a:sym typeface="Tinos"/>
              </a:rPr>
              <a:t>Thay đổi giá trị dễ hiểu</a:t>
            </a:r>
            <a:endParaRPr>
              <a:solidFill>
                <a:schemeClr val="lt1"/>
              </a:solidFill>
              <a:latin typeface="Tinos"/>
              <a:ea typeface="Tinos"/>
              <a:cs typeface="Tinos"/>
              <a:sym typeface="Tinos"/>
            </a:endParaRPr>
          </a:p>
        </p:txBody>
      </p:sp>
      <p:sp>
        <p:nvSpPr>
          <p:cNvPr id="200" name="Google Shape;200;p24"/>
          <p:cNvSpPr txBox="1"/>
          <p:nvPr>
            <p:ph idx="4294967295" type="body"/>
          </p:nvPr>
        </p:nvSpPr>
        <p:spPr>
          <a:xfrm>
            <a:off x="4497125" y="3369950"/>
            <a:ext cx="3432300" cy="100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nos"/>
              <a:buChar char="●"/>
            </a:pPr>
            <a:r>
              <a:rPr lang="vi">
                <a:solidFill>
                  <a:schemeClr val="dk1"/>
                </a:solidFill>
                <a:latin typeface="Tinos"/>
                <a:ea typeface="Tinos"/>
                <a:cs typeface="Tinos"/>
                <a:sym typeface="Tinos"/>
              </a:rPr>
              <a:t>Thay các cột Numeric bằng giá trị category tương ứng.</a:t>
            </a:r>
            <a:endParaRPr>
              <a:solidFill>
                <a:schemeClr val="dk1"/>
              </a:solidFill>
              <a:latin typeface="Tinos"/>
              <a:ea typeface="Tinos"/>
              <a:cs typeface="Tinos"/>
              <a:sym typeface="Tinos"/>
            </a:endParaRPr>
          </a:p>
        </p:txBody>
      </p:sp>
      <p:cxnSp>
        <p:nvCxnSpPr>
          <p:cNvPr id="201" name="Google Shape;201;p24"/>
          <p:cNvCxnSpPr/>
          <p:nvPr/>
        </p:nvCxnSpPr>
        <p:spPr>
          <a:xfrm flipH="1" rot="10800000">
            <a:off x="357075" y="751100"/>
            <a:ext cx="8541000" cy="52500"/>
          </a:xfrm>
          <a:prstGeom prst="straightConnector1">
            <a:avLst/>
          </a:prstGeom>
          <a:noFill/>
          <a:ln cap="flat" cmpd="sng" w="9525">
            <a:solidFill>
              <a:schemeClr val="dk2"/>
            </a:solidFill>
            <a:prstDash val="solid"/>
            <a:round/>
            <a:headEnd len="med" w="med" type="none"/>
            <a:tailEnd len="med" w="med" type="none"/>
          </a:ln>
        </p:spPr>
      </p:cxnSp>
      <p:sp>
        <p:nvSpPr>
          <p:cNvPr id="202" name="Google Shape;202;p24"/>
          <p:cNvSpPr/>
          <p:nvPr/>
        </p:nvSpPr>
        <p:spPr>
          <a:xfrm>
            <a:off x="484125" y="1215600"/>
            <a:ext cx="8035500" cy="39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sz="1700">
                <a:latin typeface="Tinos"/>
                <a:ea typeface="Tinos"/>
                <a:cs typeface="Tinos"/>
                <a:sym typeface="Tinos"/>
              </a:rPr>
              <a:t>Xử lý các dữ liệu lỗi - cover_id_main</a:t>
            </a:r>
            <a:endParaRPr sz="1700">
              <a:latin typeface="Tinos"/>
              <a:ea typeface="Tinos"/>
              <a:cs typeface="Tinos"/>
              <a:sym typeface="Tino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idx="4294967295" type="title"/>
          </p:nvPr>
        </p:nvSpPr>
        <p:spPr>
          <a:xfrm>
            <a:off x="96450" y="243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Tiền xử lý dữ liệu</a:t>
            </a:r>
            <a:endParaRPr/>
          </a:p>
        </p:txBody>
      </p:sp>
      <p:sp>
        <p:nvSpPr>
          <p:cNvPr id="208" name="Google Shape;208;p25"/>
          <p:cNvSpPr txBox="1"/>
          <p:nvPr>
            <p:ph idx="4294967295" type="body"/>
          </p:nvPr>
        </p:nvSpPr>
        <p:spPr>
          <a:xfrm>
            <a:off x="226800" y="929475"/>
            <a:ext cx="8690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2000">
                <a:solidFill>
                  <a:schemeClr val="dk1"/>
                </a:solidFill>
                <a:latin typeface="Tinos"/>
                <a:ea typeface="Tinos"/>
                <a:cs typeface="Tinos"/>
                <a:sym typeface="Tinos"/>
              </a:rPr>
              <a:t>Tiền xử lý - individual_id_main</a:t>
            </a:r>
            <a:endParaRPr b="1" sz="2000">
              <a:solidFill>
                <a:schemeClr val="dk1"/>
              </a:solidFill>
              <a:latin typeface="Tinos"/>
              <a:ea typeface="Tinos"/>
              <a:cs typeface="Tinos"/>
              <a:sym typeface="Tinos"/>
            </a:endParaRPr>
          </a:p>
          <a:p>
            <a:pPr indent="0" lvl="0" marL="0" rtl="0" algn="l">
              <a:spcBef>
                <a:spcPts val="1600"/>
              </a:spcBef>
              <a:spcAft>
                <a:spcPts val="0"/>
              </a:spcAft>
              <a:buNone/>
            </a:pPr>
            <a:r>
              <a:rPr b="1" lang="vi" sz="1500">
                <a:solidFill>
                  <a:schemeClr val="lt2"/>
                </a:solidFill>
                <a:latin typeface="Tinos"/>
                <a:ea typeface="Tinos"/>
                <a:cs typeface="Tinos"/>
                <a:sym typeface="Tinos"/>
              </a:rPr>
              <a:t>Xóa cột “Q305A” thể hiện tên công việc nhưng bị lỗi font chữ khiến khó giải nghĩa.</a:t>
            </a:r>
            <a:endParaRPr b="1" sz="1500">
              <a:solidFill>
                <a:schemeClr val="lt2"/>
              </a:solidFill>
              <a:latin typeface="Tinos"/>
              <a:ea typeface="Tinos"/>
              <a:cs typeface="Tinos"/>
              <a:sym typeface="Tinos"/>
            </a:endParaRPr>
          </a:p>
          <a:p>
            <a:pPr indent="0" lvl="0" marL="0" rtl="0" algn="l">
              <a:spcBef>
                <a:spcPts val="1600"/>
              </a:spcBef>
              <a:spcAft>
                <a:spcPts val="1600"/>
              </a:spcAft>
              <a:buNone/>
            </a:pPr>
            <a:r>
              <a:rPr b="1" lang="vi" sz="1600">
                <a:latin typeface="Tinos"/>
                <a:ea typeface="Tinos"/>
                <a:cs typeface="Tinos"/>
                <a:sym typeface="Tinos"/>
              </a:rPr>
              <a:t>Khác với cover_id, tập dữ liệu này bị thiếu nhiều giá trị hơn cũng như dữ liệu bị thiếu phân bố ở nhiều cột hơn. Cụ thể:</a:t>
            </a:r>
            <a:endParaRPr sz="1600">
              <a:latin typeface="Tinos"/>
              <a:ea typeface="Tinos"/>
              <a:cs typeface="Tinos"/>
              <a:sym typeface="Tinos"/>
            </a:endParaRPr>
          </a:p>
        </p:txBody>
      </p:sp>
      <p:cxnSp>
        <p:nvCxnSpPr>
          <p:cNvPr id="209" name="Google Shape;209;p25"/>
          <p:cNvCxnSpPr/>
          <p:nvPr/>
        </p:nvCxnSpPr>
        <p:spPr>
          <a:xfrm flipH="1" rot="10800000">
            <a:off x="96450" y="805800"/>
            <a:ext cx="8951100" cy="10500"/>
          </a:xfrm>
          <a:prstGeom prst="straightConnector1">
            <a:avLst/>
          </a:prstGeom>
          <a:noFill/>
          <a:ln cap="flat" cmpd="sng" w="9525">
            <a:solidFill>
              <a:schemeClr val="dk2"/>
            </a:solidFill>
            <a:prstDash val="solid"/>
            <a:round/>
            <a:headEnd len="med" w="med" type="none"/>
            <a:tailEnd len="med" w="med" type="none"/>
          </a:ln>
        </p:spPr>
      </p:cxnSp>
      <p:pic>
        <p:nvPicPr>
          <p:cNvPr id="210" name="Google Shape;210;p25"/>
          <p:cNvPicPr preferRelativeResize="0"/>
          <p:nvPr/>
        </p:nvPicPr>
        <p:blipFill>
          <a:blip r:embed="rId3">
            <a:alphaModFix/>
          </a:blip>
          <a:stretch>
            <a:fillRect/>
          </a:stretch>
        </p:blipFill>
        <p:spPr>
          <a:xfrm>
            <a:off x="0" y="2697982"/>
            <a:ext cx="9144001" cy="23352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idx="4294967295" type="title"/>
          </p:nvPr>
        </p:nvSpPr>
        <p:spPr>
          <a:xfrm>
            <a:off x="527275" y="233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Tiền xử lý dữ liệu</a:t>
            </a:r>
            <a:endParaRPr/>
          </a:p>
        </p:txBody>
      </p:sp>
      <p:sp>
        <p:nvSpPr>
          <p:cNvPr id="216" name="Google Shape;216;p26"/>
          <p:cNvSpPr txBox="1"/>
          <p:nvPr>
            <p:ph idx="4294967295" type="body"/>
          </p:nvPr>
        </p:nvSpPr>
        <p:spPr>
          <a:xfrm>
            <a:off x="348900" y="3377900"/>
            <a:ext cx="8446200" cy="162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lt2"/>
              </a:buClr>
              <a:buSzPts val="1600"/>
              <a:buFont typeface="Tinos"/>
              <a:buChar char="-"/>
            </a:pPr>
            <a:r>
              <a:rPr lang="vi" sz="1600">
                <a:solidFill>
                  <a:schemeClr val="lt2"/>
                </a:solidFill>
                <a:latin typeface="Tinos"/>
                <a:ea typeface="Tinos"/>
                <a:cs typeface="Tinos"/>
                <a:sym typeface="Tinos"/>
              </a:rPr>
              <a:t>Có rất nhiều cột thiếu giá trị, có những cột bị thiếu quá nhiều không thể sử dụng buộc ta phải loại bỏ (Các cột thiếu trên 60% dữ liệu).</a:t>
            </a:r>
            <a:endParaRPr sz="1600">
              <a:solidFill>
                <a:schemeClr val="lt2"/>
              </a:solidFill>
              <a:latin typeface="Tinos"/>
              <a:ea typeface="Tinos"/>
              <a:cs typeface="Tinos"/>
              <a:sym typeface="Tinos"/>
            </a:endParaRPr>
          </a:p>
          <a:p>
            <a:pPr indent="-330200" lvl="0" marL="457200" rtl="0" algn="l">
              <a:spcBef>
                <a:spcPts val="0"/>
              </a:spcBef>
              <a:spcAft>
                <a:spcPts val="0"/>
              </a:spcAft>
              <a:buClr>
                <a:schemeClr val="lt2"/>
              </a:buClr>
              <a:buSzPts val="1600"/>
              <a:buFont typeface="Tinos"/>
              <a:buChar char="-"/>
            </a:pPr>
            <a:r>
              <a:rPr lang="vi" sz="1600">
                <a:solidFill>
                  <a:schemeClr val="lt2"/>
                </a:solidFill>
                <a:latin typeface="Tinos"/>
                <a:ea typeface="Tinos"/>
                <a:cs typeface="Tinos"/>
                <a:sym typeface="Tinos"/>
              </a:rPr>
              <a:t>Các cột bị thiếu còn lại, nhìn biểu đồ có cảm quan như chúng bị thiếu với số lượng gần như nhau chứng tỏ chúng có liên hệ với nhau. Ta cần phải phân tích ý nghĩa.</a:t>
            </a:r>
            <a:endParaRPr sz="1600">
              <a:solidFill>
                <a:schemeClr val="lt2"/>
              </a:solidFill>
              <a:latin typeface="Tinos"/>
              <a:ea typeface="Tinos"/>
              <a:cs typeface="Tinos"/>
              <a:sym typeface="Tinos"/>
            </a:endParaRPr>
          </a:p>
        </p:txBody>
      </p:sp>
      <p:cxnSp>
        <p:nvCxnSpPr>
          <p:cNvPr id="217" name="Google Shape;217;p26"/>
          <p:cNvCxnSpPr/>
          <p:nvPr/>
        </p:nvCxnSpPr>
        <p:spPr>
          <a:xfrm flipH="1" rot="10800000">
            <a:off x="96450" y="805800"/>
            <a:ext cx="8951100" cy="10500"/>
          </a:xfrm>
          <a:prstGeom prst="straightConnector1">
            <a:avLst/>
          </a:prstGeom>
          <a:noFill/>
          <a:ln cap="flat" cmpd="sng" w="9525">
            <a:solidFill>
              <a:schemeClr val="dk2"/>
            </a:solidFill>
            <a:prstDash val="solid"/>
            <a:round/>
            <a:headEnd len="med" w="med" type="none"/>
            <a:tailEnd len="med" w="med" type="none"/>
          </a:ln>
        </p:spPr>
      </p:cxnSp>
      <p:pic>
        <p:nvPicPr>
          <p:cNvPr id="218" name="Google Shape;218;p26"/>
          <p:cNvPicPr preferRelativeResize="0"/>
          <p:nvPr/>
        </p:nvPicPr>
        <p:blipFill>
          <a:blip r:embed="rId3">
            <a:alphaModFix/>
          </a:blip>
          <a:stretch>
            <a:fillRect/>
          </a:stretch>
        </p:blipFill>
        <p:spPr>
          <a:xfrm>
            <a:off x="0" y="929482"/>
            <a:ext cx="9144001" cy="23352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nvSpPr>
        <p:spPr>
          <a:xfrm>
            <a:off x="0" y="1966925"/>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200"/>
              </a:spcBef>
              <a:spcAft>
                <a:spcPts val="0"/>
              </a:spcAft>
              <a:buNone/>
            </a:pPr>
            <a:r>
              <a:t/>
            </a:r>
            <a:endParaRPr/>
          </a:p>
        </p:txBody>
      </p:sp>
      <p:sp>
        <p:nvSpPr>
          <p:cNvPr id="224" name="Google Shape;224;p27"/>
          <p:cNvSpPr txBox="1"/>
          <p:nvPr/>
        </p:nvSpPr>
        <p:spPr>
          <a:xfrm>
            <a:off x="191450" y="751025"/>
            <a:ext cx="4091700" cy="3744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vi" sz="1600">
                <a:solidFill>
                  <a:schemeClr val="dk1"/>
                </a:solidFill>
                <a:latin typeface="Times New Roman"/>
                <a:ea typeface="Times New Roman"/>
                <a:cs typeface="Times New Roman"/>
                <a:sym typeface="Times New Roman"/>
              </a:rPr>
              <a:t>-</a:t>
            </a:r>
            <a:r>
              <a:rPr lang="vi" sz="1000">
                <a:solidFill>
                  <a:schemeClr val="dk1"/>
                </a:solidFill>
                <a:latin typeface="Times New Roman"/>
                <a:ea typeface="Times New Roman"/>
                <a:cs typeface="Times New Roman"/>
                <a:sym typeface="Times New Roman"/>
              </a:rPr>
              <a:t>   </a:t>
            </a:r>
            <a:r>
              <a:rPr lang="vi" sz="1300">
                <a:solidFill>
                  <a:schemeClr val="lt2"/>
                </a:solidFill>
                <a:latin typeface="Times New Roman"/>
                <a:ea typeface="Times New Roman"/>
                <a:cs typeface="Times New Roman"/>
                <a:sym typeface="Times New Roman"/>
              </a:rPr>
              <a:t>Dựa vào ý nghĩa cột cũng như câu trả lời, các câu này thuộc về loại mô tả công việc, mức lương, nơi làm việc. Có liên quan trực tiếp tới câu Q304_1.</a:t>
            </a:r>
            <a:endParaRPr sz="1300">
              <a:solidFill>
                <a:schemeClr val="lt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vi" sz="1300">
                <a:solidFill>
                  <a:schemeClr val="lt2"/>
                </a:solidFill>
                <a:latin typeface="Times New Roman"/>
                <a:ea typeface="Times New Roman"/>
                <a:cs typeface="Times New Roman"/>
                <a:sym typeface="Times New Roman"/>
              </a:rPr>
              <a:t> </a:t>
            </a:r>
            <a:endParaRPr sz="1300">
              <a:solidFill>
                <a:schemeClr val="lt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300">
              <a:solidFill>
                <a:schemeClr val="lt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300">
              <a:solidFill>
                <a:schemeClr val="lt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300">
              <a:solidFill>
                <a:schemeClr val="lt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vi" sz="1300">
                <a:solidFill>
                  <a:schemeClr val="lt2"/>
                </a:solidFill>
                <a:latin typeface="Times New Roman"/>
                <a:ea typeface="Times New Roman"/>
                <a:cs typeface="Times New Roman"/>
                <a:sym typeface="Times New Roman"/>
              </a:rPr>
              <a:t>Có 1506 câu trả lời là “Do nothing”, con số hoàn toàn khớp với dữ liệu bị thiếu ở cột khác. Ta tiến hay lấp vào các dữ liệu bị thiếu số “0” với ý nghĩa là không có công việc.</a:t>
            </a:r>
            <a:endParaRPr sz="1300">
              <a:solidFill>
                <a:schemeClr val="lt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verage"/>
              <a:ea typeface="Average"/>
              <a:cs typeface="Average"/>
              <a:sym typeface="Average"/>
            </a:endParaRPr>
          </a:p>
        </p:txBody>
      </p:sp>
      <p:sp>
        <p:nvSpPr>
          <p:cNvPr id="225" name="Google Shape;225;p27"/>
          <p:cNvSpPr txBox="1"/>
          <p:nvPr>
            <p:ph type="title"/>
          </p:nvPr>
        </p:nvSpPr>
        <p:spPr>
          <a:xfrm>
            <a:off x="-1915239" y="345675"/>
            <a:ext cx="6597900" cy="31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sz="3300"/>
              <a:t>Tiền xử lý dữ liệu</a:t>
            </a:r>
            <a:endParaRPr sz="3300"/>
          </a:p>
        </p:txBody>
      </p:sp>
      <p:cxnSp>
        <p:nvCxnSpPr>
          <p:cNvPr id="226" name="Google Shape;226;p27"/>
          <p:cNvCxnSpPr/>
          <p:nvPr/>
        </p:nvCxnSpPr>
        <p:spPr>
          <a:xfrm>
            <a:off x="-1322700" y="636375"/>
            <a:ext cx="5900700" cy="21000"/>
          </a:xfrm>
          <a:prstGeom prst="straightConnector1">
            <a:avLst/>
          </a:prstGeom>
          <a:noFill/>
          <a:ln cap="flat" cmpd="sng" w="9525">
            <a:solidFill>
              <a:schemeClr val="dk2"/>
            </a:solidFill>
            <a:prstDash val="solid"/>
            <a:round/>
            <a:headEnd len="med" w="med" type="none"/>
            <a:tailEnd len="med" w="med" type="none"/>
          </a:ln>
        </p:spPr>
      </p:cxnSp>
      <p:pic>
        <p:nvPicPr>
          <p:cNvPr id="227" name="Google Shape;227;p27"/>
          <p:cNvPicPr preferRelativeResize="0"/>
          <p:nvPr/>
        </p:nvPicPr>
        <p:blipFill>
          <a:blip r:embed="rId3">
            <a:alphaModFix/>
          </a:blip>
          <a:stretch>
            <a:fillRect/>
          </a:stretch>
        </p:blipFill>
        <p:spPr>
          <a:xfrm>
            <a:off x="4572000" y="0"/>
            <a:ext cx="4571999" cy="1539900"/>
          </a:xfrm>
          <a:prstGeom prst="rect">
            <a:avLst/>
          </a:prstGeom>
          <a:noFill/>
          <a:ln>
            <a:noFill/>
          </a:ln>
        </p:spPr>
      </p:pic>
      <p:pic>
        <p:nvPicPr>
          <p:cNvPr id="228" name="Google Shape;228;p27"/>
          <p:cNvPicPr preferRelativeResize="0"/>
          <p:nvPr/>
        </p:nvPicPr>
        <p:blipFill>
          <a:blip r:embed="rId4">
            <a:alphaModFix/>
          </a:blip>
          <a:stretch>
            <a:fillRect/>
          </a:stretch>
        </p:blipFill>
        <p:spPr>
          <a:xfrm>
            <a:off x="4579975" y="1639700"/>
            <a:ext cx="4556072" cy="2188350"/>
          </a:xfrm>
          <a:prstGeom prst="rect">
            <a:avLst/>
          </a:prstGeom>
          <a:noFill/>
          <a:ln>
            <a:noFill/>
          </a:ln>
        </p:spPr>
      </p:pic>
      <p:pic>
        <p:nvPicPr>
          <p:cNvPr id="229" name="Google Shape;229;p27"/>
          <p:cNvPicPr preferRelativeResize="0"/>
          <p:nvPr/>
        </p:nvPicPr>
        <p:blipFill rotWithShape="1">
          <a:blip r:embed="rId5">
            <a:alphaModFix/>
          </a:blip>
          <a:srcRect b="-60333" l="0" r="1448" t="0"/>
          <a:stretch/>
        </p:blipFill>
        <p:spPr>
          <a:xfrm>
            <a:off x="4572000" y="3828050"/>
            <a:ext cx="4556076" cy="400200"/>
          </a:xfrm>
          <a:prstGeom prst="rect">
            <a:avLst/>
          </a:prstGeom>
          <a:noFill/>
          <a:ln>
            <a:noFill/>
          </a:ln>
        </p:spPr>
      </p:pic>
      <p:pic>
        <p:nvPicPr>
          <p:cNvPr id="230" name="Google Shape;230;p27"/>
          <p:cNvPicPr preferRelativeResize="0"/>
          <p:nvPr/>
        </p:nvPicPr>
        <p:blipFill>
          <a:blip r:embed="rId6">
            <a:alphaModFix/>
          </a:blip>
          <a:stretch>
            <a:fillRect/>
          </a:stretch>
        </p:blipFill>
        <p:spPr>
          <a:xfrm>
            <a:off x="0" y="1820025"/>
            <a:ext cx="4572006" cy="751725"/>
          </a:xfrm>
          <a:prstGeom prst="rect">
            <a:avLst/>
          </a:prstGeom>
          <a:noFill/>
          <a:ln>
            <a:noFill/>
          </a:ln>
        </p:spPr>
      </p:pic>
      <p:pic>
        <p:nvPicPr>
          <p:cNvPr id="231" name="Google Shape;231;p27"/>
          <p:cNvPicPr preferRelativeResize="0"/>
          <p:nvPr/>
        </p:nvPicPr>
        <p:blipFill>
          <a:blip r:embed="rId7">
            <a:alphaModFix/>
          </a:blip>
          <a:stretch>
            <a:fillRect/>
          </a:stretch>
        </p:blipFill>
        <p:spPr>
          <a:xfrm>
            <a:off x="-5975" y="2501888"/>
            <a:ext cx="4583976" cy="1197112"/>
          </a:xfrm>
          <a:prstGeom prst="rect">
            <a:avLst/>
          </a:prstGeom>
          <a:noFill/>
          <a:ln>
            <a:noFill/>
          </a:ln>
        </p:spPr>
      </p:pic>
      <p:pic>
        <p:nvPicPr>
          <p:cNvPr id="232" name="Google Shape;232;p27"/>
          <p:cNvPicPr preferRelativeResize="0"/>
          <p:nvPr/>
        </p:nvPicPr>
        <p:blipFill rotWithShape="1">
          <a:blip r:embed="rId8">
            <a:alphaModFix/>
          </a:blip>
          <a:srcRect b="42042" l="0" r="1409" t="16240"/>
          <a:stretch/>
        </p:blipFill>
        <p:spPr>
          <a:xfrm>
            <a:off x="4572000" y="4085375"/>
            <a:ext cx="4556075" cy="1058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nvSpPr>
        <p:spPr>
          <a:xfrm>
            <a:off x="0" y="1966925"/>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200"/>
              </a:spcBef>
              <a:spcAft>
                <a:spcPts val="0"/>
              </a:spcAft>
              <a:buNone/>
            </a:pPr>
            <a:r>
              <a:t/>
            </a:r>
            <a:endParaRPr/>
          </a:p>
        </p:txBody>
      </p:sp>
      <p:sp>
        <p:nvSpPr>
          <p:cNvPr id="238" name="Google Shape;238;p28"/>
          <p:cNvSpPr txBox="1"/>
          <p:nvPr/>
        </p:nvSpPr>
        <p:spPr>
          <a:xfrm>
            <a:off x="191450" y="751025"/>
            <a:ext cx="4091700" cy="3744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vi" sz="1800">
                <a:solidFill>
                  <a:schemeClr val="dk1"/>
                </a:solidFill>
                <a:latin typeface="Tinos"/>
                <a:ea typeface="Tinos"/>
                <a:cs typeface="Tinos"/>
                <a:sym typeface="Tinos"/>
              </a:rPr>
              <a:t>Tiền xử lý - diary_main</a:t>
            </a:r>
            <a:r>
              <a:rPr lang="vi" sz="800">
                <a:solidFill>
                  <a:schemeClr val="dk1"/>
                </a:solidFill>
                <a:latin typeface="Times New Roman"/>
                <a:ea typeface="Times New Roman"/>
                <a:cs typeface="Times New Roman"/>
                <a:sym typeface="Times New Roman"/>
              </a:rPr>
              <a:t>   </a:t>
            </a:r>
            <a:endParaRPr sz="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vi">
                <a:solidFill>
                  <a:schemeClr val="lt2"/>
                </a:solidFill>
                <a:latin typeface="Times New Roman"/>
                <a:ea typeface="Times New Roman"/>
                <a:cs typeface="Times New Roman"/>
                <a:sym typeface="Times New Roman"/>
              </a:rPr>
              <a:t>Các cột “int1-6” có ý nghĩa quan trọng trong phân tích khi nó thể hiện việc người được khảo sát có hay không giúp đỡ gia đình. Dễ dàng nhận ra nếu không chọn thì tức là không làm. Ta thay thế dữ liệu thiếu bằng 0.</a:t>
            </a:r>
            <a:endParaRPr>
              <a:solidFill>
                <a:schemeClr val="lt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300">
              <a:solidFill>
                <a:schemeClr val="lt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vi" sz="1300">
                <a:solidFill>
                  <a:schemeClr val="lt2"/>
                </a:solidFill>
                <a:latin typeface="Times New Roman"/>
                <a:ea typeface="Times New Roman"/>
                <a:cs typeface="Times New Roman"/>
                <a:sym typeface="Times New Roman"/>
              </a:rPr>
              <a:t>Thực hiện tương tự như individual_id_main xóa cột </a:t>
            </a:r>
            <a:r>
              <a:rPr lang="vi" sz="1300">
                <a:solidFill>
                  <a:srgbClr val="FF0000"/>
                </a:solidFill>
                <a:latin typeface="Times New Roman"/>
                <a:ea typeface="Times New Roman"/>
                <a:cs typeface="Times New Roman"/>
                <a:sym typeface="Times New Roman"/>
              </a:rPr>
              <a:t>job_dsecription</a:t>
            </a:r>
            <a:r>
              <a:rPr lang="vi" sz="1300">
                <a:solidFill>
                  <a:schemeClr val="lt2"/>
                </a:solidFill>
                <a:latin typeface="Times New Roman"/>
                <a:ea typeface="Times New Roman"/>
                <a:cs typeface="Times New Roman"/>
                <a:sym typeface="Times New Roman"/>
              </a:rPr>
              <a:t> bị lỗi font chữ khó hiểu và các các cột bị thiếu, các trường dữ liệu có giá trị thiếu về mặt ý nghĩa không quá quan trọng, ta loại bỏ các cột thiếu trên 60%.</a:t>
            </a:r>
            <a:endParaRPr sz="1300">
              <a:solidFill>
                <a:schemeClr val="lt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300">
              <a:solidFill>
                <a:schemeClr val="lt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verage"/>
              <a:ea typeface="Average"/>
              <a:cs typeface="Average"/>
              <a:sym typeface="Average"/>
            </a:endParaRPr>
          </a:p>
        </p:txBody>
      </p:sp>
      <p:sp>
        <p:nvSpPr>
          <p:cNvPr id="239" name="Google Shape;239;p28"/>
          <p:cNvSpPr txBox="1"/>
          <p:nvPr>
            <p:ph type="title"/>
          </p:nvPr>
        </p:nvSpPr>
        <p:spPr>
          <a:xfrm>
            <a:off x="-1852114" y="439325"/>
            <a:ext cx="6597900" cy="31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sz="3300"/>
              <a:t>Tiền xử lý dữ liệu</a:t>
            </a:r>
            <a:endParaRPr sz="3300"/>
          </a:p>
        </p:txBody>
      </p:sp>
      <p:cxnSp>
        <p:nvCxnSpPr>
          <p:cNvPr id="240" name="Google Shape;240;p28"/>
          <p:cNvCxnSpPr/>
          <p:nvPr/>
        </p:nvCxnSpPr>
        <p:spPr>
          <a:xfrm>
            <a:off x="-1375825" y="635325"/>
            <a:ext cx="5900700" cy="21000"/>
          </a:xfrm>
          <a:prstGeom prst="straightConnector1">
            <a:avLst/>
          </a:prstGeom>
          <a:noFill/>
          <a:ln cap="flat" cmpd="sng" w="9525">
            <a:solidFill>
              <a:schemeClr val="dk2"/>
            </a:solidFill>
            <a:prstDash val="solid"/>
            <a:round/>
            <a:headEnd len="med" w="med" type="none"/>
            <a:tailEnd len="med" w="med" type="none"/>
          </a:ln>
        </p:spPr>
      </p:cxnSp>
      <p:pic>
        <p:nvPicPr>
          <p:cNvPr id="241" name="Google Shape;241;p28"/>
          <p:cNvPicPr preferRelativeResize="0"/>
          <p:nvPr/>
        </p:nvPicPr>
        <p:blipFill>
          <a:blip r:embed="rId3">
            <a:alphaModFix/>
          </a:blip>
          <a:stretch>
            <a:fillRect/>
          </a:stretch>
        </p:blipFill>
        <p:spPr>
          <a:xfrm>
            <a:off x="4572000" y="803600"/>
            <a:ext cx="4572000" cy="1693475"/>
          </a:xfrm>
          <a:prstGeom prst="rect">
            <a:avLst/>
          </a:prstGeom>
          <a:noFill/>
          <a:ln>
            <a:noFill/>
          </a:ln>
        </p:spPr>
      </p:pic>
      <p:pic>
        <p:nvPicPr>
          <p:cNvPr descr="A graph of a pie chart&#10;&#10;Description automatically generated" id="242" name="Google Shape;242;p28"/>
          <p:cNvPicPr preferRelativeResize="0"/>
          <p:nvPr/>
        </p:nvPicPr>
        <p:blipFill>
          <a:blip r:embed="rId4">
            <a:alphaModFix/>
          </a:blip>
          <a:stretch>
            <a:fillRect/>
          </a:stretch>
        </p:blipFill>
        <p:spPr>
          <a:xfrm>
            <a:off x="4572000" y="2871275"/>
            <a:ext cx="4572000" cy="91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nvSpPr>
        <p:spPr>
          <a:xfrm>
            <a:off x="0" y="1966925"/>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200"/>
              </a:spcBef>
              <a:spcAft>
                <a:spcPts val="0"/>
              </a:spcAft>
              <a:buNone/>
            </a:pPr>
            <a:r>
              <a:t/>
            </a:r>
            <a:endParaRPr/>
          </a:p>
        </p:txBody>
      </p:sp>
      <p:sp>
        <p:nvSpPr>
          <p:cNvPr id="248" name="Google Shape;248;p29"/>
          <p:cNvSpPr txBox="1"/>
          <p:nvPr/>
        </p:nvSpPr>
        <p:spPr>
          <a:xfrm>
            <a:off x="191450" y="751025"/>
            <a:ext cx="4091700" cy="37446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vi" sz="1800">
                <a:solidFill>
                  <a:schemeClr val="dk1"/>
                </a:solidFill>
                <a:latin typeface="Tinos"/>
                <a:ea typeface="Tinos"/>
                <a:cs typeface="Tinos"/>
                <a:sym typeface="Tinos"/>
              </a:rPr>
              <a:t>Tiền xử lý - diary_main</a:t>
            </a:r>
            <a:r>
              <a:rPr lang="vi" sz="800">
                <a:solidFill>
                  <a:schemeClr val="dk1"/>
                </a:solidFill>
                <a:latin typeface="Times New Roman"/>
                <a:ea typeface="Times New Roman"/>
                <a:cs typeface="Times New Roman"/>
                <a:sym typeface="Times New Roman"/>
              </a:rPr>
              <a:t>   </a:t>
            </a:r>
            <a:endParaRPr sz="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vi" sz="1300">
                <a:solidFill>
                  <a:schemeClr val="lt2"/>
                </a:solidFill>
                <a:latin typeface="Times New Roman"/>
                <a:ea typeface="Times New Roman"/>
                <a:cs typeface="Times New Roman"/>
                <a:sym typeface="Times New Roman"/>
              </a:rPr>
              <a:t>Ta lại thấy các trường bị thiếu còn lại lượng giá trị bị thiếu giống nhau. Giữa chúng có liên quan đến trường dữ liệu Q401 với ý nghĩa là “Main activity”. </a:t>
            </a:r>
            <a:endParaRPr sz="1300">
              <a:solidFill>
                <a:schemeClr val="lt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300">
              <a:solidFill>
                <a:schemeClr val="lt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300">
              <a:solidFill>
                <a:schemeClr val="lt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300">
              <a:solidFill>
                <a:schemeClr val="lt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300">
              <a:solidFill>
                <a:schemeClr val="lt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vi" sz="1300">
                <a:solidFill>
                  <a:schemeClr val="lt2"/>
                </a:solidFill>
                <a:latin typeface="Times New Roman"/>
                <a:ea typeface="Times New Roman"/>
                <a:cs typeface="Times New Roman"/>
                <a:sym typeface="Times New Roman"/>
              </a:rPr>
              <a:t>Nhưng dữ liệu này lại khá khó hiểu nên rất khó để điền một giá trị cụ thể nào đó vào vị trí thiếu. Cũng như việc giá trị thiếu chỉ chiếm phần nhỏ. Có thể suy xét loại bỏ những dòng bị thiếu này vì đây là nhật ký hoạt động của một người trong nhiều ngày, việc loại bỏ nó có lẽ tốt hơn là thay thế với một giá trị bất kỳ.</a:t>
            </a:r>
            <a:endParaRPr sz="1300">
              <a:solidFill>
                <a:schemeClr val="lt2"/>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a:solidFill>
                <a:schemeClr val="lt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300">
              <a:solidFill>
                <a:schemeClr val="lt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verage"/>
              <a:ea typeface="Average"/>
              <a:cs typeface="Average"/>
              <a:sym typeface="Average"/>
            </a:endParaRPr>
          </a:p>
        </p:txBody>
      </p:sp>
      <p:sp>
        <p:nvSpPr>
          <p:cNvPr id="249" name="Google Shape;249;p29"/>
          <p:cNvSpPr txBox="1"/>
          <p:nvPr>
            <p:ph type="title"/>
          </p:nvPr>
        </p:nvSpPr>
        <p:spPr>
          <a:xfrm>
            <a:off x="-1852114" y="439325"/>
            <a:ext cx="6597900" cy="31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sz="3300"/>
              <a:t>Tiền xử lý dữ liệu</a:t>
            </a:r>
            <a:endParaRPr sz="3300"/>
          </a:p>
        </p:txBody>
      </p:sp>
      <p:cxnSp>
        <p:nvCxnSpPr>
          <p:cNvPr id="250" name="Google Shape;250;p29"/>
          <p:cNvCxnSpPr/>
          <p:nvPr/>
        </p:nvCxnSpPr>
        <p:spPr>
          <a:xfrm>
            <a:off x="-1375825" y="635325"/>
            <a:ext cx="5900700" cy="21000"/>
          </a:xfrm>
          <a:prstGeom prst="straightConnector1">
            <a:avLst/>
          </a:prstGeom>
          <a:noFill/>
          <a:ln cap="flat" cmpd="sng" w="9525">
            <a:solidFill>
              <a:schemeClr val="dk2"/>
            </a:solidFill>
            <a:prstDash val="solid"/>
            <a:round/>
            <a:headEnd len="med" w="med" type="none"/>
            <a:tailEnd len="med" w="med" type="none"/>
          </a:ln>
        </p:spPr>
      </p:cxnSp>
      <p:pic>
        <p:nvPicPr>
          <p:cNvPr descr="A graph of a pie chart&#10;&#10;Description automatically generated" id="251" name="Google Shape;251;p29"/>
          <p:cNvPicPr preferRelativeResize="0"/>
          <p:nvPr/>
        </p:nvPicPr>
        <p:blipFill>
          <a:blip r:embed="rId3">
            <a:alphaModFix/>
          </a:blip>
          <a:stretch>
            <a:fillRect/>
          </a:stretch>
        </p:blipFill>
        <p:spPr>
          <a:xfrm>
            <a:off x="4572000" y="439325"/>
            <a:ext cx="4572000" cy="914400"/>
          </a:xfrm>
          <a:prstGeom prst="rect">
            <a:avLst/>
          </a:prstGeom>
          <a:noFill/>
          <a:ln>
            <a:noFill/>
          </a:ln>
        </p:spPr>
      </p:pic>
      <p:pic>
        <p:nvPicPr>
          <p:cNvPr id="252" name="Google Shape;252;p29"/>
          <p:cNvPicPr preferRelativeResize="0"/>
          <p:nvPr/>
        </p:nvPicPr>
        <p:blipFill rotWithShape="1">
          <a:blip r:embed="rId4">
            <a:alphaModFix/>
          </a:blip>
          <a:srcRect b="0" l="0" r="19191" t="0"/>
          <a:stretch/>
        </p:blipFill>
        <p:spPr>
          <a:xfrm>
            <a:off x="0" y="2149950"/>
            <a:ext cx="4572001" cy="1131575"/>
          </a:xfrm>
          <a:prstGeom prst="rect">
            <a:avLst/>
          </a:prstGeom>
          <a:noFill/>
          <a:ln>
            <a:noFill/>
          </a:ln>
        </p:spPr>
      </p:pic>
      <p:pic>
        <p:nvPicPr>
          <p:cNvPr id="253" name="Google Shape;253;p29"/>
          <p:cNvPicPr preferRelativeResize="0"/>
          <p:nvPr/>
        </p:nvPicPr>
        <p:blipFill rotWithShape="1">
          <a:blip r:embed="rId5">
            <a:alphaModFix/>
          </a:blip>
          <a:srcRect b="5401" l="0" r="0" t="0"/>
          <a:stretch/>
        </p:blipFill>
        <p:spPr>
          <a:xfrm>
            <a:off x="4572000" y="1487300"/>
            <a:ext cx="4571999" cy="124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ctrTitle"/>
          </p:nvPr>
        </p:nvSpPr>
        <p:spPr>
          <a:xfrm>
            <a:off x="655833" y="94875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latin typeface="Oswald Medium"/>
                <a:ea typeface="Oswald Medium"/>
                <a:cs typeface="Oswald Medium"/>
                <a:sym typeface="Oswald Medium"/>
              </a:rPr>
              <a:t>Visualization</a:t>
            </a:r>
            <a:endParaRPr>
              <a:latin typeface="Oswald Medium"/>
              <a:ea typeface="Oswald Medium"/>
              <a:cs typeface="Oswald Medium"/>
              <a:sym typeface="Oswald Medium"/>
            </a:endParaRPr>
          </a:p>
        </p:txBody>
      </p:sp>
      <p:sp>
        <p:nvSpPr>
          <p:cNvPr id="259" name="Google Shape;259;p30"/>
          <p:cNvSpPr txBox="1"/>
          <p:nvPr/>
        </p:nvSpPr>
        <p:spPr>
          <a:xfrm>
            <a:off x="2326675" y="3212325"/>
            <a:ext cx="4459800" cy="9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60" name="Google Shape;260;p30"/>
          <p:cNvSpPr/>
          <p:nvPr/>
        </p:nvSpPr>
        <p:spPr>
          <a:xfrm>
            <a:off x="-391125" y="382900"/>
            <a:ext cx="1009775" cy="5143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8428450" y="-190475"/>
            <a:ext cx="1009775" cy="5143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ctrTitle"/>
          </p:nvPr>
        </p:nvSpPr>
        <p:spPr>
          <a:xfrm>
            <a:off x="655833" y="94875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latin typeface="Oswald Medium"/>
                <a:ea typeface="Oswald Medium"/>
                <a:cs typeface="Oswald Medium"/>
                <a:sym typeface="Oswald Medium"/>
              </a:rPr>
              <a:t>Thống kê mô tả </a:t>
            </a:r>
            <a:endParaRPr>
              <a:latin typeface="Oswald Medium"/>
              <a:ea typeface="Oswald Medium"/>
              <a:cs typeface="Oswald Medium"/>
              <a:sym typeface="Oswald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vi"/>
              <a:t>Nhóm 14</a:t>
            </a:r>
            <a:endParaRPr/>
          </a:p>
        </p:txBody>
      </p:sp>
      <p:sp>
        <p:nvSpPr>
          <p:cNvPr id="68" name="Google Shape;68;p14"/>
          <p:cNvSpPr txBox="1"/>
          <p:nvPr>
            <p:ph idx="1" type="body"/>
          </p:nvPr>
        </p:nvSpPr>
        <p:spPr>
          <a:xfrm>
            <a:off x="311700" y="144400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vi" sz="2000">
                <a:solidFill>
                  <a:schemeClr val="lt2"/>
                </a:solidFill>
                <a:latin typeface="Tinos"/>
                <a:ea typeface="Tinos"/>
                <a:cs typeface="Tinos"/>
                <a:sym typeface="Tinos"/>
              </a:rPr>
              <a:t>20120040 - </a:t>
            </a:r>
            <a:r>
              <a:rPr lang="vi" sz="2000">
                <a:solidFill>
                  <a:schemeClr val="lt2"/>
                </a:solidFill>
                <a:latin typeface="Times New Roman"/>
                <a:ea typeface="Times New Roman"/>
                <a:cs typeface="Times New Roman"/>
                <a:sym typeface="Times New Roman"/>
              </a:rPr>
              <a:t>Nguyễn Quang Gia Bảo</a:t>
            </a:r>
            <a:endParaRPr sz="2000">
              <a:solidFill>
                <a:schemeClr val="lt2"/>
              </a:solidFill>
              <a:latin typeface="Tinos"/>
              <a:ea typeface="Tinos"/>
              <a:cs typeface="Tinos"/>
              <a:sym typeface="Tinos"/>
            </a:endParaRPr>
          </a:p>
          <a:p>
            <a:pPr indent="0" lvl="0" marL="0" rtl="0" algn="ctr">
              <a:spcBef>
                <a:spcPts val="1600"/>
              </a:spcBef>
              <a:spcAft>
                <a:spcPts val="0"/>
              </a:spcAft>
              <a:buNone/>
            </a:pPr>
            <a:r>
              <a:rPr lang="vi" sz="2000">
                <a:solidFill>
                  <a:schemeClr val="lt2"/>
                </a:solidFill>
                <a:latin typeface="Tinos"/>
                <a:ea typeface="Tinos"/>
                <a:cs typeface="Tinos"/>
                <a:sym typeface="Tinos"/>
              </a:rPr>
              <a:t>20120120 - </a:t>
            </a:r>
            <a:r>
              <a:rPr lang="vi" sz="2000">
                <a:solidFill>
                  <a:schemeClr val="lt2"/>
                </a:solidFill>
                <a:latin typeface="Times New Roman"/>
                <a:ea typeface="Times New Roman"/>
                <a:cs typeface="Times New Roman"/>
                <a:sym typeface="Times New Roman"/>
              </a:rPr>
              <a:t>Nguyễn Việt Khoa</a:t>
            </a:r>
            <a:endParaRPr sz="2000">
              <a:solidFill>
                <a:schemeClr val="lt2"/>
              </a:solidFill>
              <a:latin typeface="Tinos"/>
              <a:ea typeface="Tinos"/>
              <a:cs typeface="Tinos"/>
              <a:sym typeface="Tinos"/>
            </a:endParaRPr>
          </a:p>
          <a:p>
            <a:pPr indent="0" lvl="0" marL="0" rtl="0" algn="ctr">
              <a:spcBef>
                <a:spcPts val="1600"/>
              </a:spcBef>
              <a:spcAft>
                <a:spcPts val="0"/>
              </a:spcAft>
              <a:buNone/>
            </a:pPr>
            <a:r>
              <a:rPr lang="vi" sz="2000">
                <a:solidFill>
                  <a:schemeClr val="lt2"/>
                </a:solidFill>
                <a:latin typeface="Tinos"/>
                <a:ea typeface="Tinos"/>
                <a:cs typeface="Tinos"/>
                <a:sym typeface="Tinos"/>
              </a:rPr>
              <a:t>20120136 - </a:t>
            </a:r>
            <a:r>
              <a:rPr lang="vi" sz="2000">
                <a:solidFill>
                  <a:schemeClr val="lt2"/>
                </a:solidFill>
                <a:latin typeface="Times New Roman"/>
                <a:ea typeface="Times New Roman"/>
                <a:cs typeface="Times New Roman"/>
                <a:sym typeface="Times New Roman"/>
              </a:rPr>
              <a:t>Huỳnh Tuấn Nam</a:t>
            </a:r>
            <a:endParaRPr sz="2000">
              <a:solidFill>
                <a:schemeClr val="lt2"/>
              </a:solidFill>
              <a:latin typeface="Tinos"/>
              <a:ea typeface="Tinos"/>
              <a:cs typeface="Tinos"/>
              <a:sym typeface="Tinos"/>
            </a:endParaRPr>
          </a:p>
          <a:p>
            <a:pPr indent="0" lvl="0" marL="0" rtl="0" algn="ctr">
              <a:spcBef>
                <a:spcPts val="1600"/>
              </a:spcBef>
              <a:spcAft>
                <a:spcPts val="1600"/>
              </a:spcAft>
              <a:buNone/>
            </a:pPr>
            <a:r>
              <a:rPr lang="vi" sz="2000">
                <a:solidFill>
                  <a:schemeClr val="lt2"/>
                </a:solidFill>
                <a:latin typeface="Tinos"/>
                <a:ea typeface="Tinos"/>
                <a:cs typeface="Tinos"/>
                <a:sym typeface="Tinos"/>
              </a:rPr>
              <a:t>20120158 - </a:t>
            </a:r>
            <a:r>
              <a:rPr lang="vi" sz="2000">
                <a:solidFill>
                  <a:schemeClr val="lt2"/>
                </a:solidFill>
                <a:latin typeface="Times New Roman"/>
                <a:ea typeface="Times New Roman"/>
                <a:cs typeface="Times New Roman"/>
                <a:sym typeface="Times New Roman"/>
              </a:rPr>
              <a:t>Trần Hoàng Anh Phi</a:t>
            </a:r>
            <a:endParaRPr sz="2000">
              <a:solidFill>
                <a:schemeClr val="lt2"/>
              </a:solidFill>
              <a:latin typeface="Tinos"/>
              <a:ea typeface="Tinos"/>
              <a:cs typeface="Tinos"/>
              <a:sym typeface="Tinos"/>
            </a:endParaRPr>
          </a:p>
        </p:txBody>
      </p:sp>
      <p:cxnSp>
        <p:nvCxnSpPr>
          <p:cNvPr id="69" name="Google Shape;69;p14"/>
          <p:cNvCxnSpPr/>
          <p:nvPr/>
        </p:nvCxnSpPr>
        <p:spPr>
          <a:xfrm flipH="1" rot="10800000">
            <a:off x="315300" y="1097550"/>
            <a:ext cx="8516100" cy="20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p:nvPr/>
        </p:nvSpPr>
        <p:spPr>
          <a:xfrm>
            <a:off x="-8550" y="-42075"/>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
          <p:cNvSpPr txBox="1"/>
          <p:nvPr>
            <p:ph idx="4294967295" type="title"/>
          </p:nvPr>
        </p:nvSpPr>
        <p:spPr>
          <a:xfrm>
            <a:off x="320250" y="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lt1"/>
                </a:solidFill>
              </a:rPr>
              <a:t>Trực quan hóa dữ liệu - Thống kê người tham gia khảo sát.</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273" name="Google Shape;273;p32"/>
          <p:cNvPicPr preferRelativeResize="0"/>
          <p:nvPr/>
        </p:nvPicPr>
        <p:blipFill rotWithShape="1">
          <a:blip r:embed="rId3">
            <a:alphaModFix/>
          </a:blip>
          <a:srcRect b="0" l="665" r="0" t="0"/>
          <a:stretch/>
        </p:blipFill>
        <p:spPr>
          <a:xfrm>
            <a:off x="-61000" y="624800"/>
            <a:ext cx="9287751" cy="451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p:nvPr/>
        </p:nvSpPr>
        <p:spPr>
          <a:xfrm>
            <a:off x="-8550" y="-42075"/>
            <a:ext cx="9161100" cy="3065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
          <p:cNvSpPr txBox="1"/>
          <p:nvPr>
            <p:ph idx="4294967295" type="title"/>
          </p:nvPr>
        </p:nvSpPr>
        <p:spPr>
          <a:xfrm>
            <a:off x="320250" y="0"/>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lt1"/>
                </a:solidFill>
              </a:rPr>
              <a:t>Trực quan hóa dữ liệu - Thống kê người tham gia khảo sát.</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280" name="Google Shape;280;p33"/>
          <p:cNvSpPr txBox="1"/>
          <p:nvPr/>
        </p:nvSpPr>
        <p:spPr>
          <a:xfrm>
            <a:off x="388950" y="3315550"/>
            <a:ext cx="8383200" cy="1390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vi" sz="1500">
                <a:solidFill>
                  <a:schemeClr val="lt2"/>
                </a:solidFill>
                <a:latin typeface="Average"/>
                <a:ea typeface="Average"/>
                <a:cs typeface="Average"/>
                <a:sym typeface="Average"/>
              </a:rPr>
              <a:t>Nhìn chung về tổng thể trên cả nước, những người tham gia khảo sát chủ yếu là dân tộc Kinh, hộ gia đình có 2 - 4 thành viên trong gia đình là chủ yếu - Độ tuổi có gia đình làm khảo sát cũng từ 30 tuổi trở lên.</a:t>
            </a:r>
            <a:endParaRPr sz="1500">
              <a:solidFill>
                <a:schemeClr val="lt2"/>
              </a:solidFill>
              <a:latin typeface="Average"/>
              <a:ea typeface="Average"/>
              <a:cs typeface="Average"/>
              <a:sym typeface="Average"/>
            </a:endParaRPr>
          </a:p>
          <a:p>
            <a:pPr indent="0" lvl="0" marL="0" rtl="0" algn="just">
              <a:spcBef>
                <a:spcPts val="0"/>
              </a:spcBef>
              <a:spcAft>
                <a:spcPts val="0"/>
              </a:spcAft>
              <a:buNone/>
            </a:pPr>
            <a:r>
              <a:rPr lang="vi" sz="1500">
                <a:solidFill>
                  <a:schemeClr val="lt2"/>
                </a:solidFill>
                <a:latin typeface="Average"/>
                <a:ea typeface="Average"/>
                <a:cs typeface="Average"/>
                <a:sym typeface="Average"/>
              </a:rPr>
              <a:t>Cuộc khảo sát chọn ngẫu nhiên các hộ gia đình nhưng phần nào cho thấy hệ thống gia đình ở Việt Nam có số lượng cũng như độ tuổi lập gia đình ở mức tốt.</a:t>
            </a:r>
            <a:endParaRPr sz="1500">
              <a:solidFill>
                <a:schemeClr val="lt2"/>
              </a:solidFill>
              <a:latin typeface="Average"/>
              <a:ea typeface="Average"/>
              <a:cs typeface="Average"/>
              <a:sym typeface="Average"/>
            </a:endParaRPr>
          </a:p>
          <a:p>
            <a:pPr indent="0" lvl="0" marL="0" rtl="0" algn="l">
              <a:spcBef>
                <a:spcPts val="0"/>
              </a:spcBef>
              <a:spcAft>
                <a:spcPts val="0"/>
              </a:spcAft>
              <a:buNone/>
            </a:pPr>
            <a:r>
              <a:t/>
            </a:r>
            <a:endParaRPr>
              <a:solidFill>
                <a:schemeClr val="lt2"/>
              </a:solidFill>
              <a:latin typeface="Average"/>
              <a:ea typeface="Average"/>
              <a:cs typeface="Average"/>
              <a:sym typeface="Average"/>
            </a:endParaRPr>
          </a:p>
        </p:txBody>
      </p:sp>
      <p:pic>
        <p:nvPicPr>
          <p:cNvPr id="281" name="Google Shape;281;p33"/>
          <p:cNvPicPr preferRelativeResize="0"/>
          <p:nvPr/>
        </p:nvPicPr>
        <p:blipFill>
          <a:blip r:embed="rId3">
            <a:alphaModFix/>
          </a:blip>
          <a:stretch>
            <a:fillRect/>
          </a:stretch>
        </p:blipFill>
        <p:spPr>
          <a:xfrm>
            <a:off x="-61150" y="733500"/>
            <a:ext cx="3292401" cy="2289500"/>
          </a:xfrm>
          <a:prstGeom prst="rect">
            <a:avLst/>
          </a:prstGeom>
          <a:noFill/>
          <a:ln>
            <a:noFill/>
          </a:ln>
        </p:spPr>
      </p:pic>
      <p:pic>
        <p:nvPicPr>
          <p:cNvPr id="282" name="Google Shape;282;p33"/>
          <p:cNvPicPr preferRelativeResize="0"/>
          <p:nvPr/>
        </p:nvPicPr>
        <p:blipFill rotWithShape="1">
          <a:blip r:embed="rId4">
            <a:alphaModFix/>
          </a:blip>
          <a:srcRect b="0" l="0" r="0" t="2296"/>
          <a:stretch/>
        </p:blipFill>
        <p:spPr>
          <a:xfrm>
            <a:off x="3231250" y="733500"/>
            <a:ext cx="3176550" cy="2289500"/>
          </a:xfrm>
          <a:prstGeom prst="rect">
            <a:avLst/>
          </a:prstGeom>
          <a:noFill/>
          <a:ln>
            <a:noFill/>
          </a:ln>
        </p:spPr>
      </p:pic>
      <p:pic>
        <p:nvPicPr>
          <p:cNvPr id="283" name="Google Shape;283;p33"/>
          <p:cNvPicPr preferRelativeResize="0"/>
          <p:nvPr/>
        </p:nvPicPr>
        <p:blipFill>
          <a:blip r:embed="rId5">
            <a:alphaModFix/>
          </a:blip>
          <a:stretch>
            <a:fillRect/>
          </a:stretch>
        </p:blipFill>
        <p:spPr>
          <a:xfrm>
            <a:off x="6407800" y="786100"/>
            <a:ext cx="2736200" cy="2236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ctrTitle"/>
          </p:nvPr>
        </p:nvSpPr>
        <p:spPr>
          <a:xfrm>
            <a:off x="655833" y="94875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latin typeface="Oswald Medium"/>
                <a:ea typeface="Oswald Medium"/>
                <a:cs typeface="Oswald Medium"/>
                <a:sym typeface="Oswald Medium"/>
              </a:rPr>
              <a:t>Trực quan hóa các thông tin về tiền lương và học vấn.</a:t>
            </a:r>
            <a:endParaRPr>
              <a:latin typeface="Oswald Medium"/>
              <a:ea typeface="Oswald Medium"/>
              <a:cs typeface="Oswald Medium"/>
              <a:sym typeface="Oswald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p:nvPr/>
        </p:nvSpPr>
        <p:spPr>
          <a:xfrm>
            <a:off x="-8550" y="-42075"/>
            <a:ext cx="9161100" cy="80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5"/>
          <p:cNvSpPr txBox="1"/>
          <p:nvPr>
            <p:ph idx="4294967295" type="title"/>
          </p:nvPr>
        </p:nvSpPr>
        <p:spPr>
          <a:xfrm>
            <a:off x="0" y="-8775"/>
            <a:ext cx="91440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lt1"/>
                </a:solidFill>
              </a:rPr>
              <a:t>Trực quan hóa dữ liệu</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295" name="Google Shape;295;p35"/>
          <p:cNvPicPr preferRelativeResize="0"/>
          <p:nvPr/>
        </p:nvPicPr>
        <p:blipFill>
          <a:blip r:embed="rId3">
            <a:alphaModFix/>
          </a:blip>
          <a:stretch>
            <a:fillRect/>
          </a:stretch>
        </p:blipFill>
        <p:spPr>
          <a:xfrm>
            <a:off x="0" y="758025"/>
            <a:ext cx="9143999" cy="4017050"/>
          </a:xfrm>
          <a:prstGeom prst="rect">
            <a:avLst/>
          </a:prstGeom>
          <a:noFill/>
          <a:ln>
            <a:noFill/>
          </a:ln>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p:nvPr/>
        </p:nvSpPr>
        <p:spPr>
          <a:xfrm>
            <a:off x="-8550" y="-42075"/>
            <a:ext cx="9161100" cy="80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
          <p:cNvSpPr txBox="1"/>
          <p:nvPr>
            <p:ph idx="4294967295" type="title"/>
          </p:nvPr>
        </p:nvSpPr>
        <p:spPr>
          <a:xfrm>
            <a:off x="0" y="-8775"/>
            <a:ext cx="91440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lt1"/>
                </a:solidFill>
              </a:rPr>
              <a:t>Trực quan hóa dữ liệu - Tiền lương, học vấn.</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302" name="Google Shape;302;p36"/>
          <p:cNvSpPr txBox="1"/>
          <p:nvPr/>
        </p:nvSpPr>
        <p:spPr>
          <a:xfrm>
            <a:off x="-8550" y="3301950"/>
            <a:ext cx="9076800" cy="441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vi">
                <a:solidFill>
                  <a:srgbClr val="D9D9D9"/>
                </a:solidFill>
                <a:latin typeface="Average"/>
                <a:ea typeface="Average"/>
                <a:cs typeface="Average"/>
                <a:sym typeface="Average"/>
              </a:rPr>
              <a:t>Bản đồ: mô tả thông tin tiền lương của từng công việc phân bố trên cả nước Việt Nam, hoặc ở một tỉnh nào đó được chọn. Phần vùng tô màu cho thấy mức lương trung bình cao thấp ở các khu vực cũng như mô tả mức trung bình các mức lương theo từng nghề nghiệp, và theo trình độ học vấn của mỗi ID.</a:t>
            </a:r>
            <a:endParaRPr>
              <a:solidFill>
                <a:srgbClr val="D9D9D9"/>
              </a:solidFill>
              <a:latin typeface="Average"/>
              <a:ea typeface="Average"/>
              <a:cs typeface="Average"/>
              <a:sym typeface="Average"/>
            </a:endParaRPr>
          </a:p>
          <a:p>
            <a:pPr indent="0" lvl="0" marL="0" rtl="0" algn="just">
              <a:spcBef>
                <a:spcPts val="0"/>
              </a:spcBef>
              <a:spcAft>
                <a:spcPts val="0"/>
              </a:spcAft>
              <a:buNone/>
            </a:pPr>
            <a:r>
              <a:rPr lang="vi">
                <a:solidFill>
                  <a:srgbClr val="D9D9D9"/>
                </a:solidFill>
                <a:latin typeface="Average"/>
                <a:ea typeface="Average"/>
                <a:cs typeface="Average"/>
                <a:sym typeface="Average"/>
              </a:rPr>
              <a:t>Phân phối mức lương rõ nét ở từng trình độ học vấn, từng khối ngành công việc.</a:t>
            </a:r>
            <a:endParaRPr>
              <a:solidFill>
                <a:srgbClr val="D9D9D9"/>
              </a:solidFill>
              <a:latin typeface="Average"/>
              <a:ea typeface="Average"/>
              <a:cs typeface="Average"/>
              <a:sym typeface="Average"/>
            </a:endParaRPr>
          </a:p>
          <a:p>
            <a:pPr indent="0" lvl="0" marL="0" rtl="0" algn="just">
              <a:spcBef>
                <a:spcPts val="0"/>
              </a:spcBef>
              <a:spcAft>
                <a:spcPts val="0"/>
              </a:spcAft>
              <a:buNone/>
            </a:pPr>
            <a:r>
              <a:t/>
            </a:r>
            <a:endParaRPr>
              <a:solidFill>
                <a:srgbClr val="D9D9D9"/>
              </a:solidFill>
              <a:latin typeface="Average"/>
              <a:ea typeface="Average"/>
              <a:cs typeface="Average"/>
              <a:sym typeface="Average"/>
            </a:endParaRPr>
          </a:p>
          <a:p>
            <a:pPr indent="0" lvl="0" marL="0" rtl="0" algn="just">
              <a:spcBef>
                <a:spcPts val="0"/>
              </a:spcBef>
              <a:spcAft>
                <a:spcPts val="0"/>
              </a:spcAft>
              <a:buNone/>
            </a:pPr>
            <a:r>
              <a:rPr lang="vi">
                <a:solidFill>
                  <a:srgbClr val="D9D9D9"/>
                </a:solidFill>
                <a:latin typeface="Average"/>
                <a:ea typeface="Average"/>
                <a:cs typeface="Average"/>
                <a:sym typeface="Average"/>
              </a:rPr>
              <a:t>Quan sát bảng “The Statistic of salary by the level of education” cho thấy, mức lương của “Master” cao nhất là hoàn toàn chính xác. Tuy nhiên có một số dữ liệu “khai” không đúng - điển hình việc là còn đi học những mức lương lại cao hơn đáng kể so với “Master”.</a:t>
            </a:r>
            <a:endParaRPr>
              <a:solidFill>
                <a:srgbClr val="D9D9D9"/>
              </a:solidFill>
              <a:latin typeface="Average"/>
              <a:ea typeface="Average"/>
              <a:cs typeface="Average"/>
              <a:sym typeface="Average"/>
            </a:endParaRPr>
          </a:p>
          <a:p>
            <a:pPr indent="0" lvl="0" marL="0" rtl="0" algn="just">
              <a:spcBef>
                <a:spcPts val="0"/>
              </a:spcBef>
              <a:spcAft>
                <a:spcPts val="0"/>
              </a:spcAft>
              <a:buNone/>
            </a:pPr>
            <a:r>
              <a:t/>
            </a:r>
            <a:endParaRPr>
              <a:solidFill>
                <a:srgbClr val="D9D9D9"/>
              </a:solidFill>
              <a:latin typeface="Average"/>
              <a:ea typeface="Average"/>
              <a:cs typeface="Average"/>
              <a:sym typeface="Average"/>
            </a:endParaRPr>
          </a:p>
        </p:txBody>
      </p:sp>
      <p:pic>
        <p:nvPicPr>
          <p:cNvPr id="303" name="Google Shape;303;p36"/>
          <p:cNvPicPr preferRelativeResize="0"/>
          <p:nvPr/>
        </p:nvPicPr>
        <p:blipFill>
          <a:blip r:embed="rId3">
            <a:alphaModFix/>
          </a:blip>
          <a:stretch>
            <a:fillRect/>
          </a:stretch>
        </p:blipFill>
        <p:spPr>
          <a:xfrm>
            <a:off x="0" y="589750"/>
            <a:ext cx="9144001" cy="2712200"/>
          </a:xfrm>
          <a:prstGeom prst="rect">
            <a:avLst/>
          </a:prstGeom>
          <a:noFill/>
          <a:ln>
            <a:noFill/>
          </a:ln>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ctrTitle"/>
          </p:nvPr>
        </p:nvSpPr>
        <p:spPr>
          <a:xfrm>
            <a:off x="655833" y="94875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latin typeface="Oswald Medium"/>
                <a:ea typeface="Oswald Medium"/>
                <a:cs typeface="Oswald Medium"/>
                <a:sym typeface="Oswald Medium"/>
              </a:rPr>
              <a:t>Trực quan hóa ảnh hưởng của các yếu tố với hoạt động xảy ra trong việc sử dụng thời gian.</a:t>
            </a:r>
            <a:endParaRPr>
              <a:latin typeface="Oswald Medium"/>
              <a:ea typeface="Oswald Medium"/>
              <a:cs typeface="Oswald Medium"/>
              <a:sym typeface="Oswald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p:nvPr/>
        </p:nvSpPr>
        <p:spPr>
          <a:xfrm>
            <a:off x="-8550" y="-42075"/>
            <a:ext cx="9161100" cy="80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
          <p:cNvSpPr txBox="1"/>
          <p:nvPr>
            <p:ph idx="4294967295" type="title"/>
          </p:nvPr>
        </p:nvSpPr>
        <p:spPr>
          <a:xfrm>
            <a:off x="0" y="-8775"/>
            <a:ext cx="91440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lt1"/>
                </a:solidFill>
              </a:rPr>
              <a:t>Trực quan hóa dữ liệu - Sử dụng thời gian của người Việt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315" name="Google Shape;315;p38"/>
          <p:cNvPicPr preferRelativeResize="0"/>
          <p:nvPr/>
        </p:nvPicPr>
        <p:blipFill>
          <a:blip r:embed="rId3">
            <a:alphaModFix/>
          </a:blip>
          <a:stretch>
            <a:fillRect/>
          </a:stretch>
        </p:blipFill>
        <p:spPr>
          <a:xfrm>
            <a:off x="0" y="758025"/>
            <a:ext cx="9143999" cy="4017050"/>
          </a:xfrm>
          <a:prstGeom prst="rect">
            <a:avLst/>
          </a:prstGeom>
          <a:noFill/>
          <a:ln>
            <a:noFill/>
          </a:ln>
        </p:spPr>
      </p:pic>
      <p:pic>
        <p:nvPicPr>
          <p:cNvPr id="316" name="Google Shape;316;p38"/>
          <p:cNvPicPr preferRelativeResize="0"/>
          <p:nvPr/>
        </p:nvPicPr>
        <p:blipFill>
          <a:blip r:embed="rId4">
            <a:alphaModFix/>
          </a:blip>
          <a:stretch>
            <a:fillRect/>
          </a:stretch>
        </p:blipFill>
        <p:spPr>
          <a:xfrm>
            <a:off x="0" y="605110"/>
            <a:ext cx="9143999" cy="4322889"/>
          </a:xfrm>
          <a:prstGeom prst="rect">
            <a:avLst/>
          </a:prstGeom>
          <a:noFill/>
          <a:ln>
            <a:noFill/>
          </a:ln>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p:nvPr/>
        </p:nvSpPr>
        <p:spPr>
          <a:xfrm>
            <a:off x="-8550" y="-42075"/>
            <a:ext cx="9161100" cy="80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9"/>
          <p:cNvSpPr txBox="1"/>
          <p:nvPr>
            <p:ph idx="4294967295" type="title"/>
          </p:nvPr>
        </p:nvSpPr>
        <p:spPr>
          <a:xfrm>
            <a:off x="0" y="-8775"/>
            <a:ext cx="91440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lt1"/>
                </a:solidFill>
              </a:rPr>
              <a:t>Trực quan hóa dữ liệu</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323" name="Google Shape;323;p39"/>
          <p:cNvSpPr txBox="1"/>
          <p:nvPr/>
        </p:nvSpPr>
        <p:spPr>
          <a:xfrm>
            <a:off x="4861600" y="824775"/>
            <a:ext cx="4206900" cy="412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vi" sz="1600">
                <a:solidFill>
                  <a:schemeClr val="lt2"/>
                </a:solidFill>
                <a:latin typeface="Times New Roman"/>
                <a:ea typeface="Times New Roman"/>
                <a:cs typeface="Times New Roman"/>
                <a:sym typeface="Times New Roman"/>
              </a:rPr>
              <a:t>Biểu đồ mô tả % các hoạt độ</a:t>
            </a:r>
            <a:r>
              <a:rPr i="1" lang="vi" sz="1600">
                <a:solidFill>
                  <a:schemeClr val="lt2"/>
                </a:solidFill>
                <a:latin typeface="Times New Roman"/>
                <a:ea typeface="Times New Roman"/>
                <a:cs typeface="Times New Roman"/>
                <a:sym typeface="Times New Roman"/>
              </a:rPr>
              <a:t>n</a:t>
            </a:r>
            <a:r>
              <a:rPr i="1" lang="vi" sz="1600">
                <a:solidFill>
                  <a:schemeClr val="lt2"/>
                </a:solidFill>
                <a:latin typeface="Times New Roman"/>
                <a:ea typeface="Times New Roman"/>
                <a:cs typeface="Times New Roman"/>
                <a:sym typeface="Times New Roman"/>
              </a:rPr>
              <a:t>g trong ngày cho từng mã tỉnh.</a:t>
            </a:r>
            <a:endParaRPr i="1" sz="1600">
              <a:solidFill>
                <a:schemeClr val="lt2"/>
              </a:solidFill>
              <a:latin typeface="Times New Roman"/>
              <a:ea typeface="Times New Roman"/>
              <a:cs typeface="Times New Roman"/>
              <a:sym typeface="Times New Roman"/>
            </a:endParaRPr>
          </a:p>
          <a:p>
            <a:pPr indent="0" lvl="0" marL="0" rtl="0" algn="just">
              <a:spcBef>
                <a:spcPts val="0"/>
              </a:spcBef>
              <a:spcAft>
                <a:spcPts val="0"/>
              </a:spcAft>
              <a:buNone/>
            </a:pPr>
            <a:r>
              <a:rPr lang="vi" sz="1600">
                <a:solidFill>
                  <a:schemeClr val="lt2"/>
                </a:solidFill>
                <a:latin typeface="Times New Roman"/>
                <a:ea typeface="Times New Roman"/>
                <a:cs typeface="Times New Roman"/>
                <a:sym typeface="Times New Roman"/>
              </a:rPr>
              <a:t>- </a:t>
            </a:r>
            <a:r>
              <a:rPr lang="vi" sz="1600">
                <a:solidFill>
                  <a:schemeClr val="lt2"/>
                </a:solidFill>
                <a:latin typeface="Times New Roman"/>
                <a:ea typeface="Times New Roman"/>
                <a:cs typeface="Times New Roman"/>
                <a:sym typeface="Times New Roman"/>
              </a:rPr>
              <a:t>Nhìn chung người Việt Nam dành rất nhiều thời gian cho ăn uống, nghỉ ngơi, giải trí trong ngày. </a:t>
            </a:r>
            <a:endParaRPr sz="1600">
              <a:solidFill>
                <a:schemeClr val="lt2"/>
              </a:solidFill>
              <a:latin typeface="Times New Roman"/>
              <a:ea typeface="Times New Roman"/>
              <a:cs typeface="Times New Roman"/>
              <a:sym typeface="Times New Roman"/>
            </a:endParaRPr>
          </a:p>
          <a:p>
            <a:pPr indent="0" lvl="0" marL="0" rtl="0" algn="just">
              <a:spcBef>
                <a:spcPts val="0"/>
              </a:spcBef>
              <a:spcAft>
                <a:spcPts val="0"/>
              </a:spcAft>
              <a:buNone/>
            </a:pPr>
            <a:r>
              <a:rPr lang="vi" sz="1600">
                <a:solidFill>
                  <a:schemeClr val="lt2"/>
                </a:solidFill>
                <a:latin typeface="Times New Roman"/>
                <a:ea typeface="Times New Roman"/>
                <a:cs typeface="Times New Roman"/>
                <a:sym typeface="Times New Roman"/>
              </a:rPr>
              <a:t>- Các hoạt động rèn luyện bản thân, thể thao thường chỉ xuất hiện ở những nơi có trình độ kinh tế phát triển.</a:t>
            </a:r>
            <a:endParaRPr sz="1600">
              <a:solidFill>
                <a:schemeClr val="lt2"/>
              </a:solidFill>
              <a:latin typeface="Times New Roman"/>
              <a:ea typeface="Times New Roman"/>
              <a:cs typeface="Times New Roman"/>
              <a:sym typeface="Times New Roman"/>
            </a:endParaRPr>
          </a:p>
          <a:p>
            <a:pPr indent="0" lvl="0" marL="0" rtl="0" algn="just">
              <a:spcBef>
                <a:spcPts val="0"/>
              </a:spcBef>
              <a:spcAft>
                <a:spcPts val="0"/>
              </a:spcAft>
              <a:buNone/>
            </a:pPr>
            <a:r>
              <a:rPr lang="vi" sz="1600">
                <a:solidFill>
                  <a:schemeClr val="lt2"/>
                </a:solidFill>
                <a:latin typeface="Times New Roman"/>
                <a:ea typeface="Times New Roman"/>
                <a:cs typeface="Times New Roman"/>
                <a:sym typeface="Times New Roman"/>
              </a:rPr>
              <a:t>Điều này rất đáng quan ngại đến sự phát triển con người Việt Nam.</a:t>
            </a:r>
            <a:endParaRPr sz="1600">
              <a:solidFill>
                <a:schemeClr val="lt2"/>
              </a:solidFill>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chemeClr val="lt2"/>
              </a:solidFill>
              <a:latin typeface="Times New Roman"/>
              <a:ea typeface="Times New Roman"/>
              <a:cs typeface="Times New Roman"/>
              <a:sym typeface="Times New Roman"/>
            </a:endParaRPr>
          </a:p>
          <a:p>
            <a:pPr indent="0" lvl="0" marL="0" rtl="0" algn="just">
              <a:spcBef>
                <a:spcPts val="0"/>
              </a:spcBef>
              <a:spcAft>
                <a:spcPts val="0"/>
              </a:spcAft>
              <a:buNone/>
            </a:pPr>
            <a:r>
              <a:t/>
            </a:r>
            <a:endParaRPr i="1" sz="1600">
              <a:solidFill>
                <a:schemeClr val="lt2"/>
              </a:solidFill>
              <a:latin typeface="Times New Roman"/>
              <a:ea typeface="Times New Roman"/>
              <a:cs typeface="Times New Roman"/>
              <a:sym typeface="Times New Roman"/>
            </a:endParaRPr>
          </a:p>
          <a:p>
            <a:pPr indent="0" lvl="0" marL="0" rtl="0" algn="just">
              <a:spcBef>
                <a:spcPts val="0"/>
              </a:spcBef>
              <a:spcAft>
                <a:spcPts val="0"/>
              </a:spcAft>
              <a:buNone/>
            </a:pPr>
            <a:r>
              <a:rPr i="1" lang="vi" sz="1600">
                <a:solidFill>
                  <a:schemeClr val="lt2"/>
                </a:solidFill>
                <a:latin typeface="Times New Roman"/>
                <a:ea typeface="Times New Roman"/>
                <a:cs typeface="Times New Roman"/>
                <a:sym typeface="Times New Roman"/>
              </a:rPr>
              <a:t>Biểu đồ quan sát các địa điểm tụ tập của những ứng viên. </a:t>
            </a:r>
            <a:endParaRPr i="1" sz="1600">
              <a:solidFill>
                <a:schemeClr val="lt2"/>
              </a:solidFill>
              <a:latin typeface="Times New Roman"/>
              <a:ea typeface="Times New Roman"/>
              <a:cs typeface="Times New Roman"/>
              <a:sym typeface="Times New Roman"/>
            </a:endParaRPr>
          </a:p>
          <a:p>
            <a:pPr indent="0" lvl="0" marL="0" rtl="0" algn="just">
              <a:spcBef>
                <a:spcPts val="0"/>
              </a:spcBef>
              <a:spcAft>
                <a:spcPts val="0"/>
              </a:spcAft>
              <a:buNone/>
            </a:pPr>
            <a:r>
              <a:rPr lang="vi" sz="1600">
                <a:solidFill>
                  <a:schemeClr val="lt2"/>
                </a:solidFill>
                <a:latin typeface="Times New Roman"/>
                <a:ea typeface="Times New Roman"/>
                <a:cs typeface="Times New Roman"/>
                <a:sym typeface="Times New Roman"/>
              </a:rPr>
              <a:t>- </a:t>
            </a:r>
            <a:r>
              <a:rPr lang="vi" sz="1600">
                <a:solidFill>
                  <a:schemeClr val="lt2"/>
                </a:solidFill>
                <a:latin typeface="Times New Roman"/>
                <a:ea typeface="Times New Roman"/>
                <a:cs typeface="Times New Roman"/>
                <a:sym typeface="Times New Roman"/>
              </a:rPr>
              <a:t>Có thể thấy dù làm việc ở đâu, như thể nào những việc dành thời gian cho gia đình ở Việt Nam vẫn là nhiều nhất.</a:t>
            </a:r>
            <a:endParaRPr sz="1600">
              <a:solidFill>
                <a:schemeClr val="lt2"/>
              </a:solidFill>
              <a:latin typeface="Times New Roman"/>
              <a:ea typeface="Times New Roman"/>
              <a:cs typeface="Times New Roman"/>
              <a:sym typeface="Times New Roman"/>
            </a:endParaRPr>
          </a:p>
        </p:txBody>
      </p:sp>
      <p:pic>
        <p:nvPicPr>
          <p:cNvPr id="324" name="Google Shape;324;p39"/>
          <p:cNvPicPr preferRelativeResize="0"/>
          <p:nvPr/>
        </p:nvPicPr>
        <p:blipFill>
          <a:blip r:embed="rId3">
            <a:alphaModFix/>
          </a:blip>
          <a:stretch>
            <a:fillRect/>
          </a:stretch>
        </p:blipFill>
        <p:spPr>
          <a:xfrm>
            <a:off x="-8550" y="758025"/>
            <a:ext cx="4787975" cy="2549275"/>
          </a:xfrm>
          <a:prstGeom prst="rect">
            <a:avLst/>
          </a:prstGeom>
          <a:noFill/>
          <a:ln>
            <a:noFill/>
          </a:ln>
        </p:spPr>
      </p:pic>
      <p:pic>
        <p:nvPicPr>
          <p:cNvPr id="325" name="Google Shape;325;p39"/>
          <p:cNvPicPr preferRelativeResize="0"/>
          <p:nvPr/>
        </p:nvPicPr>
        <p:blipFill>
          <a:blip r:embed="rId4">
            <a:alphaModFix/>
          </a:blip>
          <a:stretch>
            <a:fillRect/>
          </a:stretch>
        </p:blipFill>
        <p:spPr>
          <a:xfrm>
            <a:off x="-8550" y="3622553"/>
            <a:ext cx="4787975" cy="1520950"/>
          </a:xfrm>
          <a:prstGeom prst="rect">
            <a:avLst/>
          </a:prstGeom>
          <a:noFill/>
          <a:ln>
            <a:noFill/>
          </a:ln>
        </p:spPr>
      </p:pic>
      <p:cxnSp>
        <p:nvCxnSpPr>
          <p:cNvPr id="326" name="Google Shape;326;p39"/>
          <p:cNvCxnSpPr/>
          <p:nvPr/>
        </p:nvCxnSpPr>
        <p:spPr>
          <a:xfrm flipH="1" rot="10800000">
            <a:off x="11550" y="3501888"/>
            <a:ext cx="9120900" cy="31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0"/>
          <p:cNvSpPr/>
          <p:nvPr/>
        </p:nvSpPr>
        <p:spPr>
          <a:xfrm>
            <a:off x="-8550" y="-42075"/>
            <a:ext cx="9161100" cy="80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0"/>
          <p:cNvSpPr txBox="1"/>
          <p:nvPr>
            <p:ph idx="4294967295" type="title"/>
          </p:nvPr>
        </p:nvSpPr>
        <p:spPr>
          <a:xfrm>
            <a:off x="0" y="-8775"/>
            <a:ext cx="91440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lt1"/>
                </a:solidFill>
              </a:rPr>
              <a:t>Trực quan hóa dữ liệu - Hồi quy</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333" name="Google Shape;333;p40"/>
          <p:cNvSpPr txBox="1"/>
          <p:nvPr/>
        </p:nvSpPr>
        <p:spPr>
          <a:xfrm>
            <a:off x="4070275" y="814250"/>
            <a:ext cx="4967400" cy="4079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vi" sz="2000">
                <a:solidFill>
                  <a:schemeClr val="lt2"/>
                </a:solidFill>
                <a:latin typeface="Times New Roman"/>
                <a:ea typeface="Times New Roman"/>
                <a:cs typeface="Times New Roman"/>
                <a:sym typeface="Times New Roman"/>
              </a:rPr>
              <a:t>Đối với “Nam”: Việc sử dụng tiền lương thường ngày rất cao. Do Nam thường có nhiều hoạt động bên ngoài như đối tác, mua sắm linh tinh, giao lưu với bạn bè.</a:t>
            </a:r>
            <a:endParaRPr sz="2000">
              <a:solidFill>
                <a:schemeClr val="lt2"/>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lt2"/>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lt2"/>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lt2"/>
              </a:solidFill>
              <a:latin typeface="Times New Roman"/>
              <a:ea typeface="Times New Roman"/>
              <a:cs typeface="Times New Roman"/>
              <a:sym typeface="Times New Roman"/>
            </a:endParaRPr>
          </a:p>
          <a:p>
            <a:pPr indent="0" lvl="0" marL="0" rtl="0" algn="just">
              <a:spcBef>
                <a:spcPts val="0"/>
              </a:spcBef>
              <a:spcAft>
                <a:spcPts val="0"/>
              </a:spcAft>
              <a:buNone/>
            </a:pPr>
            <a:r>
              <a:rPr lang="vi" sz="2000">
                <a:solidFill>
                  <a:schemeClr val="lt2"/>
                </a:solidFill>
                <a:latin typeface="Times New Roman"/>
                <a:ea typeface="Times New Roman"/>
                <a:cs typeface="Times New Roman"/>
                <a:sym typeface="Times New Roman"/>
              </a:rPr>
              <a:t>Đối với “Nữ”: Phần nào đó ít hơn Nam do bản thân phụ nữ biết chăm lo, dành dụm cho gia đình nhiều hơn. Việc sử dụng tiền có thể từ việc nội trợ, mua sắm.</a:t>
            </a:r>
            <a:endParaRPr sz="2000">
              <a:solidFill>
                <a:schemeClr val="lt2"/>
              </a:solidFill>
              <a:latin typeface="Times New Roman"/>
              <a:ea typeface="Times New Roman"/>
              <a:cs typeface="Times New Roman"/>
              <a:sym typeface="Times New Roman"/>
            </a:endParaRPr>
          </a:p>
          <a:p>
            <a:pPr indent="0" lvl="0" marL="0" rtl="0" algn="just">
              <a:spcBef>
                <a:spcPts val="0"/>
              </a:spcBef>
              <a:spcAft>
                <a:spcPts val="0"/>
              </a:spcAft>
              <a:buNone/>
            </a:pPr>
            <a:r>
              <a:t/>
            </a:r>
            <a:endParaRPr sz="1300">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chemeClr val="lt2"/>
              </a:solidFill>
            </a:endParaRPr>
          </a:p>
        </p:txBody>
      </p:sp>
      <p:cxnSp>
        <p:nvCxnSpPr>
          <p:cNvPr id="334" name="Google Shape;334;p40"/>
          <p:cNvCxnSpPr/>
          <p:nvPr/>
        </p:nvCxnSpPr>
        <p:spPr>
          <a:xfrm flipH="1" rot="10800000">
            <a:off x="11550" y="2947725"/>
            <a:ext cx="9120900" cy="31200"/>
          </a:xfrm>
          <a:prstGeom prst="straightConnector1">
            <a:avLst/>
          </a:prstGeom>
          <a:noFill/>
          <a:ln cap="flat" cmpd="sng" w="9525">
            <a:solidFill>
              <a:schemeClr val="dk2"/>
            </a:solidFill>
            <a:prstDash val="solid"/>
            <a:round/>
            <a:headEnd len="med" w="med" type="none"/>
            <a:tailEnd len="med" w="med" type="none"/>
          </a:ln>
        </p:spPr>
      </p:cxnSp>
      <p:pic>
        <p:nvPicPr>
          <p:cNvPr id="335" name="Google Shape;335;p40"/>
          <p:cNvPicPr preferRelativeResize="0"/>
          <p:nvPr/>
        </p:nvPicPr>
        <p:blipFill rotWithShape="1">
          <a:blip r:embed="rId3">
            <a:alphaModFix/>
          </a:blip>
          <a:srcRect b="0" l="0" r="0" t="2789"/>
          <a:stretch/>
        </p:blipFill>
        <p:spPr>
          <a:xfrm>
            <a:off x="-8550" y="758025"/>
            <a:ext cx="4078824" cy="2138750"/>
          </a:xfrm>
          <a:prstGeom prst="rect">
            <a:avLst/>
          </a:prstGeom>
          <a:noFill/>
          <a:ln>
            <a:noFill/>
          </a:ln>
        </p:spPr>
      </p:pic>
      <p:pic>
        <p:nvPicPr>
          <p:cNvPr id="336" name="Google Shape;336;p40"/>
          <p:cNvPicPr preferRelativeResize="0"/>
          <p:nvPr/>
        </p:nvPicPr>
        <p:blipFill>
          <a:blip r:embed="rId4">
            <a:alphaModFix/>
          </a:blip>
          <a:stretch>
            <a:fillRect/>
          </a:stretch>
        </p:blipFill>
        <p:spPr>
          <a:xfrm>
            <a:off x="-8550" y="3029900"/>
            <a:ext cx="4078824" cy="2113600"/>
          </a:xfrm>
          <a:prstGeom prst="rect">
            <a:avLst/>
          </a:prstGeom>
          <a:noFill/>
          <a:ln>
            <a:noFill/>
          </a:ln>
        </p:spPr>
      </p:pic>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type="ctrTitle"/>
          </p:nvPr>
        </p:nvSpPr>
        <p:spPr>
          <a:xfrm>
            <a:off x="655833" y="94875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latin typeface="Oswald Medium"/>
                <a:ea typeface="Oswald Medium"/>
                <a:cs typeface="Oswald Medium"/>
                <a:sym typeface="Oswald Medium"/>
              </a:rPr>
              <a:t>Tổng kết chung</a:t>
            </a:r>
            <a:endParaRPr>
              <a:latin typeface="Oswald Medium"/>
              <a:ea typeface="Oswald Medium"/>
              <a:cs typeface="Oswald Medium"/>
              <a:sym typeface="Oswald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Hiểu rõ vấn đề</a:t>
            </a:r>
            <a:endParaRPr/>
          </a:p>
        </p:txBody>
      </p:sp>
      <p:grpSp>
        <p:nvGrpSpPr>
          <p:cNvPr id="75" name="Google Shape;75;p15"/>
          <p:cNvGrpSpPr/>
          <p:nvPr/>
        </p:nvGrpSpPr>
        <p:grpSpPr>
          <a:xfrm>
            <a:off x="431925" y="1304875"/>
            <a:ext cx="2628925" cy="3416400"/>
            <a:chOff x="431925" y="1304875"/>
            <a:chExt cx="2628925" cy="3416400"/>
          </a:xfrm>
        </p:grpSpPr>
        <p:sp>
          <p:nvSpPr>
            <p:cNvPr id="76" name="Google Shape;76;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lt1"/>
                </a:solidFill>
                <a:latin typeface="Tinos"/>
                <a:ea typeface="Tinos"/>
                <a:cs typeface="Tinos"/>
                <a:sym typeface="Tinos"/>
              </a:rPr>
              <a:t>Introduction</a:t>
            </a:r>
            <a:endParaRPr>
              <a:solidFill>
                <a:schemeClr val="lt1"/>
              </a:solidFill>
              <a:latin typeface="Tinos"/>
              <a:ea typeface="Tinos"/>
              <a:cs typeface="Tinos"/>
              <a:sym typeface="Tinos"/>
            </a:endParaRPr>
          </a:p>
        </p:txBody>
      </p:sp>
      <p:sp>
        <p:nvSpPr>
          <p:cNvPr id="79" name="Google Shape;79;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600">
                <a:latin typeface="Tinos"/>
                <a:ea typeface="Tinos"/>
                <a:cs typeface="Tinos"/>
                <a:sym typeface="Tinos"/>
              </a:rPr>
              <a:t>- </a:t>
            </a:r>
            <a:r>
              <a:rPr lang="vi" sz="1600">
                <a:latin typeface="Tinos"/>
                <a:ea typeface="Tinos"/>
                <a:cs typeface="Tinos"/>
                <a:sym typeface="Tinos"/>
              </a:rPr>
              <a:t>Chủ đề, nguồn.</a:t>
            </a:r>
            <a:endParaRPr sz="1600">
              <a:latin typeface="Tinos"/>
              <a:ea typeface="Tinos"/>
              <a:cs typeface="Tinos"/>
              <a:sym typeface="Tinos"/>
            </a:endParaRPr>
          </a:p>
          <a:p>
            <a:pPr indent="0" lvl="0" marL="0" rtl="0" algn="l">
              <a:spcBef>
                <a:spcPts val="1600"/>
              </a:spcBef>
              <a:spcAft>
                <a:spcPts val="0"/>
              </a:spcAft>
              <a:buNone/>
            </a:pPr>
            <a:r>
              <a:rPr lang="vi" sz="1600">
                <a:latin typeface="Tinos"/>
                <a:ea typeface="Tinos"/>
                <a:cs typeface="Tinos"/>
                <a:sym typeface="Tinos"/>
              </a:rPr>
              <a:t>-  Điều khoản sử dụng.</a:t>
            </a:r>
            <a:endParaRPr sz="1600">
              <a:latin typeface="Tinos"/>
              <a:ea typeface="Tinos"/>
              <a:cs typeface="Tinos"/>
              <a:sym typeface="Tinos"/>
            </a:endParaRPr>
          </a:p>
          <a:p>
            <a:pPr indent="0" lvl="0" marL="0" rtl="0" algn="l">
              <a:spcBef>
                <a:spcPts val="1600"/>
              </a:spcBef>
              <a:spcAft>
                <a:spcPts val="0"/>
              </a:spcAft>
              <a:buNone/>
            </a:pPr>
            <a:r>
              <a:rPr lang="vi" sz="1600">
                <a:latin typeface="Tinos"/>
                <a:ea typeface="Tinos"/>
                <a:cs typeface="Tinos"/>
                <a:sym typeface="Tinos"/>
              </a:rPr>
              <a:t> - Mô tả chung về bộ dữ liệu.</a:t>
            </a:r>
            <a:endParaRPr sz="1600">
              <a:latin typeface="Tinos"/>
              <a:ea typeface="Tinos"/>
              <a:cs typeface="Tinos"/>
              <a:sym typeface="Tinos"/>
            </a:endParaRPr>
          </a:p>
          <a:p>
            <a:pPr indent="0" lvl="0" marL="0" rtl="0" algn="l">
              <a:spcBef>
                <a:spcPts val="1600"/>
              </a:spcBef>
              <a:spcAft>
                <a:spcPts val="1600"/>
              </a:spcAft>
              <a:buNone/>
            </a:pPr>
            <a:r>
              <a:rPr lang="vi" sz="1600">
                <a:latin typeface="Tinos"/>
                <a:ea typeface="Tinos"/>
                <a:cs typeface="Tinos"/>
                <a:sym typeface="Tinos"/>
              </a:rPr>
              <a:t>- Mục đích sử dụng.</a:t>
            </a:r>
            <a:endParaRPr sz="1600">
              <a:latin typeface="Tinos"/>
              <a:ea typeface="Tinos"/>
              <a:cs typeface="Tinos"/>
              <a:sym typeface="Tinos"/>
            </a:endParaRPr>
          </a:p>
        </p:txBody>
      </p:sp>
      <p:grpSp>
        <p:nvGrpSpPr>
          <p:cNvPr id="80" name="Google Shape;80;p15"/>
          <p:cNvGrpSpPr/>
          <p:nvPr/>
        </p:nvGrpSpPr>
        <p:grpSpPr>
          <a:xfrm>
            <a:off x="3320450" y="1304875"/>
            <a:ext cx="2632500" cy="3416400"/>
            <a:chOff x="3320450" y="1304875"/>
            <a:chExt cx="2632500" cy="3416400"/>
          </a:xfrm>
        </p:grpSpPr>
        <p:sp>
          <p:nvSpPr>
            <p:cNvPr id="81" name="Google Shape;81;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lt1"/>
                </a:solidFill>
                <a:latin typeface="Tinos"/>
                <a:ea typeface="Tinos"/>
                <a:cs typeface="Tinos"/>
                <a:sym typeface="Tinos"/>
              </a:rPr>
              <a:t>Preprocess</a:t>
            </a:r>
            <a:endParaRPr>
              <a:solidFill>
                <a:schemeClr val="lt1"/>
              </a:solidFill>
              <a:latin typeface="Tinos"/>
              <a:ea typeface="Tinos"/>
              <a:cs typeface="Tinos"/>
              <a:sym typeface="Tinos"/>
            </a:endParaRPr>
          </a:p>
        </p:txBody>
      </p:sp>
      <p:sp>
        <p:nvSpPr>
          <p:cNvPr id="84" name="Google Shape;84;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600">
                <a:latin typeface="Tinos"/>
                <a:ea typeface="Tinos"/>
                <a:cs typeface="Tinos"/>
                <a:sym typeface="Tinos"/>
              </a:rPr>
              <a:t>- Khám phá dữ liệu.</a:t>
            </a:r>
            <a:endParaRPr sz="1600">
              <a:latin typeface="Tinos"/>
              <a:ea typeface="Tinos"/>
              <a:cs typeface="Tinos"/>
              <a:sym typeface="Tinos"/>
            </a:endParaRPr>
          </a:p>
          <a:p>
            <a:pPr indent="0" lvl="0" marL="0" rtl="0" algn="l">
              <a:spcBef>
                <a:spcPts val="1600"/>
              </a:spcBef>
              <a:spcAft>
                <a:spcPts val="1600"/>
              </a:spcAft>
              <a:buNone/>
            </a:pPr>
            <a:r>
              <a:rPr lang="vi" sz="1600">
                <a:latin typeface="Tinos"/>
                <a:ea typeface="Tinos"/>
                <a:cs typeface="Tinos"/>
                <a:sym typeface="Tinos"/>
              </a:rPr>
              <a:t>- Tiền xử lý.</a:t>
            </a:r>
            <a:endParaRPr sz="1600">
              <a:latin typeface="Tinos"/>
              <a:ea typeface="Tinos"/>
              <a:cs typeface="Tinos"/>
              <a:sym typeface="Tinos"/>
            </a:endParaRPr>
          </a:p>
        </p:txBody>
      </p:sp>
      <p:grpSp>
        <p:nvGrpSpPr>
          <p:cNvPr id="85" name="Google Shape;85;p15"/>
          <p:cNvGrpSpPr/>
          <p:nvPr/>
        </p:nvGrpSpPr>
        <p:grpSpPr>
          <a:xfrm>
            <a:off x="6212550" y="1304875"/>
            <a:ext cx="2632500" cy="3416400"/>
            <a:chOff x="6212550" y="1304875"/>
            <a:chExt cx="2632500" cy="3416400"/>
          </a:xfrm>
        </p:grpSpPr>
        <p:sp>
          <p:nvSpPr>
            <p:cNvPr id="86" name="Google Shape;86;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lt1"/>
                </a:solidFill>
                <a:latin typeface="Tinos"/>
                <a:ea typeface="Tinos"/>
                <a:cs typeface="Tinos"/>
                <a:sym typeface="Tinos"/>
              </a:rPr>
              <a:t>Visualization</a:t>
            </a:r>
            <a:endParaRPr>
              <a:solidFill>
                <a:schemeClr val="lt1"/>
              </a:solidFill>
              <a:latin typeface="Tinos"/>
              <a:ea typeface="Tinos"/>
              <a:cs typeface="Tinos"/>
              <a:sym typeface="Tinos"/>
            </a:endParaRPr>
          </a:p>
        </p:txBody>
      </p:sp>
      <p:sp>
        <p:nvSpPr>
          <p:cNvPr id="89" name="Google Shape;89;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600">
                <a:latin typeface="Tinos"/>
                <a:ea typeface="Tinos"/>
                <a:cs typeface="Tinos"/>
                <a:sym typeface="Tinos"/>
              </a:rPr>
              <a:t>-</a:t>
            </a:r>
            <a:r>
              <a:rPr lang="vi" sz="1600">
                <a:latin typeface="Tinos"/>
                <a:ea typeface="Tinos"/>
                <a:cs typeface="Tinos"/>
                <a:sym typeface="Tinos"/>
              </a:rPr>
              <a:t> Thống kê mô tả</a:t>
            </a:r>
            <a:endParaRPr sz="1600">
              <a:latin typeface="Tinos"/>
              <a:ea typeface="Tinos"/>
              <a:cs typeface="Tinos"/>
              <a:sym typeface="Tinos"/>
            </a:endParaRPr>
          </a:p>
          <a:p>
            <a:pPr indent="0" lvl="0" marL="0" rtl="0" algn="l">
              <a:spcBef>
                <a:spcPts val="1600"/>
              </a:spcBef>
              <a:spcAft>
                <a:spcPts val="0"/>
              </a:spcAft>
              <a:buNone/>
            </a:pPr>
            <a:r>
              <a:rPr lang="vi" sz="1600">
                <a:latin typeface="Tinos"/>
                <a:ea typeface="Tinos"/>
                <a:cs typeface="Tinos"/>
                <a:sym typeface="Tinos"/>
              </a:rPr>
              <a:t>- Phân tích dữ</a:t>
            </a:r>
            <a:r>
              <a:rPr lang="vi" sz="1600">
                <a:latin typeface="Tinos"/>
                <a:ea typeface="Tinos"/>
                <a:cs typeface="Tinos"/>
                <a:sym typeface="Tinos"/>
              </a:rPr>
              <a:t> liệu đơn giản.</a:t>
            </a:r>
            <a:endParaRPr sz="1600">
              <a:latin typeface="Tinos"/>
              <a:ea typeface="Tinos"/>
              <a:cs typeface="Tinos"/>
              <a:sym typeface="Tinos"/>
            </a:endParaRPr>
          </a:p>
          <a:p>
            <a:pPr indent="0" lvl="0" marL="0" rtl="0" algn="l">
              <a:spcBef>
                <a:spcPts val="1600"/>
              </a:spcBef>
              <a:spcAft>
                <a:spcPts val="0"/>
              </a:spcAft>
              <a:buNone/>
            </a:pPr>
            <a:r>
              <a:rPr lang="vi" sz="1600">
                <a:latin typeface="Tinos"/>
                <a:ea typeface="Tinos"/>
                <a:cs typeface="Tinos"/>
                <a:sym typeface="Tinos"/>
              </a:rPr>
              <a:t>- Phân tích hồi quy, giải thích và dự đoán.</a:t>
            </a:r>
            <a:endParaRPr sz="1600">
              <a:latin typeface="Tinos"/>
              <a:ea typeface="Tinos"/>
              <a:cs typeface="Tinos"/>
              <a:sym typeface="Tinos"/>
            </a:endParaRPr>
          </a:p>
          <a:p>
            <a:pPr indent="0" lvl="0" marL="0" rtl="0" algn="l">
              <a:spcBef>
                <a:spcPts val="1600"/>
              </a:spcBef>
              <a:spcAft>
                <a:spcPts val="1600"/>
              </a:spcAft>
              <a:buNone/>
            </a:pPr>
            <a:r>
              <a:rPr lang="vi" sz="1600">
                <a:latin typeface="Tinos"/>
                <a:ea typeface="Tinos"/>
                <a:cs typeface="Tinos"/>
                <a:sym typeface="Tinos"/>
              </a:rPr>
              <a:t>- Đề xuất giải pháp.</a:t>
            </a:r>
            <a:endParaRPr sz="1600">
              <a:latin typeface="Tinos"/>
              <a:ea typeface="Tinos"/>
              <a:cs typeface="Tinos"/>
              <a:sym typeface="Tino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nvSpPr>
        <p:spPr>
          <a:xfrm>
            <a:off x="71725" y="81700"/>
            <a:ext cx="8829000" cy="5110200"/>
          </a:xfrm>
          <a:prstGeom prst="rect">
            <a:avLst/>
          </a:prstGeom>
          <a:noFill/>
          <a:ln>
            <a:noFill/>
          </a:ln>
        </p:spPr>
        <p:txBody>
          <a:bodyPr anchorCtr="0" anchor="t" bIns="91425" lIns="91425" spcFirstLastPara="1" rIns="91425" wrap="square" tIns="91425">
            <a:spAutoFit/>
          </a:bodyPr>
          <a:lstStyle/>
          <a:p>
            <a:pPr indent="-355600" lvl="0" marL="457200" rtl="0" algn="just">
              <a:lnSpc>
                <a:spcPct val="150000"/>
              </a:lnSpc>
              <a:spcBef>
                <a:spcPts val="0"/>
              </a:spcBef>
              <a:spcAft>
                <a:spcPts val="0"/>
              </a:spcAft>
              <a:buClr>
                <a:schemeClr val="dk1"/>
              </a:buClr>
              <a:buSzPts val="2000"/>
              <a:buFont typeface="Times New Roman"/>
              <a:buChar char="-"/>
            </a:pPr>
            <a:r>
              <a:rPr lang="vi" sz="2000">
                <a:solidFill>
                  <a:schemeClr val="dk1"/>
                </a:solidFill>
                <a:latin typeface="Times New Roman"/>
                <a:ea typeface="Times New Roman"/>
                <a:cs typeface="Times New Roman"/>
                <a:sym typeface="Times New Roman"/>
              </a:rPr>
              <a:t>Dân tộc: Với mỗi dân tộc ở mỗi tỉnh, họ sẽ có sử dụng thời gian vào những việc khác nhau dựa vào văn hóa của mỗi dân tộc.</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vi" sz="2000">
                <a:solidFill>
                  <a:schemeClr val="dk1"/>
                </a:solidFill>
                <a:latin typeface="Times New Roman"/>
                <a:ea typeface="Times New Roman"/>
                <a:cs typeface="Times New Roman"/>
                <a:sym typeface="Times New Roman"/>
              </a:rPr>
              <a:t>Tuổi: Mức tuổi tham gia khảo sát trải dài từ 15 đến 64 tuổi. Trung bình tham gia nhiều nhất ở tầm 30 đến 50.</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vi" sz="2000">
                <a:solidFill>
                  <a:schemeClr val="dk1"/>
                </a:solidFill>
                <a:latin typeface="Times New Roman"/>
                <a:ea typeface="Times New Roman"/>
                <a:cs typeface="Times New Roman"/>
                <a:sym typeface="Times New Roman"/>
              </a:rPr>
              <a:t>Thành viên trong gia đình: Với những người tham gia sống cô đơn (1 mình) thì việc sử dụng thời gian sẽ khác đối với những người tham gia có gia đình ( từ 2 người trở lên như anh em, vợ chồng,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vi" sz="2000">
                <a:solidFill>
                  <a:schemeClr val="dk1"/>
                </a:solidFill>
                <a:latin typeface="Times New Roman"/>
                <a:ea typeface="Times New Roman"/>
                <a:cs typeface="Times New Roman"/>
                <a:sym typeface="Times New Roman"/>
              </a:rPr>
              <a:t>Công việc, mức lương: Ảnh hưởng quan trọng đến thời gian sử dụng của mỗi người. Người có mức lương cao đi đôi với công việc bận rộn, thời gian rảnh bị hạn chế. Người có mức lương thấp thì chất lượng sống không cao, có thể dành thời gian cho gia đình nhưng không thể đảm bảo cuộc sống.</a:t>
            </a:r>
            <a:endParaRPr sz="2000">
              <a:solidFill>
                <a:schemeClr val="dk1"/>
              </a:solidFill>
              <a:latin typeface="Times New Roman"/>
              <a:ea typeface="Times New Roman"/>
              <a:cs typeface="Times New Roman"/>
              <a:sym typeface="Times New Roman"/>
            </a:endParaRP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nvSpPr>
        <p:spPr>
          <a:xfrm>
            <a:off x="155875" y="292050"/>
            <a:ext cx="8231100" cy="28014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Times New Roman"/>
              <a:buChar char="-"/>
            </a:pPr>
            <a:r>
              <a:rPr lang="vi" sz="2000">
                <a:solidFill>
                  <a:schemeClr val="dk1"/>
                </a:solidFill>
                <a:latin typeface="Times New Roman"/>
                <a:ea typeface="Times New Roman"/>
                <a:cs typeface="Times New Roman"/>
                <a:sym typeface="Times New Roman"/>
              </a:rPr>
              <a:t>Dựa vào biểu đồ mô tả % thời gian, có thể thấy đa số các công việc mà họ sử dụng chủ yếu để “Xem phim, nghe nhạc, rèn luyện thể dục thể thao, ăn uống, và thực hiện những ngày giải lao”. Chủ yếu là cùng với gia đình, người thân.</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vi" sz="2000">
                <a:solidFill>
                  <a:schemeClr val="dk1"/>
                </a:solidFill>
                <a:latin typeface="Times New Roman"/>
                <a:ea typeface="Times New Roman"/>
                <a:cs typeface="Times New Roman"/>
                <a:sym typeface="Times New Roman"/>
              </a:rPr>
              <a:t>Các tỉnh có mức lương cao như  “Nam Định, Bình Định, Tiền Giang”, sử dụng chủ yếu cho việc ăn uống bên ngoài, gặp gỡ đối tác, …</a:t>
            </a:r>
            <a:endParaRPr sz="2000">
              <a:solidFill>
                <a:schemeClr val="dk1"/>
              </a:solidFil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ctrTitle"/>
          </p:nvPr>
        </p:nvSpPr>
        <p:spPr>
          <a:xfrm>
            <a:off x="655833" y="94875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latin typeface="Oswald Medium"/>
                <a:ea typeface="Oswald Medium"/>
                <a:cs typeface="Oswald Medium"/>
                <a:sym typeface="Oswald Medium"/>
              </a:rPr>
              <a:t>Introduction</a:t>
            </a:r>
            <a:endParaRPr>
              <a:latin typeface="Oswald Medium"/>
              <a:ea typeface="Oswald Medium"/>
              <a:cs typeface="Oswald Medium"/>
              <a:sym typeface="Oswald Medium"/>
            </a:endParaRPr>
          </a:p>
        </p:txBody>
      </p:sp>
      <p:sp>
        <p:nvSpPr>
          <p:cNvPr id="95" name="Google Shape;95;p16"/>
          <p:cNvSpPr txBox="1"/>
          <p:nvPr/>
        </p:nvSpPr>
        <p:spPr>
          <a:xfrm>
            <a:off x="2326675" y="3212325"/>
            <a:ext cx="4459800" cy="9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96" name="Google Shape;96;p16"/>
          <p:cNvSpPr/>
          <p:nvPr/>
        </p:nvSpPr>
        <p:spPr>
          <a:xfrm>
            <a:off x="-391125" y="382900"/>
            <a:ext cx="1009775" cy="5143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8428450" y="-190475"/>
            <a:ext cx="1009775" cy="5143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sp>
        <p:nvSpPr>
          <p:cNvPr id="102" name="Google Shape;102;p17"/>
          <p:cNvSpPr txBox="1"/>
          <p:nvPr>
            <p:ph type="title"/>
          </p:nvPr>
        </p:nvSpPr>
        <p:spPr>
          <a:xfrm>
            <a:off x="0" y="631550"/>
            <a:ext cx="4281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vi" sz="1800"/>
              <a:t>Chủ đề:</a:t>
            </a:r>
            <a:endParaRPr b="1" sz="1800"/>
          </a:p>
          <a:p>
            <a:pPr indent="0" lvl="0" marL="0" rtl="0" algn="l">
              <a:spcBef>
                <a:spcPts val="0"/>
              </a:spcBef>
              <a:spcAft>
                <a:spcPts val="0"/>
              </a:spcAft>
              <a:buNone/>
            </a:pPr>
            <a:r>
              <a:rPr b="1" lang="vi" sz="1800"/>
              <a:t>Khảo sát việc sử dụng thời gian của người Việt Nam năm 2022.</a:t>
            </a:r>
            <a:endParaRPr b="1" sz="1800"/>
          </a:p>
          <a:p>
            <a:pPr indent="0" lvl="0" marL="0" rtl="0" algn="l">
              <a:spcBef>
                <a:spcPts val="0"/>
              </a:spcBef>
              <a:spcAft>
                <a:spcPts val="0"/>
              </a:spcAft>
              <a:buNone/>
            </a:pPr>
            <a:r>
              <a:rPr b="1" lang="vi" sz="1800"/>
              <a:t>(Vietnamese Time-Use Survey 2022)</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rPr b="1" lang="vi" sz="1800"/>
              <a:t>Nguồn</a:t>
            </a:r>
            <a:r>
              <a:rPr b="1" lang="vi" sz="1800"/>
              <a:t>:</a:t>
            </a:r>
            <a:endParaRPr b="1" sz="1800"/>
          </a:p>
          <a:p>
            <a:pPr indent="0" lvl="0" marL="0" rtl="0" algn="l">
              <a:lnSpc>
                <a:spcPct val="150000"/>
              </a:lnSpc>
              <a:spcBef>
                <a:spcPts val="1200"/>
              </a:spcBef>
              <a:spcAft>
                <a:spcPts val="0"/>
              </a:spcAft>
              <a:buNone/>
            </a:pPr>
            <a:r>
              <a:rPr b="1" lang="vi" sz="1800">
                <a:solidFill>
                  <a:srgbClr val="000000"/>
                </a:solidFill>
                <a:uFill>
                  <a:noFill/>
                </a:uFill>
                <a:hlinkClick r:id="rId3">
                  <a:extLst>
                    <a:ext uri="{A12FA001-AC4F-418D-AE19-62706E023703}">
                      <ahyp:hlinkClr val="tx"/>
                    </a:ext>
                  </a:extLst>
                </a:hlinkClick>
              </a:rPr>
              <a:t>World Bank Group - International Development, Poverty, &amp; Sustainability</a:t>
            </a:r>
            <a:endParaRPr b="1" sz="2300">
              <a:solidFill>
                <a:srgbClr val="000000"/>
              </a:solidFill>
            </a:endParaRPr>
          </a:p>
        </p:txBody>
      </p:sp>
      <p:pic>
        <p:nvPicPr>
          <p:cNvPr id="103" name="Google Shape;103;p17"/>
          <p:cNvPicPr preferRelativeResize="0"/>
          <p:nvPr/>
        </p:nvPicPr>
        <p:blipFill>
          <a:blip r:embed="rId4">
            <a:alphaModFix/>
          </a:blip>
          <a:stretch>
            <a:fillRect/>
          </a:stretch>
        </p:blipFill>
        <p:spPr>
          <a:xfrm>
            <a:off x="4197275" y="975550"/>
            <a:ext cx="4862567" cy="275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86550" y="345425"/>
            <a:ext cx="4045200" cy="102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vi"/>
              <a:t>Điều khoản sử dụng</a:t>
            </a:r>
            <a:endParaRPr/>
          </a:p>
          <a:p>
            <a:pPr indent="0" lvl="0" marL="0" rtl="0" algn="ctr">
              <a:spcBef>
                <a:spcPts val="0"/>
              </a:spcBef>
              <a:spcAft>
                <a:spcPts val="0"/>
              </a:spcAft>
              <a:buNone/>
            </a:pPr>
            <a:r>
              <a:t/>
            </a:r>
            <a:endParaRPr/>
          </a:p>
        </p:txBody>
      </p:sp>
      <p:sp>
        <p:nvSpPr>
          <p:cNvPr id="109" name="Google Shape;109;p18"/>
          <p:cNvSpPr txBox="1"/>
          <p:nvPr/>
        </p:nvSpPr>
        <p:spPr>
          <a:xfrm>
            <a:off x="0" y="1966925"/>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1200"/>
              </a:spcBef>
              <a:spcAft>
                <a:spcPts val="0"/>
              </a:spcAft>
              <a:buNone/>
            </a:pPr>
            <a:r>
              <a:t/>
            </a:r>
            <a:endParaRPr/>
          </a:p>
        </p:txBody>
      </p:sp>
      <p:sp>
        <p:nvSpPr>
          <p:cNvPr id="110" name="Google Shape;110;p18"/>
          <p:cNvSpPr txBox="1"/>
          <p:nvPr/>
        </p:nvSpPr>
        <p:spPr>
          <a:xfrm>
            <a:off x="191450" y="1266425"/>
            <a:ext cx="4091700" cy="3229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vi" sz="1600">
                <a:solidFill>
                  <a:schemeClr val="dk1"/>
                </a:solidFill>
                <a:latin typeface="Times New Roman"/>
                <a:ea typeface="Times New Roman"/>
                <a:cs typeface="Times New Roman"/>
                <a:sym typeface="Times New Roman"/>
              </a:rPr>
              <a:t>-</a:t>
            </a:r>
            <a:r>
              <a:rPr lang="vi" sz="1000">
                <a:solidFill>
                  <a:schemeClr val="dk1"/>
                </a:solidFill>
                <a:latin typeface="Times New Roman"/>
                <a:ea typeface="Times New Roman"/>
                <a:cs typeface="Times New Roman"/>
                <a:sym typeface="Times New Roman"/>
              </a:rPr>
              <a:t>   </a:t>
            </a:r>
            <a:r>
              <a:rPr lang="vi" sz="1600">
                <a:solidFill>
                  <a:schemeClr val="dk1"/>
                </a:solidFill>
                <a:latin typeface="Times New Roman"/>
                <a:ea typeface="Times New Roman"/>
                <a:cs typeface="Times New Roman"/>
                <a:sym typeface="Times New Roman"/>
              </a:rPr>
              <a:t>Đây là dữ liệu truy cập công cộng, được trích dẫn bởi các thông tin sau đây.</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1200"/>
              </a:spcBef>
              <a:spcAft>
                <a:spcPts val="0"/>
              </a:spcAft>
              <a:buClr>
                <a:schemeClr val="dk1"/>
              </a:buClr>
              <a:buSzPts val="1600"/>
              <a:buFont typeface="Times New Roman"/>
              <a:buChar char="+"/>
            </a:pPr>
            <a:r>
              <a:rPr lang="vi" sz="1600">
                <a:solidFill>
                  <a:schemeClr val="dk1"/>
                </a:solidFill>
                <a:latin typeface="Times New Roman"/>
                <a:ea typeface="Times New Roman"/>
                <a:cs typeface="Times New Roman"/>
                <a:sym typeface="Times New Roman"/>
              </a:rPr>
              <a:t>Điều tra viên chính:  Indochina Research (Vietnam) Ltd.</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vi" sz="1600">
                <a:solidFill>
                  <a:schemeClr val="dk1"/>
                </a:solidFill>
                <a:latin typeface="Times New Roman"/>
                <a:ea typeface="Times New Roman"/>
                <a:cs typeface="Times New Roman"/>
                <a:sym typeface="Times New Roman"/>
              </a:rPr>
              <a:t>Thời gian thu thập: Từ 13/10/2022 đến 10/01/2023</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vi" sz="1600">
                <a:solidFill>
                  <a:schemeClr val="dk1"/>
                </a:solidFill>
                <a:latin typeface="Times New Roman"/>
                <a:ea typeface="Times New Roman"/>
                <a:cs typeface="Times New Roman"/>
                <a:sym typeface="Times New Roman"/>
              </a:rPr>
              <a:t>Số tham chiếu khảo sát sử dụng: 3</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verage"/>
              <a:ea typeface="Average"/>
              <a:cs typeface="Average"/>
              <a:sym typeface="Average"/>
            </a:endParaRPr>
          </a:p>
        </p:txBody>
      </p:sp>
      <p:pic>
        <p:nvPicPr>
          <p:cNvPr id="111" name="Google Shape;111;p18"/>
          <p:cNvPicPr preferRelativeResize="0"/>
          <p:nvPr/>
        </p:nvPicPr>
        <p:blipFill>
          <a:blip r:embed="rId3">
            <a:alphaModFix/>
          </a:blip>
          <a:stretch>
            <a:fillRect/>
          </a:stretch>
        </p:blipFill>
        <p:spPr>
          <a:xfrm>
            <a:off x="4572000" y="318025"/>
            <a:ext cx="4507451" cy="4507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171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Mô tả dữ liệu</a:t>
            </a:r>
            <a:endParaRPr/>
          </a:p>
        </p:txBody>
      </p:sp>
      <p:sp>
        <p:nvSpPr>
          <p:cNvPr id="117" name="Google Shape;117;p19"/>
          <p:cNvSpPr txBox="1"/>
          <p:nvPr>
            <p:ph idx="1" type="body"/>
          </p:nvPr>
        </p:nvSpPr>
        <p:spPr>
          <a:xfrm>
            <a:off x="311700" y="932425"/>
            <a:ext cx="4455300" cy="385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vi" sz="2100">
                <a:solidFill>
                  <a:schemeClr val="dk1"/>
                </a:solidFill>
                <a:latin typeface="Tinos"/>
                <a:ea typeface="Tinos"/>
                <a:cs typeface="Tinos"/>
                <a:sym typeface="Tinos"/>
              </a:rPr>
              <a:t>Mô tả chung dữ liệu từ nguồn:</a:t>
            </a:r>
            <a:endParaRPr b="1" sz="2100">
              <a:solidFill>
                <a:schemeClr val="dk1"/>
              </a:solidFill>
              <a:latin typeface="Tinos"/>
              <a:ea typeface="Tinos"/>
              <a:cs typeface="Tinos"/>
              <a:sym typeface="Tinos"/>
            </a:endParaRPr>
          </a:p>
          <a:p>
            <a:pPr indent="0" lvl="0" marL="0" rtl="0" algn="just">
              <a:lnSpc>
                <a:spcPct val="100000"/>
              </a:lnSpc>
              <a:spcBef>
                <a:spcPts val="1600"/>
              </a:spcBef>
              <a:spcAft>
                <a:spcPts val="0"/>
              </a:spcAft>
              <a:buNone/>
            </a:pPr>
            <a:r>
              <a:rPr lang="vi" sz="1500">
                <a:solidFill>
                  <a:schemeClr val="lt2"/>
                </a:solidFill>
                <a:latin typeface="Times New Roman"/>
                <a:ea typeface="Times New Roman"/>
                <a:cs typeface="Times New Roman"/>
                <a:sym typeface="Times New Roman"/>
              </a:rPr>
              <a:t>   Dự án được triển khai nhằm hỗ trợ Ngân hàng thế giới thu thập dữ liệu phân chia theo giới tính để giám sát khoảng cách giới:</a:t>
            </a:r>
            <a:endParaRPr b="1" sz="1600">
              <a:latin typeface="Tinos"/>
              <a:ea typeface="Tinos"/>
              <a:cs typeface="Tinos"/>
              <a:sym typeface="Tinos"/>
            </a:endParaRPr>
          </a:p>
          <a:p>
            <a:pPr indent="-323850" lvl="0" marL="457200" rtl="0" algn="just">
              <a:lnSpc>
                <a:spcPct val="100000"/>
              </a:lnSpc>
              <a:spcBef>
                <a:spcPts val="1600"/>
              </a:spcBef>
              <a:spcAft>
                <a:spcPts val="0"/>
              </a:spcAft>
              <a:buClr>
                <a:schemeClr val="lt2"/>
              </a:buClr>
              <a:buSzPts val="1500"/>
              <a:buFont typeface="Tinos"/>
              <a:buChar char="●"/>
            </a:pPr>
            <a:r>
              <a:rPr lang="vi" sz="1500">
                <a:solidFill>
                  <a:schemeClr val="lt2"/>
                </a:solidFill>
                <a:latin typeface="Times New Roman"/>
                <a:ea typeface="Times New Roman"/>
                <a:cs typeface="Times New Roman"/>
                <a:sym typeface="Times New Roman"/>
              </a:rPr>
              <a:t>Đóng góp vào dữ liệu sử dụng thời gian vào công việc của người Việt Nam</a:t>
            </a:r>
            <a:endParaRPr sz="1500">
              <a:solidFill>
                <a:schemeClr val="lt2"/>
              </a:solidFill>
              <a:latin typeface="Tinos"/>
              <a:ea typeface="Tinos"/>
              <a:cs typeface="Tinos"/>
              <a:sym typeface="Tinos"/>
            </a:endParaRPr>
          </a:p>
          <a:p>
            <a:pPr indent="-323850" lvl="0" marL="457200" rtl="0" algn="l">
              <a:lnSpc>
                <a:spcPct val="100000"/>
              </a:lnSpc>
              <a:spcBef>
                <a:spcPts val="0"/>
              </a:spcBef>
              <a:spcAft>
                <a:spcPts val="0"/>
              </a:spcAft>
              <a:buClr>
                <a:schemeClr val="lt2"/>
              </a:buClr>
              <a:buSzPts val="1500"/>
              <a:buFont typeface="Tinos"/>
              <a:buChar char="●"/>
            </a:pPr>
            <a:r>
              <a:rPr lang="vi" sz="1500">
                <a:solidFill>
                  <a:schemeClr val="lt2"/>
                </a:solidFill>
                <a:latin typeface="Times New Roman"/>
                <a:ea typeface="Times New Roman"/>
                <a:cs typeface="Times New Roman"/>
                <a:sym typeface="Times New Roman"/>
              </a:rPr>
              <a:t>Đưa ra các chỉ số đo lường gánh nặng và sự khác biệt về thời gian dành cho các công việc phụ giúp gia đình, chăm sóc người già và trẻ em, theo giới tính, thành thị và dân tộc.</a:t>
            </a:r>
            <a:endParaRPr sz="1500">
              <a:solidFill>
                <a:schemeClr val="lt2"/>
              </a:solidFill>
              <a:latin typeface="Times New Roman"/>
              <a:ea typeface="Times New Roman"/>
              <a:cs typeface="Times New Roman"/>
              <a:sym typeface="Times New Roman"/>
            </a:endParaRPr>
          </a:p>
          <a:p>
            <a:pPr indent="177800" lvl="0" marL="0" rtl="0" algn="just">
              <a:lnSpc>
                <a:spcPct val="100000"/>
              </a:lnSpc>
              <a:spcBef>
                <a:spcPts val="1600"/>
              </a:spcBef>
              <a:spcAft>
                <a:spcPts val="0"/>
              </a:spcAft>
              <a:buNone/>
            </a:pPr>
            <a:r>
              <a:rPr lang="vi" sz="1500">
                <a:solidFill>
                  <a:schemeClr val="lt2"/>
                </a:solidFill>
                <a:latin typeface="Times New Roman"/>
                <a:ea typeface="Times New Roman"/>
                <a:cs typeface="Times New Roman"/>
                <a:sym typeface="Times New Roman"/>
              </a:rPr>
              <a:t>Dự án gồm có 6000 vấn đáp viên ở 6 vùng kinh tế - xã hội, thuộc mọi dân tộc, nghề nghiệp hay mức thu nhập.</a:t>
            </a:r>
            <a:endParaRPr sz="1500">
              <a:solidFill>
                <a:schemeClr val="lt2"/>
              </a:solidFill>
              <a:latin typeface="Times New Roman"/>
              <a:ea typeface="Times New Roman"/>
              <a:cs typeface="Times New Roman"/>
              <a:sym typeface="Times New Roman"/>
            </a:endParaRPr>
          </a:p>
          <a:p>
            <a:pPr indent="0" lvl="0" marL="0" rtl="0" algn="l">
              <a:spcBef>
                <a:spcPts val="0"/>
              </a:spcBef>
              <a:spcAft>
                <a:spcPts val="1600"/>
              </a:spcAft>
              <a:buNone/>
            </a:pPr>
            <a:r>
              <a:t/>
            </a:r>
            <a:endParaRPr sz="1300">
              <a:solidFill>
                <a:schemeClr val="lt2"/>
              </a:solidFill>
              <a:latin typeface="Times New Roman"/>
              <a:ea typeface="Times New Roman"/>
              <a:cs typeface="Times New Roman"/>
              <a:sym typeface="Times New Roman"/>
            </a:endParaRPr>
          </a:p>
        </p:txBody>
      </p:sp>
      <p:sp>
        <p:nvSpPr>
          <p:cNvPr id="118" name="Google Shape;118;p19"/>
          <p:cNvSpPr txBox="1"/>
          <p:nvPr>
            <p:ph idx="2" type="body"/>
          </p:nvPr>
        </p:nvSpPr>
        <p:spPr>
          <a:xfrm>
            <a:off x="4832400" y="93242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2100">
                <a:solidFill>
                  <a:schemeClr val="dk1"/>
                </a:solidFill>
                <a:latin typeface="Tinos"/>
                <a:ea typeface="Tinos"/>
                <a:cs typeface="Tinos"/>
                <a:sym typeface="Tinos"/>
              </a:rPr>
              <a:t>Mục đích sử dụng:</a:t>
            </a:r>
            <a:endParaRPr b="1" sz="2100">
              <a:solidFill>
                <a:schemeClr val="dk1"/>
              </a:solidFill>
              <a:latin typeface="Tinos"/>
              <a:ea typeface="Tinos"/>
              <a:cs typeface="Tinos"/>
              <a:sym typeface="Tinos"/>
            </a:endParaRPr>
          </a:p>
          <a:p>
            <a:pPr indent="0" lvl="0" marL="0" rtl="0" algn="just">
              <a:lnSpc>
                <a:spcPct val="150000"/>
              </a:lnSpc>
              <a:spcBef>
                <a:spcPts val="1600"/>
              </a:spcBef>
              <a:spcAft>
                <a:spcPts val="0"/>
              </a:spcAft>
              <a:buNone/>
            </a:pPr>
            <a:r>
              <a:rPr lang="vi" sz="1500">
                <a:solidFill>
                  <a:schemeClr val="lt2"/>
                </a:solidFill>
                <a:latin typeface="Times New Roman"/>
                <a:ea typeface="Times New Roman"/>
                <a:cs typeface="Times New Roman"/>
                <a:sym typeface="Times New Roman"/>
              </a:rPr>
              <a:t> Nhóm sử dụng bộ dữ liệu để phân tích, đánh giá việc sử dụng thời gian vào các công việc phụ giúp gia đình của nhiều đối tượng từ độ tuổi, dân tộc, nghề nghiệp (thu nhập), …</a:t>
            </a:r>
            <a:endParaRPr sz="1500">
              <a:solidFill>
                <a:schemeClr val="lt2"/>
              </a:solidFill>
              <a:latin typeface="Tinos"/>
              <a:ea typeface="Tinos"/>
              <a:cs typeface="Tinos"/>
              <a:sym typeface="Tino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idx="4294967295" type="title"/>
          </p:nvPr>
        </p:nvSpPr>
        <p:spPr>
          <a:xfrm>
            <a:off x="527275" y="233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Tiền xử lý dữ liệu</a:t>
            </a:r>
            <a:endParaRPr/>
          </a:p>
        </p:txBody>
      </p:sp>
      <p:sp>
        <p:nvSpPr>
          <p:cNvPr id="124" name="Google Shape;124;p20"/>
          <p:cNvSpPr txBox="1"/>
          <p:nvPr>
            <p:ph idx="4294967295" type="body"/>
          </p:nvPr>
        </p:nvSpPr>
        <p:spPr>
          <a:xfrm>
            <a:off x="0" y="1160875"/>
            <a:ext cx="3641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sz="2100">
                <a:solidFill>
                  <a:schemeClr val="dk1"/>
                </a:solidFill>
                <a:latin typeface="Tinos"/>
                <a:ea typeface="Tinos"/>
                <a:cs typeface="Tinos"/>
                <a:sym typeface="Tinos"/>
              </a:rPr>
              <a:t>Khám phá dữ liệu</a:t>
            </a:r>
            <a:endParaRPr sz="1600">
              <a:latin typeface="Tinos"/>
              <a:ea typeface="Tinos"/>
              <a:cs typeface="Tinos"/>
              <a:sym typeface="Tinos"/>
            </a:endParaRPr>
          </a:p>
          <a:p>
            <a:pPr indent="0" lvl="0" marL="0" rtl="0" algn="l">
              <a:spcBef>
                <a:spcPts val="1600"/>
              </a:spcBef>
              <a:spcAft>
                <a:spcPts val="0"/>
              </a:spcAft>
              <a:buNone/>
            </a:pPr>
            <a:r>
              <a:rPr b="1" lang="vi" sz="1600">
                <a:latin typeface="Tinos"/>
                <a:ea typeface="Tinos"/>
                <a:cs typeface="Tinos"/>
                <a:sym typeface="Tinos"/>
              </a:rPr>
              <a:t>Tập thư mục Time-use Survey gồm ba tệp chính là</a:t>
            </a:r>
            <a:r>
              <a:rPr b="1" lang="vi" sz="1600">
                <a:latin typeface="Tinos"/>
                <a:ea typeface="Tinos"/>
                <a:cs typeface="Tinos"/>
                <a:sym typeface="Tinos"/>
              </a:rPr>
              <a:t>:</a:t>
            </a:r>
            <a:endParaRPr b="1" sz="1600">
              <a:latin typeface="Tinos"/>
              <a:ea typeface="Tinos"/>
              <a:cs typeface="Tinos"/>
              <a:sym typeface="Tinos"/>
            </a:endParaRPr>
          </a:p>
          <a:p>
            <a:pPr indent="-330200" lvl="0" marL="457200" rtl="0" algn="l">
              <a:spcBef>
                <a:spcPts val="0"/>
              </a:spcBef>
              <a:spcAft>
                <a:spcPts val="0"/>
              </a:spcAft>
              <a:buSzPts val="1600"/>
              <a:buFont typeface="Tinos"/>
              <a:buChar char="●"/>
            </a:pPr>
            <a:r>
              <a:rPr lang="vi" sz="1600">
                <a:latin typeface="Tinos"/>
                <a:ea typeface="Tinos"/>
                <a:cs typeface="Tinos"/>
                <a:sym typeface="Tinos"/>
              </a:rPr>
              <a:t>1_cover_id_main</a:t>
            </a:r>
            <a:r>
              <a:rPr lang="vi" sz="1600">
                <a:latin typeface="Tinos"/>
                <a:ea typeface="Tinos"/>
                <a:cs typeface="Tinos"/>
                <a:sym typeface="Tinos"/>
              </a:rPr>
              <a:t> </a:t>
            </a:r>
            <a:endParaRPr sz="1600">
              <a:latin typeface="Tinos"/>
              <a:ea typeface="Tinos"/>
              <a:cs typeface="Tinos"/>
              <a:sym typeface="Tinos"/>
            </a:endParaRPr>
          </a:p>
          <a:p>
            <a:pPr indent="-330200" lvl="0" marL="457200" rtl="0" algn="l">
              <a:spcBef>
                <a:spcPts val="0"/>
              </a:spcBef>
              <a:spcAft>
                <a:spcPts val="0"/>
              </a:spcAft>
              <a:buSzPts val="1600"/>
              <a:buFont typeface="Tinos"/>
              <a:buChar char="●"/>
            </a:pPr>
            <a:r>
              <a:rPr lang="vi" sz="1600">
                <a:latin typeface="Tinos"/>
                <a:ea typeface="Tinos"/>
                <a:cs typeface="Tinos"/>
                <a:sym typeface="Tinos"/>
              </a:rPr>
              <a:t>3_individual_id_main</a:t>
            </a:r>
            <a:endParaRPr sz="1600">
              <a:latin typeface="Tinos"/>
              <a:ea typeface="Tinos"/>
              <a:cs typeface="Tinos"/>
              <a:sym typeface="Tinos"/>
            </a:endParaRPr>
          </a:p>
          <a:p>
            <a:pPr indent="-330200" lvl="0" marL="457200" rtl="0" algn="l">
              <a:spcBef>
                <a:spcPts val="0"/>
              </a:spcBef>
              <a:spcAft>
                <a:spcPts val="0"/>
              </a:spcAft>
              <a:buSzPts val="1600"/>
              <a:buFont typeface="Tinos"/>
              <a:buChar char="●"/>
            </a:pPr>
            <a:r>
              <a:rPr lang="vi" sz="1600">
                <a:latin typeface="Tinos"/>
                <a:ea typeface="Tinos"/>
                <a:cs typeface="Tinos"/>
                <a:sym typeface="Tinos"/>
              </a:rPr>
              <a:t>4_diary_main </a:t>
            </a:r>
            <a:endParaRPr sz="1600">
              <a:latin typeface="Tinos"/>
              <a:ea typeface="Tinos"/>
              <a:cs typeface="Tinos"/>
              <a:sym typeface="Tinos"/>
            </a:endParaRPr>
          </a:p>
          <a:p>
            <a:pPr indent="0" lvl="0" marL="0" rtl="0" algn="just">
              <a:spcBef>
                <a:spcPts val="1600"/>
              </a:spcBef>
              <a:spcAft>
                <a:spcPts val="1600"/>
              </a:spcAft>
              <a:buNone/>
            </a:pPr>
            <a:r>
              <a:rPr b="1" lang="vi" sz="1600">
                <a:latin typeface="Tinos"/>
                <a:ea typeface="Tinos"/>
                <a:cs typeface="Tinos"/>
                <a:sym typeface="Tinos"/>
              </a:rPr>
              <a:t>Khi quan sát từng dữ liệu, ta có thể thấy vài điểm quan trọng sẽ được nhận định ở phần tiền xử lý.</a:t>
            </a:r>
            <a:endParaRPr b="1" sz="1600">
              <a:latin typeface="Tinos"/>
              <a:ea typeface="Tinos"/>
              <a:cs typeface="Tinos"/>
              <a:sym typeface="Tinos"/>
            </a:endParaRPr>
          </a:p>
        </p:txBody>
      </p:sp>
      <p:pic>
        <p:nvPicPr>
          <p:cNvPr id="125" name="Google Shape;125;p20"/>
          <p:cNvPicPr preferRelativeResize="0"/>
          <p:nvPr/>
        </p:nvPicPr>
        <p:blipFill rotWithShape="1">
          <a:blip r:embed="rId3">
            <a:alphaModFix/>
          </a:blip>
          <a:srcRect b="0" l="0" r="3260" t="4342"/>
          <a:stretch/>
        </p:blipFill>
        <p:spPr>
          <a:xfrm>
            <a:off x="3757200" y="1253700"/>
            <a:ext cx="5386801" cy="2636100"/>
          </a:xfrm>
          <a:prstGeom prst="rect">
            <a:avLst/>
          </a:prstGeom>
          <a:noFill/>
          <a:ln>
            <a:noFill/>
          </a:ln>
        </p:spPr>
      </p:pic>
      <p:cxnSp>
        <p:nvCxnSpPr>
          <p:cNvPr id="126" name="Google Shape;126;p20"/>
          <p:cNvCxnSpPr/>
          <p:nvPr/>
        </p:nvCxnSpPr>
        <p:spPr>
          <a:xfrm flipH="1" rot="10800000">
            <a:off x="96450" y="805800"/>
            <a:ext cx="8951100" cy="10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ctrTitle"/>
          </p:nvPr>
        </p:nvSpPr>
        <p:spPr>
          <a:xfrm>
            <a:off x="655833" y="94875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latin typeface="Oswald Medium"/>
                <a:ea typeface="Oswald Medium"/>
                <a:cs typeface="Oswald Medium"/>
                <a:sym typeface="Oswald Medium"/>
              </a:rPr>
              <a:t>Preprocess</a:t>
            </a:r>
            <a:endParaRPr>
              <a:latin typeface="Oswald Medium"/>
              <a:ea typeface="Oswald Medium"/>
              <a:cs typeface="Oswald Medium"/>
              <a:sym typeface="Oswald Medium"/>
            </a:endParaRPr>
          </a:p>
        </p:txBody>
      </p:sp>
      <p:sp>
        <p:nvSpPr>
          <p:cNvPr id="132" name="Google Shape;132;p21"/>
          <p:cNvSpPr txBox="1"/>
          <p:nvPr/>
        </p:nvSpPr>
        <p:spPr>
          <a:xfrm>
            <a:off x="2326675" y="3212325"/>
            <a:ext cx="4459800" cy="9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33" name="Google Shape;133;p21"/>
          <p:cNvSpPr/>
          <p:nvPr/>
        </p:nvSpPr>
        <p:spPr>
          <a:xfrm>
            <a:off x="-391125" y="382900"/>
            <a:ext cx="1009775" cy="5143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8428450" y="-190475"/>
            <a:ext cx="1009775" cy="51435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