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2"/>
  </p:notesMasterIdLst>
  <p:sldIdLst>
    <p:sldId id="258" r:id="rId3"/>
    <p:sldId id="353" r:id="rId4"/>
    <p:sldId id="262" r:id="rId5"/>
    <p:sldId id="362" r:id="rId6"/>
    <p:sldId id="385" r:id="rId7"/>
    <p:sldId id="386" r:id="rId8"/>
    <p:sldId id="389" r:id="rId9"/>
    <p:sldId id="388" r:id="rId10"/>
    <p:sldId id="314" r:id="rId11"/>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11" autoAdjust="0"/>
  </p:normalViewPr>
  <p:slideViewPr>
    <p:cSldViewPr>
      <p:cViewPr>
        <p:scale>
          <a:sx n="80" d="100"/>
          <a:sy n="80" d="100"/>
        </p:scale>
        <p:origin x="-1530" y="-498"/>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2/21/2015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 We will do our best 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 We want to know how you are doing with the course, what confuses you, what learning style works for you and what doesn’t – keep us updated so we can help you to </a:t>
            </a:r>
            <a:r>
              <a:rPr lang="en-US" baseline="0" smtClean="0"/>
              <a:t>be successful – we are going to be checking in with you (one-on-one) throughout the course and getting your feedback</a:t>
            </a:r>
            <a:endParaRPr lang="en-US" baseline="0" dirty="0" smtClean="0"/>
          </a:p>
          <a:p>
            <a:endParaRPr lang="en-US" baseline="0" dirty="0" smtClean="0"/>
          </a:p>
          <a:p>
            <a:r>
              <a:rPr lang="en-US" baseline="0" smtClean="0"/>
              <a:t>Success </a:t>
            </a:r>
            <a:r>
              <a:rPr lang="en-US" baseline="0" dirty="0" smtClean="0"/>
              <a:t>is not a grade – Success in this course is not about grades (we don’t give out grades) or about how you do compared to your classmates, it’s about achieving your goal and helping you to get where you want </a:t>
            </a:r>
            <a:r>
              <a:rPr lang="en-US" baseline="0" smtClean="0"/>
              <a:t>to be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Application-based </a:t>
            </a:r>
            <a:r>
              <a:rPr lang="en-US" baseline="0" smtClean="0"/>
              <a:t>approach </a:t>
            </a:r>
            <a:r>
              <a:rPr lang="en-US" baseline="0" dirty="0" smtClean="0"/>
              <a:t>–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t>
            </a:r>
            <a:r>
              <a:rPr lang="en-US" baseline="0" smtClean="0"/>
              <a:t>and algorithms – “black box” </a:t>
            </a:r>
            <a:r>
              <a:rPr lang="en-US" baseline="0" dirty="0" smtClean="0"/>
              <a:t>data science will only get you so far – understanding what you’re doing and why will get you much further</a:t>
            </a:r>
          </a:p>
          <a:p>
            <a:endParaRPr lang="en-US" dirty="0" smtClean="0"/>
          </a:p>
          <a:p>
            <a:r>
              <a:rPr lang="en-US" smtClean="0"/>
              <a:t>Balance </a:t>
            </a:r>
            <a:r>
              <a:rPr lang="en-US" dirty="0" smtClean="0"/>
              <a:t>depth with breadth </a:t>
            </a:r>
            <a:r>
              <a:rPr lang="en-US" smtClean="0"/>
              <a:t>– We </a:t>
            </a:r>
            <a:r>
              <a:rPr lang="en-US" baseline="0" smtClean="0"/>
              <a:t>want </a:t>
            </a:r>
            <a:r>
              <a:rPr lang="en-US" baseline="0" dirty="0" smtClean="0"/>
              <a:t>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dirty="0" smtClean="0"/>
              <a:t>Communicate what you’ve learned – Blog about class</a:t>
            </a:r>
            <a:r>
              <a:rPr lang="en-US" baseline="0" smtClean="0"/>
              <a:t>, share it with others </a:t>
            </a:r>
            <a:r>
              <a:rPr lang="en-US" baseline="0" dirty="0" smtClean="0"/>
              <a:t>– will definitely deepen your knowledge</a:t>
            </a:r>
          </a:p>
          <a:p>
            <a:endParaRPr lang="en-US" baseline="0" dirty="0" smtClean="0"/>
          </a:p>
          <a:p>
            <a:r>
              <a:rPr lang="en-US" baseline="0" dirty="0" smtClean="0"/>
              <a:t>Help your classmates – We are all teachers and we are all learners – don’t be shy</a:t>
            </a:r>
          </a:p>
          <a:p>
            <a:endParaRPr lang="en-US" baseline="0" dirty="0" smtClean="0"/>
          </a:p>
          <a:p>
            <a:r>
              <a:rPr lang="en-US" baseline="0" dirty="0" smtClean="0"/>
              <a:t>Be patient with yourself – It’s okay if you don’t understand some of the </a:t>
            </a:r>
            <a:r>
              <a:rPr lang="en-US" baseline="0" smtClean="0"/>
              <a:t>course material – </a:t>
            </a:r>
            <a:r>
              <a:rPr lang="en-US" baseline="0" dirty="0" smtClean="0"/>
              <a:t>there is a lot of material and the complexity can be quite high – focus on learning as much as you can – we want to equip you with enough knowledge that you can learn independently both during and after </a:t>
            </a:r>
            <a:r>
              <a:rPr lang="en-US" baseline="0" smtClean="0"/>
              <a:t>this course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158773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lnSpc>
                <a:spcPct val="110000"/>
              </a:lnSpc>
              <a:spcBef>
                <a:spcPts val="1200"/>
              </a:spcBef>
              <a:spcAft>
                <a:spcPts val="1200"/>
              </a:spcAft>
              <a:defRPr/>
            </a:pPr>
            <a:r>
              <a:rPr lang="en-US" sz="3000" dirty="0" smtClean="0">
                <a:latin typeface="PFDinTextCompPro-Bold" charset="0"/>
                <a:ea typeface="ヒラギノ角ゴ ProN W6" charset="0"/>
                <a:cs typeface="ヒラギノ角ゴ ProN W6" charset="0"/>
              </a:rPr>
              <a:t>0. 	Meet Your Instructors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Instructor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Content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How to Succeed</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Typical Class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14337" y="1644283"/>
            <a:ext cx="8429625" cy="295983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SINAN OZDEMIR</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CO-FOUNDER, TIER5 &amp; PROFESSOR, JOHNS HOPKINS</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r>
            <a:br>
              <a:rPr lang="en-US" sz="32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JOSIAH DAVIS</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DATA SCIENTIST, DELOITTE</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algn="l"/>
            <a:endParaRPr lang="en-US" sz="2000" dirty="0"/>
          </a:p>
          <a:p>
            <a:pPr marL="285750" indent="-285750" algn="l">
              <a:buFont typeface="Arial"/>
              <a:buChar char="•"/>
            </a:pPr>
            <a:r>
              <a:rPr lang="en-US" sz="2000" dirty="0" smtClean="0"/>
              <a:t>Success is not </a:t>
            </a:r>
            <a:r>
              <a:rPr lang="en-US" sz="2000" smtClean="0"/>
              <a:t>a grade</a:t>
            </a:r>
            <a:endParaRPr lang="en-US" sz="2000" dirty="0" smtClean="0"/>
          </a:p>
        </p:txBody>
      </p:sp>
    </p:spTree>
    <p:extLst>
      <p:ext uri="{BB962C8B-B14F-4D97-AF65-F5344CB8AC3E}">
        <p14:creationId xmlns:p14="http://schemas.microsoft.com/office/powerpoint/2010/main" val="3062458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Application-based approach</a:t>
            </a:r>
            <a:endParaRPr lang="en-US" sz="2000" dirty="0" smtClean="0"/>
          </a:p>
          <a:p>
            <a:pPr marL="285750" indent="-285750" algn="l">
              <a:buFont typeface="Arial"/>
              <a:buChar char="•"/>
            </a:pPr>
            <a:endParaRPr lang="en-US" sz="2000" dirty="0"/>
          </a:p>
          <a:p>
            <a:pPr marL="285750" indent="-285750" algn="l">
              <a:buFont typeface="Arial"/>
              <a:buChar char="•"/>
            </a:pPr>
            <a:r>
              <a:rPr lang="en-US" sz="2000" dirty="0" smtClean="0"/>
              <a:t>Understand key principles</a:t>
            </a:r>
          </a:p>
          <a:p>
            <a:pPr marL="285750" indent="-285750" algn="l">
              <a:buFont typeface="Arial"/>
              <a:buChar char="•"/>
            </a:pPr>
            <a:endParaRPr lang="en-US" sz="2000" dirty="0"/>
          </a:p>
          <a:p>
            <a:pPr marL="285750" indent="-285750" algn="l">
              <a:buFont typeface="Arial"/>
              <a:buChar char="•"/>
            </a:pPr>
            <a:r>
              <a:rPr lang="en-US" sz="2000" dirty="0" smtClean="0"/>
              <a:t>Balance depth with breadth</a:t>
            </a:r>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dirty="0" smtClean="0"/>
              <a:t>Communicate what you’ve learned</a:t>
            </a:r>
          </a:p>
          <a:p>
            <a:pPr marL="285750" indent="-285750" algn="l">
              <a:buFont typeface="Arial"/>
              <a:buChar char="•"/>
            </a:pPr>
            <a:endParaRPr lang="en-US" sz="2000" dirty="0"/>
          </a:p>
          <a:p>
            <a:pPr marL="285750" indent="-285750" algn="l">
              <a:buFont typeface="Arial"/>
              <a:buChar char="•"/>
            </a:pPr>
            <a:r>
              <a:rPr lang="en-US" sz="2000" dirty="0" smtClean="0"/>
              <a:t>Help your classmates</a:t>
            </a:r>
          </a:p>
          <a:p>
            <a:pPr marL="285750" indent="-285750" algn="l">
              <a:buFont typeface="Arial"/>
              <a:buChar char="•"/>
            </a:pPr>
            <a:endParaRPr lang="en-US" sz="2000" dirty="0"/>
          </a:p>
          <a:p>
            <a:pPr marL="285750" indent="-285750" algn="l">
              <a:buFont typeface="Arial"/>
              <a:buChar char="•"/>
            </a:pPr>
            <a:r>
              <a:rPr lang="en-US" sz="2000" dirty="0" smtClean="0"/>
              <a:t>Be patient </a:t>
            </a:r>
            <a:r>
              <a:rPr lang="en-US" sz="2000" smtClean="0"/>
              <a:t>with yourself</a:t>
            </a:r>
            <a:endParaRPr lang="en-US" sz="2000" dirty="0" smtClean="0"/>
          </a:p>
        </p:txBody>
      </p:sp>
    </p:spTree>
    <p:extLst>
      <p:ext uri="{BB962C8B-B14F-4D97-AF65-F5344CB8AC3E}">
        <p14:creationId xmlns:p14="http://schemas.microsoft.com/office/powerpoint/2010/main" val="367975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Lecture</a:t>
            </a:r>
          </a:p>
          <a:p>
            <a:pPr marL="285750" indent="-285750" algn="l">
              <a:buFont typeface="Arial"/>
              <a:buChar char="•"/>
            </a:pPr>
            <a:endParaRPr lang="en-US" sz="2000" dirty="0"/>
          </a:p>
          <a:p>
            <a:pPr marL="285750" indent="-285750" algn="l">
              <a:buFont typeface="Arial"/>
              <a:buChar char="•"/>
            </a:pPr>
            <a:r>
              <a:rPr lang="en-US" sz="2000" dirty="0" smtClean="0"/>
              <a:t>Code walk-throughs</a:t>
            </a:r>
          </a:p>
          <a:p>
            <a:pPr marL="285750" indent="-285750" algn="l">
              <a:buFont typeface="Arial"/>
              <a:buChar char="•"/>
            </a:pPr>
            <a:endParaRPr lang="en-US" sz="2000" dirty="0"/>
          </a:p>
          <a:p>
            <a:pPr marL="285750" indent="-285750" algn="l">
              <a:buFont typeface="Arial"/>
              <a:buChar char="•"/>
            </a:pPr>
            <a:r>
              <a:rPr lang="en-US" sz="2000" dirty="0" smtClean="0"/>
              <a:t>Code exercises</a:t>
            </a:r>
          </a:p>
          <a:p>
            <a:pPr marL="285750" indent="-285750" algn="l">
              <a:buFont typeface="Arial"/>
              <a:buChar char="•"/>
            </a:pPr>
            <a:endParaRPr lang="en-US" sz="2000" dirty="0"/>
          </a:p>
          <a:p>
            <a:pPr marL="285750" indent="-285750" algn="l">
              <a:buFont typeface="Arial"/>
              <a:buChar char="•"/>
            </a:pPr>
            <a:r>
              <a:rPr lang="en-US" sz="2000" dirty="0" smtClean="0"/>
              <a:t>Discussion of homework and readings</a:t>
            </a:r>
          </a:p>
        </p:txBody>
      </p:sp>
    </p:spTree>
    <p:extLst>
      <p:ext uri="{BB962C8B-B14F-4D97-AF65-F5344CB8AC3E}">
        <p14:creationId xmlns:p14="http://schemas.microsoft.com/office/powerpoint/2010/main" val="3174620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1100137" y="1257300"/>
            <a:ext cx="6858000" cy="4093428"/>
          </a:xfrm>
          <a:prstGeom prst="rect">
            <a:avLst/>
          </a:prstGeom>
        </p:spPr>
        <p:txBody>
          <a:bodyPr wrap="square">
            <a:spAutoFit/>
          </a:bodyPr>
          <a:lstStyle/>
          <a:p>
            <a:pPr marL="285750" indent="-285750" algn="l">
              <a:lnSpc>
                <a:spcPct val="150000"/>
              </a:lnSpc>
              <a:buFont typeface="Arial"/>
              <a:buChar char="•"/>
            </a:pPr>
            <a:r>
              <a:rPr lang="en-US" sz="2000" dirty="0" smtClean="0"/>
              <a:t>Bathrooms</a:t>
            </a:r>
            <a:endParaRPr lang="en-US" sz="2000" dirty="0"/>
          </a:p>
          <a:p>
            <a:pPr marL="285750" indent="-285750" algn="l">
              <a:lnSpc>
                <a:spcPct val="150000"/>
              </a:lnSpc>
              <a:buFont typeface="Arial"/>
              <a:buChar char="•"/>
            </a:pPr>
            <a:r>
              <a:rPr lang="en-US" sz="2000" dirty="0" smtClean="0"/>
              <a:t>Parking</a:t>
            </a:r>
            <a:endParaRPr lang="en-US" sz="2000" dirty="0" smtClean="0"/>
          </a:p>
          <a:p>
            <a:pPr marL="285750" indent="-285750" algn="l">
              <a:lnSpc>
                <a:spcPct val="150000"/>
              </a:lnSpc>
              <a:buFont typeface="Arial"/>
              <a:buChar char="•"/>
            </a:pPr>
            <a:r>
              <a:rPr lang="en-US" sz="2000" dirty="0" smtClean="0"/>
              <a:t>Dress </a:t>
            </a:r>
            <a:r>
              <a:rPr lang="en-US" sz="2000" dirty="0" smtClean="0"/>
              <a:t>code</a:t>
            </a:r>
            <a:endParaRPr lang="en-US" sz="2000" dirty="0" smtClean="0"/>
          </a:p>
          <a:p>
            <a:pPr marL="285750" indent="-285750" algn="l">
              <a:lnSpc>
                <a:spcPct val="150000"/>
              </a:lnSpc>
              <a:buFont typeface="Arial"/>
              <a:buChar char="•"/>
            </a:pPr>
            <a:r>
              <a:rPr lang="en-US" sz="2000" dirty="0" smtClean="0"/>
              <a:t>Start </a:t>
            </a:r>
            <a:r>
              <a:rPr lang="en-US" sz="2000" dirty="0"/>
              <a:t>and end on </a:t>
            </a:r>
            <a:r>
              <a:rPr lang="en-US" sz="2000" dirty="0" smtClean="0"/>
              <a:t>time</a:t>
            </a:r>
            <a:endParaRPr lang="en-US" sz="2000" dirty="0"/>
          </a:p>
          <a:p>
            <a:pPr marL="285750" indent="-285750" algn="l">
              <a:lnSpc>
                <a:spcPct val="150000"/>
              </a:lnSpc>
              <a:buFont typeface="Arial"/>
              <a:buChar char="•"/>
            </a:pPr>
            <a:r>
              <a:rPr lang="en-US" sz="2000" dirty="0"/>
              <a:t>Missing </a:t>
            </a:r>
            <a:r>
              <a:rPr lang="en-US" sz="2000" dirty="0" smtClean="0"/>
              <a:t>class</a:t>
            </a:r>
            <a:endParaRPr lang="en-US" sz="2000" dirty="0"/>
          </a:p>
          <a:p>
            <a:pPr marL="285750" indent="-285750" algn="l">
              <a:lnSpc>
                <a:spcPct val="150000"/>
              </a:lnSpc>
              <a:buFont typeface="Arial"/>
              <a:buChar char="•"/>
            </a:pPr>
            <a:r>
              <a:rPr lang="en-US" sz="2000" dirty="0"/>
              <a:t>Slack instead of </a:t>
            </a:r>
            <a:r>
              <a:rPr lang="en-US" sz="2000" dirty="0" smtClean="0"/>
              <a:t>email</a:t>
            </a:r>
            <a:endParaRPr lang="en-US" sz="2000" dirty="0"/>
          </a:p>
          <a:p>
            <a:pPr marL="285750" indent="-285750" algn="l">
              <a:lnSpc>
                <a:spcPct val="150000"/>
              </a:lnSpc>
              <a:buFont typeface="Arial"/>
              <a:buChar char="•"/>
            </a:pPr>
            <a:r>
              <a:rPr lang="en-US" sz="2000" dirty="0"/>
              <a:t>Office </a:t>
            </a:r>
            <a:r>
              <a:rPr lang="en-US" sz="2000" dirty="0" smtClean="0"/>
              <a:t>hours</a:t>
            </a:r>
            <a:endParaRPr lang="en-US" sz="2000" dirty="0"/>
          </a:p>
          <a:p>
            <a:pPr marL="285750" indent="-285750" algn="l">
              <a:lnSpc>
                <a:spcPct val="150000"/>
              </a:lnSpc>
              <a:buFont typeface="Arial"/>
              <a:buChar char="•"/>
            </a:pPr>
            <a:r>
              <a:rPr lang="en-US" sz="2000" dirty="0" err="1"/>
              <a:t>GitHub</a:t>
            </a:r>
            <a:r>
              <a:rPr lang="en-US" sz="2000" dirty="0"/>
              <a:t> for course content and </a:t>
            </a:r>
            <a:r>
              <a:rPr lang="en-US" sz="2000" dirty="0" smtClean="0"/>
              <a:t>homework</a:t>
            </a:r>
            <a:endParaRPr lang="en-US" sz="2000" dirty="0"/>
          </a:p>
          <a:p>
            <a:pPr marL="285750" indent="-285750" algn="l">
              <a:buFont typeface="Arial"/>
              <a:buChar char="•"/>
            </a:pPr>
            <a:endParaRPr lang="en-US" sz="2000" dirty="0" smtClean="0"/>
          </a:p>
        </p:txBody>
      </p:sp>
    </p:spTree>
    <p:extLst>
      <p:ext uri="{BB962C8B-B14F-4D97-AF65-F5344CB8AC3E}">
        <p14:creationId xmlns:p14="http://schemas.microsoft.com/office/powerpoint/2010/main" val="129983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8066</TotalTime>
  <Pages>0</Pages>
  <Words>601</Words>
  <Characters>0</Characters>
  <Application>Microsoft Office PowerPoint</Application>
  <PresentationFormat>Custom</PresentationFormat>
  <Lines>0</Lines>
  <Paragraphs>89</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GA_Instructor_Template_Deck</vt:lpstr>
      <vt:lpstr>Agenda</vt:lpstr>
      <vt:lpstr> Data Science Course Overview</vt:lpstr>
      <vt:lpstr>0.  Meet Your Instructors I. Instructor Philosophy II.  Content Philosophy III.  How to Succeed IV.  Typical Class V.  Logistics VI.  Questions?</vt:lpstr>
      <vt:lpstr>SINAN OZDEMIR CO-FOUNDER, TIER5 &amp; PROFESSOR, JOHNS HOPKINS   JOSIAH DAVIS DATA SCIENTIST, DELOITTE</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Davis, Josiah</cp:lastModifiedBy>
  <cp:revision>561</cp:revision>
  <dcterms:modified xsi:type="dcterms:W3CDTF">2015-02-21T12:57:36Z</dcterms:modified>
</cp:coreProperties>
</file>