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60" r:id="rId5"/>
    <p:sldId id="258" r:id="rId6"/>
    <p:sldId id="259" r:id="rId7"/>
    <p:sldId id="286" r:id="rId8"/>
    <p:sldId id="264" r:id="rId9"/>
    <p:sldId id="266" r:id="rId10"/>
    <p:sldId id="267" r:id="rId11"/>
    <p:sldId id="298" r:id="rId12"/>
    <p:sldId id="288" r:id="rId13"/>
    <p:sldId id="265" r:id="rId14"/>
    <p:sldId id="302" r:id="rId15"/>
    <p:sldId id="270" r:id="rId16"/>
    <p:sldId id="273" r:id="rId17"/>
    <p:sldId id="274" r:id="rId18"/>
    <p:sldId id="301" r:id="rId19"/>
    <p:sldId id="291" r:id="rId20"/>
    <p:sldId id="268" r:id="rId21"/>
    <p:sldId id="299" r:id="rId22"/>
    <p:sldId id="276" r:id="rId23"/>
    <p:sldId id="292" r:id="rId24"/>
    <p:sldId id="277" r:id="rId25"/>
    <p:sldId id="278" r:id="rId26"/>
    <p:sldId id="282" r:id="rId27"/>
    <p:sldId id="293" r:id="rId28"/>
    <p:sldId id="294" r:id="rId29"/>
    <p:sldId id="295" r:id="rId30"/>
    <p:sldId id="296" r:id="rId31"/>
    <p:sldId id="297" r:id="rId32"/>
    <p:sldId id="28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installgit" TargetMode="External"/><Relationship Id="rId3" Type="http://schemas.openxmlformats.org/officeDocument/2006/relationships/hyperlink" Target="http://tiny.cc/gitssh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stmarkham/DAT4-student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hub/gitignore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stmarkham/DAT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Git and GitHub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General Assembly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261162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</a:t>
            </a:r>
            <a:r>
              <a:rPr lang="en-US" smtClean="0"/>
              <a:t>(2 </a:t>
            </a:r>
            <a:r>
              <a:rPr lang="en-US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Commits:</a:t>
            </a:r>
          </a:p>
          <a:p>
            <a:pPr lvl="1"/>
            <a:r>
              <a:rPr lang="en-US" smtClean="0"/>
              <a:t>One or more changes to one or more files</a:t>
            </a:r>
          </a:p>
          <a:p>
            <a:pPr lvl="1"/>
            <a:r>
              <a:rPr lang="en-US" smtClean="0"/>
              <a:t>Revision highlighting</a:t>
            </a:r>
          </a:p>
          <a:p>
            <a:pPr lvl="1"/>
            <a:r>
              <a:rPr lang="en-US"/>
              <a:t>Commit comments are </a:t>
            </a:r>
            <a:r>
              <a:rPr lang="en-US" smtClean="0"/>
              <a:t>required</a:t>
            </a:r>
          </a:p>
          <a:p>
            <a:pPr lvl="1"/>
            <a:r>
              <a:rPr lang="en-US" smtClean="0"/>
              <a:t>Most recent commit comment shown by filename</a:t>
            </a:r>
          </a:p>
          <a:p>
            <a:r>
              <a:rPr lang="en-US" smtClean="0"/>
              <a:t>Profile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3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Markdown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Easy-to-read, easy-to-write markup language</a:t>
            </a:r>
          </a:p>
          <a:p>
            <a:r>
              <a:rPr lang="en-US" dirty="0" smtClean="0"/>
              <a:t>Usually (always?) rendered as HTML</a:t>
            </a:r>
          </a:p>
          <a:p>
            <a:r>
              <a:rPr lang="en-US" dirty="0" smtClean="0"/>
              <a:t>Many implementations (aka “flavors”)</a:t>
            </a:r>
          </a:p>
          <a:p>
            <a:r>
              <a:rPr lang="en-US" dirty="0" smtClean="0"/>
              <a:t>Common syntax:</a:t>
            </a:r>
          </a:p>
          <a:p>
            <a:pPr lvl="1"/>
            <a:r>
              <a:rPr lang="en-US" dirty="0" smtClean="0"/>
              <a:t>## Header size 2</a:t>
            </a:r>
          </a:p>
          <a:p>
            <a:pPr lvl="1"/>
            <a:r>
              <a:rPr lang="en-US" dirty="0" smtClean="0"/>
              <a:t>*italics* and **bold**</a:t>
            </a:r>
          </a:p>
          <a:p>
            <a:pPr lvl="1"/>
            <a:r>
              <a:rPr lang="en-US" dirty="0" smtClean="0"/>
              <a:t>[link to </a:t>
            </a:r>
            <a:r>
              <a:rPr lang="en-US" dirty="0" err="1" smtClean="0"/>
              <a:t>GitHub</a:t>
            </a:r>
            <a:r>
              <a:rPr lang="en-US" dirty="0" smtClean="0"/>
              <a:t>](https://</a:t>
            </a:r>
            <a:r>
              <a:rPr lang="en-US" dirty="0" err="1" smtClean="0"/>
              <a:t>github.com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* bullet</a:t>
            </a:r>
          </a:p>
          <a:p>
            <a:pPr lvl="1"/>
            <a:r>
              <a:rPr lang="en-US" dirty="0" smtClean="0"/>
              <a:t>`inline code` and ```code blocks```</a:t>
            </a:r>
          </a:p>
          <a:p>
            <a:r>
              <a:rPr lang="en-US" dirty="0" smtClean="0"/>
              <a:t>Valid HTML can also be used within Markdown</a:t>
            </a:r>
          </a:p>
        </p:txBody>
      </p:sp>
    </p:spTree>
    <p:extLst>
      <p:ext uri="{BB962C8B-B14F-4D97-AF65-F5344CB8AC3E}">
        <p14:creationId xmlns:p14="http://schemas.microsoft.com/office/powerpoint/2010/main" val="193459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III. Using Git with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installation and 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Installation: </a:t>
            </a:r>
            <a:r>
              <a:rPr lang="en-US" smtClean="0">
                <a:hlinkClick r:id="rId2"/>
              </a:rPr>
              <a:t>tiny.cc/</a:t>
            </a:r>
            <a:r>
              <a:rPr lang="en-US" err="1" smtClean="0">
                <a:hlinkClick r:id="rId2"/>
              </a:rPr>
              <a:t>installgit</a:t>
            </a:r>
            <a:endParaRPr lang="en-US"/>
          </a:p>
          <a:p>
            <a:r>
              <a:rPr lang="en-US" smtClean="0"/>
              <a:t>Open </a:t>
            </a:r>
            <a:r>
              <a:rPr lang="en-US"/>
              <a:t>Git Bash (Windows) or Terminal (Mac/Linux</a:t>
            </a:r>
            <a:r>
              <a:rPr lang="en-US" smtClean="0"/>
              <a:t>):</a:t>
            </a:r>
            <a:endParaRPr lang="en-US"/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>
                <a:solidFill>
                  <a:srgbClr val="C00000"/>
                </a:solidFill>
              </a:rPr>
              <a:t>config --global user.name “YOUR </a:t>
            </a:r>
            <a:r>
              <a:rPr lang="en-US" smtClean="0">
                <a:solidFill>
                  <a:srgbClr val="C00000"/>
                </a:solidFill>
              </a:rPr>
              <a:t>FULL NAME”</a:t>
            </a:r>
            <a:endParaRPr lang="en-US">
              <a:solidFill>
                <a:srgbClr val="C00000"/>
              </a:solidFill>
            </a:endParaRP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>
                <a:solidFill>
                  <a:srgbClr val="C00000"/>
                </a:solidFill>
              </a:rPr>
              <a:t>config --global user.email “YOUR EMAIL</a:t>
            </a:r>
            <a:r>
              <a:rPr lang="en-US" smtClean="0">
                <a:solidFill>
                  <a:srgbClr val="C00000"/>
                </a:solidFill>
              </a:rPr>
              <a:t>”</a:t>
            </a:r>
          </a:p>
          <a:p>
            <a:r>
              <a:rPr lang="en-US" smtClean="0"/>
              <a:t>Use the same email address you used with your GitHub account</a:t>
            </a:r>
          </a:p>
          <a:p>
            <a:r>
              <a:rPr lang="en-US" smtClean="0"/>
              <a:t>Generate </a:t>
            </a:r>
            <a:r>
              <a:rPr lang="en-US"/>
              <a:t>SSH </a:t>
            </a:r>
            <a:r>
              <a:rPr lang="en-US" smtClean="0"/>
              <a:t>keys (optional): </a:t>
            </a:r>
            <a:r>
              <a:rPr lang="en-US" smtClean="0">
                <a:hlinkClick r:id="rId3"/>
              </a:rPr>
              <a:t>tiny.cc/</a:t>
            </a:r>
            <a:r>
              <a:rPr lang="en-US" err="1" smtClean="0">
                <a:hlinkClick r:id="rId3"/>
              </a:rPr>
              <a:t>gitssh</a:t>
            </a:r>
            <a:endParaRPr lang="en-US" smtClean="0"/>
          </a:p>
          <a:p>
            <a:pPr lvl="1"/>
            <a:r>
              <a:rPr lang="en-US" smtClean="0"/>
              <a:t>More secure that HTTPS</a:t>
            </a:r>
          </a:p>
          <a:p>
            <a:pPr lvl="1"/>
            <a:r>
              <a:rPr lang="en-US" smtClean="0"/>
              <a:t>Only necessary if HTTPS doesn’t work for you</a:t>
            </a:r>
          </a:p>
        </p:txBody>
      </p:sp>
    </p:spTree>
    <p:extLst>
      <p:ext uri="{BB962C8B-B14F-4D97-AF65-F5344CB8AC3E}">
        <p14:creationId xmlns:p14="http://schemas.microsoft.com/office/powerpoint/2010/main" val="409713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terminal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Think of these like using the Finder/Explorer with words</a:t>
            </a:r>
          </a:p>
          <a:p>
            <a:endParaRPr lang="en-US" dirty="0"/>
          </a:p>
          <a:p>
            <a:r>
              <a:rPr lang="en-US" dirty="0" smtClean="0"/>
              <a:t>c</a:t>
            </a:r>
            <a:r>
              <a:rPr lang="en-US" dirty="0" smtClean="0"/>
              <a:t>d “//” (change directory) move into a folder</a:t>
            </a:r>
          </a:p>
          <a:p>
            <a:r>
              <a:rPr lang="en-US" dirty="0"/>
              <a:t>c</a:t>
            </a:r>
            <a:r>
              <a:rPr lang="en-US" dirty="0" smtClean="0"/>
              <a:t>d .. will move up one directory</a:t>
            </a:r>
          </a:p>
          <a:p>
            <a:r>
              <a:rPr lang="en-US" dirty="0" err="1" smtClean="0"/>
              <a:t>p</a:t>
            </a:r>
            <a:r>
              <a:rPr lang="en-US" dirty="0" err="1" smtClean="0"/>
              <a:t>wd</a:t>
            </a:r>
            <a:r>
              <a:rPr lang="en-US" dirty="0"/>
              <a:t> </a:t>
            </a:r>
            <a:r>
              <a:rPr lang="en-US" dirty="0" smtClean="0"/>
              <a:t> (print working directory) will show you where you 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03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Cloning a GitHub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Cloning = copying to your local computer</a:t>
            </a:r>
          </a:p>
          <a:p>
            <a:pPr lvl="1"/>
            <a:r>
              <a:rPr lang="en-US" smtClean="0"/>
              <a:t>Like copying your Dropbox files to a new machine</a:t>
            </a:r>
          </a:p>
          <a:p>
            <a:r>
              <a:rPr lang="en-US" smtClean="0"/>
              <a:t>First, change your working directory to where you want the repo you created to be stored: </a:t>
            </a:r>
            <a:r>
              <a:rPr lang="en-US" smtClean="0">
                <a:solidFill>
                  <a:srgbClr val="C00000"/>
                </a:solidFill>
              </a:rPr>
              <a:t>cd</a:t>
            </a:r>
          </a:p>
          <a:p>
            <a:r>
              <a:rPr lang="en-US" smtClean="0"/>
              <a:t>Then, clone the repo: </a:t>
            </a:r>
            <a:r>
              <a:rPr lang="en-US" smtClean="0">
                <a:solidFill>
                  <a:srgbClr val="C00000"/>
                </a:solidFill>
              </a:rPr>
              <a:t>git clone &lt;URL&gt;</a:t>
            </a:r>
          </a:p>
          <a:p>
            <a:pPr lvl="1"/>
            <a:r>
              <a:rPr lang="en-US" smtClean="0"/>
              <a:t>Get HTTPS or SSH URL from GitHub (ends in .git)</a:t>
            </a:r>
          </a:p>
          <a:p>
            <a:pPr lvl="1"/>
            <a:r>
              <a:rPr lang="en-US" smtClean="0"/>
              <a:t>Clones to a subdirectory of the working directory</a:t>
            </a:r>
          </a:p>
          <a:p>
            <a:pPr lvl="1"/>
            <a:r>
              <a:rPr lang="en-US" smtClean="0"/>
              <a:t>No visual feedback when you type your password</a:t>
            </a:r>
          </a:p>
          <a:p>
            <a:r>
              <a:rPr lang="en-US" smtClean="0"/>
              <a:t>Navigate to the repo (</a:t>
            </a:r>
            <a:r>
              <a:rPr lang="en-US" smtClean="0">
                <a:solidFill>
                  <a:srgbClr val="C00000"/>
                </a:solidFill>
              </a:rPr>
              <a:t>cd</a:t>
            </a:r>
            <a:r>
              <a:rPr lang="en-US" smtClean="0"/>
              <a:t>) then list the files (</a:t>
            </a:r>
            <a:r>
              <a:rPr lang="en-US" smtClean="0">
                <a:solidFill>
                  <a:srgbClr val="C00000"/>
                </a:solidFill>
              </a:rPr>
              <a:t>ls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445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Checking your </a:t>
            </a:r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</a:t>
            </a:r>
            <a:r>
              <a:rPr lang="en-US" dirty="0" smtClean="0"/>
              <a:t>your status: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status</a:t>
            </a:r>
          </a:p>
          <a:p>
            <a:r>
              <a:rPr lang="en-US" dirty="0" smtClean="0"/>
              <a:t>File statuses (possibly color-coded):</a:t>
            </a:r>
          </a:p>
          <a:p>
            <a:pPr lvl="1"/>
            <a:r>
              <a:rPr lang="en-US" dirty="0" smtClean="0"/>
              <a:t>Untracked (red)</a:t>
            </a:r>
          </a:p>
          <a:p>
            <a:pPr lvl="1"/>
            <a:r>
              <a:rPr lang="en-US" dirty="0" smtClean="0"/>
              <a:t>Tracked and modified (red)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taged for committing (green)</a:t>
            </a:r>
          </a:p>
          <a:p>
            <a:pPr lvl="1"/>
            <a:r>
              <a:rPr lang="en-US" dirty="0" smtClean="0"/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343143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Committing </a:t>
            </a:r>
            <a:r>
              <a:rPr lang="en-US" smtClean="0"/>
              <a:t>changes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Stage changes for </a:t>
            </a:r>
            <a:r>
              <a:rPr lang="en-US" dirty="0" smtClean="0"/>
              <a:t>committing: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all “red” files: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add .</a:t>
            </a:r>
          </a:p>
          <a:p>
            <a:r>
              <a:rPr lang="en-US" dirty="0" smtClean="0"/>
              <a:t>Check your status:</a:t>
            </a:r>
          </a:p>
          <a:p>
            <a:pPr lvl="1"/>
            <a:r>
              <a:rPr lang="en-US" dirty="0" smtClean="0"/>
              <a:t>Red files have turned green</a:t>
            </a:r>
          </a:p>
          <a:p>
            <a:r>
              <a:rPr lang="en-US" dirty="0" smtClean="0"/>
              <a:t>Commit changes: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commit -m “message about commit”</a:t>
            </a:r>
          </a:p>
          <a:p>
            <a:r>
              <a:rPr lang="en-US" dirty="0" smtClean="0"/>
              <a:t>Check your status again!</a:t>
            </a:r>
          </a:p>
          <a:p>
            <a:r>
              <a:rPr lang="en-US" dirty="0" smtClean="0"/>
              <a:t>Check the log: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log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3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 changes that have been committed:</a:t>
            </a:r>
          </a:p>
          <a:p>
            <a:pPr lvl="1"/>
            <a:r>
              <a:rPr lang="en-US" dirty="0" smtClean="0"/>
              <a:t>Add a single file: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push origin master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Check on </a:t>
            </a:r>
            <a:r>
              <a:rPr lang="en-US" dirty="0" err="1" smtClean="0"/>
              <a:t>github</a:t>
            </a:r>
            <a:r>
              <a:rPr lang="en-US" dirty="0" smtClean="0"/>
              <a:t> to see if they have been changed!</a:t>
            </a:r>
          </a:p>
        </p:txBody>
      </p:sp>
    </p:spTree>
    <p:extLst>
      <p:ext uri="{BB962C8B-B14F-4D97-AF65-F5344CB8AC3E}">
        <p14:creationId xmlns:p14="http://schemas.microsoft.com/office/powerpoint/2010/main" val="17158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IV. Contributing on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mtClean="0"/>
              <a:t>Introduction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Exploring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Using Git with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Contributing on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Bonus Content</a:t>
            </a:r>
          </a:p>
        </p:txBody>
      </p:sp>
    </p:spTree>
    <p:extLst>
      <p:ext uri="{BB962C8B-B14F-4D97-AF65-F5344CB8AC3E}">
        <p14:creationId xmlns:p14="http://schemas.microsoft.com/office/powerpoint/2010/main" val="30649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Forking a repo on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What is forking?</a:t>
            </a:r>
          </a:p>
          <a:p>
            <a:pPr lvl="1"/>
            <a:r>
              <a:rPr lang="en-US" dirty="0" smtClean="0"/>
              <a:t>Copy a repo to your account (including history)</a:t>
            </a:r>
          </a:p>
          <a:p>
            <a:pPr lvl="1"/>
            <a:r>
              <a:rPr lang="en-US" dirty="0" smtClean="0"/>
              <a:t>Does not stay in sync with the “upstream”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it! </a:t>
            </a:r>
            <a:r>
              <a:rPr lang="en-US" dirty="0" smtClean="0">
                <a:hlinkClick r:id="rId2"/>
              </a:rPr>
              <a:t>github.com/sinanuozdemir/DAT6-students</a:t>
            </a:r>
            <a:endParaRPr lang="en-US" dirty="0" smtClean="0"/>
          </a:p>
          <a:p>
            <a:r>
              <a:rPr lang="en-US" dirty="0" smtClean="0"/>
              <a:t>Why fork?</a:t>
            </a:r>
          </a:p>
          <a:p>
            <a:pPr lvl="1"/>
            <a:r>
              <a:rPr lang="en-US" dirty="0" smtClean="0"/>
              <a:t>You want to make modifications</a:t>
            </a:r>
          </a:p>
          <a:p>
            <a:pPr lvl="1"/>
            <a:r>
              <a:rPr lang="en-US" dirty="0" smtClean="0"/>
              <a:t>You want to contribute to the upstream</a:t>
            </a:r>
          </a:p>
          <a:p>
            <a:r>
              <a:rPr lang="en-US" dirty="0" smtClean="0"/>
              <a:t>Clone your fork: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clone &lt;your URL&gt;</a:t>
            </a:r>
          </a:p>
          <a:p>
            <a:pPr lvl="1"/>
            <a:r>
              <a:rPr lang="en-US" dirty="0" smtClean="0"/>
              <a:t>Don’t clone inside your other local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7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2015-02-28 09.25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0" y="152400"/>
            <a:ext cx="14197585" cy="6248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86600" y="685800"/>
            <a:ext cx="1752600" cy="106680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18000"/>
                </a:schemeClr>
              </a:gs>
              <a:gs pos="80000">
                <a:schemeClr val="accent2">
                  <a:shade val="93000"/>
                  <a:satMod val="130000"/>
                  <a:alpha val="18000"/>
                </a:schemeClr>
              </a:gs>
              <a:gs pos="100000">
                <a:schemeClr val="accent2">
                  <a:shade val="94000"/>
                  <a:satMod val="135000"/>
                  <a:alpha val="1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7207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flow for contributing</a:t>
            </a:r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696200" cy="483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328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to DAT6-students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subdirectory in DAT6-students with your first name (lowercase): </a:t>
            </a:r>
            <a:r>
              <a:rPr lang="en-US" dirty="0" err="1" smtClean="0">
                <a:solidFill>
                  <a:srgbClr val="C00000"/>
                </a:solidFill>
              </a:rPr>
              <a:t>mkdir</a:t>
            </a:r>
            <a:r>
              <a:rPr lang="en-US" dirty="0" smtClean="0">
                <a:solidFill>
                  <a:srgbClr val="C00000"/>
                </a:solidFill>
              </a:rPr>
              <a:t> &lt;name&gt;</a:t>
            </a:r>
          </a:p>
          <a:p>
            <a:r>
              <a:rPr lang="en-US" dirty="0" smtClean="0"/>
              <a:t>Change to that subdirectory: </a:t>
            </a:r>
            <a:r>
              <a:rPr lang="en-US" dirty="0" smtClean="0">
                <a:solidFill>
                  <a:srgbClr val="C00000"/>
                </a:solidFill>
              </a:rPr>
              <a:t>cd &lt;name&gt;</a:t>
            </a:r>
          </a:p>
          <a:p>
            <a:r>
              <a:rPr lang="en-US" dirty="0" smtClean="0"/>
              <a:t>Create a file named “</a:t>
            </a:r>
            <a:r>
              <a:rPr lang="en-US" dirty="0" err="1" smtClean="0"/>
              <a:t>about.md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Write something using Markdown (optional)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: add, commit, push</a:t>
            </a:r>
          </a:p>
          <a:p>
            <a:r>
              <a:rPr lang="en-US" dirty="0" smtClean="0"/>
              <a:t>Create a pull request: “I request that you pull changes from my repo into your repo”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flow for syncing a fork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172200" cy="470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16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your “DAT6-students”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Files have been added </a:t>
            </a:r>
            <a:r>
              <a:rPr lang="en-US" smtClean="0"/>
              <a:t>to DAT6-</a:t>
            </a:r>
            <a:r>
              <a:rPr lang="en-US" dirty="0" smtClean="0"/>
              <a:t>students</a:t>
            </a:r>
          </a:p>
          <a:p>
            <a:r>
              <a:rPr lang="en-US" dirty="0" smtClean="0"/>
              <a:t>Add an “upstream” remote (one-time operation):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remote add upstream &lt;</a:t>
            </a:r>
            <a:r>
              <a:rPr lang="en-US" dirty="0" err="1" smtClean="0">
                <a:solidFill>
                  <a:srgbClr val="C00000"/>
                </a:solidFill>
              </a:rPr>
              <a:t>Sinan’s</a:t>
            </a:r>
            <a:r>
              <a:rPr lang="en-US" dirty="0" smtClean="0">
                <a:solidFill>
                  <a:srgbClr val="C00000"/>
                </a:solidFill>
              </a:rPr>
              <a:t> URL&gt;</a:t>
            </a:r>
          </a:p>
          <a:p>
            <a:pPr lvl="1"/>
            <a:r>
              <a:rPr lang="en-US" dirty="0" smtClean="0"/>
              <a:t>Check that it worked: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remote </a:t>
            </a:r>
            <a:r>
              <a:rPr lang="en-US" dirty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v</a:t>
            </a:r>
          </a:p>
          <a:p>
            <a:r>
              <a:rPr lang="en-US" dirty="0" smtClean="0"/>
              <a:t>Pull the changes from the upstream:</a:t>
            </a:r>
          </a:p>
          <a:p>
            <a:pPr lvl="1"/>
            <a:r>
              <a:rPr lang="en-US" dirty="0" smtClean="0"/>
              <a:t>Like updating your local files from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pull upstream master</a:t>
            </a:r>
          </a:p>
          <a:p>
            <a:pPr lvl="1"/>
            <a:r>
              <a:rPr lang="en-US" dirty="0" smtClean="0"/>
              <a:t>Pull = fetch + merge (basically)</a:t>
            </a:r>
          </a:p>
          <a:p>
            <a:r>
              <a:rPr lang="en-US" dirty="0"/>
              <a:t>Push </a:t>
            </a:r>
            <a:r>
              <a:rPr lang="en-US" dirty="0" smtClean="0"/>
              <a:t>the changes </a:t>
            </a:r>
            <a:r>
              <a:rPr lang="en-US" dirty="0"/>
              <a:t>up to </a:t>
            </a:r>
            <a:r>
              <a:rPr lang="en-US" dirty="0" err="1"/>
              <a:t>GitHub</a:t>
            </a:r>
            <a:r>
              <a:rPr lang="en-US" dirty="0"/>
              <a:t> (optional):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push origin </a:t>
            </a:r>
            <a:r>
              <a:rPr lang="en-US" dirty="0" smtClean="0">
                <a:solidFill>
                  <a:srgbClr val="C00000"/>
                </a:solidFill>
              </a:rPr>
              <a:t>master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2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Recipe for submitting homework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Navigate to DAT4-students (locally)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pull upstream master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Copy your homework file(s) to your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add .</a:t>
            </a:r>
            <a:r>
              <a:rPr lang="en-US" smtClean="0"/>
              <a:t> or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Create GitHub pull request (from your fork)</a:t>
            </a:r>
          </a:p>
        </p:txBody>
      </p:sp>
    </p:spTree>
    <p:extLst>
      <p:ext uri="{BB962C8B-B14F-4D97-AF65-F5344CB8AC3E}">
        <p14:creationId xmlns:p14="http://schemas.microsoft.com/office/powerpoint/2010/main" val="115802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V. Bonus Content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ways to initialize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Initialize on GitHub:</a:t>
            </a:r>
          </a:p>
          <a:p>
            <a:pPr lvl="1"/>
            <a:r>
              <a:rPr lang="en-US" smtClean="0"/>
              <a:t>Create a repo on GitHub (with README)</a:t>
            </a:r>
          </a:p>
          <a:p>
            <a:pPr lvl="1"/>
            <a:r>
              <a:rPr lang="en-US" smtClean="0"/>
              <a:t>Clone to your local machine</a:t>
            </a:r>
          </a:p>
          <a:p>
            <a:r>
              <a:rPr lang="en-US" smtClean="0"/>
              <a:t>Initialize locally:</a:t>
            </a:r>
          </a:p>
          <a:p>
            <a:pPr lvl="1"/>
            <a:r>
              <a:rPr lang="en-US" smtClean="0"/>
              <a:t>Initialize Git in existing local directory: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 err="1" smtClean="0">
                <a:solidFill>
                  <a:srgbClr val="C00000"/>
                </a:solidFill>
              </a:rPr>
              <a:t>init</a:t>
            </a:r>
            <a:endParaRPr lang="en-US" smtClean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Create a repo on GitHub (without README)</a:t>
            </a:r>
          </a:p>
          <a:p>
            <a:pPr lvl="1"/>
            <a:r>
              <a:rPr lang="en-US" smtClean="0"/>
              <a:t>Add remote: </a:t>
            </a:r>
            <a:r>
              <a:rPr lang="en-US" smtClean="0">
                <a:solidFill>
                  <a:srgbClr val="C00000"/>
                </a:solidFill>
              </a:rPr>
              <a:t>git remote add origin &lt;URL&gt;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or moving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Deleting a GitHub repo:</a:t>
            </a:r>
          </a:p>
          <a:p>
            <a:pPr lvl="1"/>
            <a:r>
              <a:rPr lang="en-US" smtClean="0"/>
              <a:t>Settings, then Delete</a:t>
            </a:r>
          </a:p>
          <a:p>
            <a:r>
              <a:rPr lang="en-US" smtClean="0"/>
              <a:t>Deleting a local repo:</a:t>
            </a:r>
          </a:p>
          <a:p>
            <a:pPr lvl="1"/>
            <a:r>
              <a:rPr lang="en-US" smtClean="0"/>
              <a:t>Just delete the folder!</a:t>
            </a:r>
          </a:p>
          <a:p>
            <a:r>
              <a:rPr lang="en-US" smtClean="0"/>
              <a:t>Moving a local repo:</a:t>
            </a:r>
          </a:p>
          <a:p>
            <a:pPr lvl="1"/>
            <a:r>
              <a:rPr lang="en-US" smtClean="0"/>
              <a:t>Just move the folder!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I. Introduction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Excluding files from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“.</a:t>
            </a:r>
            <a:r>
              <a:rPr lang="en-US" err="1" smtClean="0"/>
              <a:t>gitignore</a:t>
            </a:r>
            <a:r>
              <a:rPr lang="en-US" smtClean="0"/>
              <a:t>” file in your repo: </a:t>
            </a:r>
            <a:r>
              <a:rPr lang="en-US" smtClean="0">
                <a:solidFill>
                  <a:srgbClr val="C00000"/>
                </a:solidFill>
              </a:rPr>
              <a:t>touch .</a:t>
            </a:r>
            <a:r>
              <a:rPr lang="en-US" err="1" smtClean="0">
                <a:solidFill>
                  <a:srgbClr val="C00000"/>
                </a:solidFill>
              </a:rPr>
              <a:t>gitignore</a:t>
            </a:r>
            <a:endParaRPr lang="en-US" smtClean="0">
              <a:solidFill>
                <a:srgbClr val="C00000"/>
              </a:solidFill>
            </a:endParaRPr>
          </a:p>
          <a:p>
            <a:r>
              <a:rPr lang="en-US" smtClean="0"/>
              <a:t>Specify exclusions, one per line:</a:t>
            </a:r>
          </a:p>
          <a:p>
            <a:pPr lvl="1"/>
            <a:r>
              <a:rPr lang="en-US" smtClean="0"/>
              <a:t>Single files: pip-log.txt</a:t>
            </a:r>
          </a:p>
          <a:p>
            <a:pPr lvl="1"/>
            <a:r>
              <a:rPr lang="en-US" smtClean="0"/>
              <a:t>All files with a matching extension: *.</a:t>
            </a:r>
            <a:r>
              <a:rPr lang="en-US" err="1" smtClean="0"/>
              <a:t>pyc</a:t>
            </a:r>
            <a:endParaRPr lang="en-US" smtClean="0"/>
          </a:p>
          <a:p>
            <a:pPr lvl="1"/>
            <a:r>
              <a:rPr lang="en-US" smtClean="0"/>
              <a:t>Directories: </a:t>
            </a:r>
            <a:r>
              <a:rPr lang="en-US" err="1" smtClean="0"/>
              <a:t>env</a:t>
            </a:r>
            <a:r>
              <a:rPr lang="en-US" smtClean="0"/>
              <a:t>/</a:t>
            </a:r>
          </a:p>
          <a:p>
            <a:r>
              <a:rPr lang="en-US"/>
              <a:t>Templates: </a:t>
            </a:r>
            <a:r>
              <a:rPr lang="en-US" smtClean="0">
                <a:hlinkClick r:id="rId2"/>
              </a:rPr>
              <a:t>github.com/</a:t>
            </a:r>
            <a:r>
              <a:rPr lang="en-US" err="1" smtClean="0">
                <a:hlinkClick r:id="rId2"/>
              </a:rPr>
              <a:t>github</a:t>
            </a:r>
            <a:r>
              <a:rPr lang="en-US" smtClean="0">
                <a:hlinkClick r:id="rId2"/>
              </a:rPr>
              <a:t>/</a:t>
            </a:r>
            <a:r>
              <a:rPr lang="en-US" err="1" smtClean="0">
                <a:hlinkClick r:id="rId2"/>
              </a:rPr>
              <a:t>gitignore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2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Gists</a:t>
            </a:r>
            <a:r>
              <a:rPr lang="en-US" smtClean="0"/>
              <a:t>: lightweight repos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have access to Gist</a:t>
            </a:r>
            <a:r>
              <a:rPr lang="en-US"/>
              <a:t>: </a:t>
            </a:r>
            <a:r>
              <a:rPr lang="en-US" smtClean="0">
                <a:hlinkClick r:id="rId2"/>
              </a:rPr>
              <a:t>gist.github.com</a:t>
            </a:r>
            <a:endParaRPr lang="en-US" smtClean="0"/>
          </a:p>
          <a:p>
            <a:r>
              <a:rPr lang="en-US" smtClean="0"/>
              <a:t>Add one or more files</a:t>
            </a:r>
          </a:p>
          <a:p>
            <a:r>
              <a:rPr lang="en-US" smtClean="0"/>
              <a:t>Supports cloning, forking, commenting, committing</a:t>
            </a:r>
          </a:p>
          <a:p>
            <a:r>
              <a:rPr lang="en-US" smtClean="0"/>
              <a:t>Can be public or secret (not private)</a:t>
            </a:r>
          </a:p>
          <a:p>
            <a:r>
              <a:rPr lang="en-US" smtClean="0"/>
              <a:t>Useful for snippets, embedding, </a:t>
            </a:r>
            <a:r>
              <a:rPr lang="en-US" err="1" smtClean="0"/>
              <a:t>IPython</a:t>
            </a:r>
            <a:r>
              <a:rPr lang="en-US" smtClean="0"/>
              <a:t> </a:t>
            </a:r>
            <a:r>
              <a:rPr lang="en-US" err="1" smtClean="0"/>
              <a:t>nbviewer</a:t>
            </a:r>
            <a:r>
              <a:rPr lang="en-US" smtClean="0"/>
              <a:t>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Useful to learn next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Working with branches</a:t>
            </a:r>
          </a:p>
          <a:p>
            <a:r>
              <a:rPr lang="en-US" smtClean="0"/>
              <a:t>Rolling back changes</a:t>
            </a:r>
          </a:p>
          <a:p>
            <a:r>
              <a:rPr lang="en-US" smtClean="0"/>
              <a:t>Resolving merge conflicts</a:t>
            </a:r>
          </a:p>
          <a:p>
            <a:r>
              <a:rPr lang="en-US" smtClean="0"/>
              <a:t>Fixing LF/CRLF issues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learn version control?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Version control is useful when you write code, and data scientists write code</a:t>
            </a:r>
          </a:p>
          <a:p>
            <a:r>
              <a:rPr lang="en-US" smtClean="0"/>
              <a:t>Enables teams to easily collaborate on the same codebase</a:t>
            </a:r>
          </a:p>
          <a:p>
            <a:r>
              <a:rPr lang="en-US" smtClean="0"/>
              <a:t>Enables you to contribute to open source projects</a:t>
            </a:r>
          </a:p>
          <a:p>
            <a:r>
              <a:rPr lang="en-US" smtClean="0"/>
              <a:t>Attractive skill for employment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Version control system that allows you to track files and file changes in a repository (“repo”)</a:t>
            </a:r>
          </a:p>
          <a:p>
            <a:r>
              <a:rPr lang="en-US" smtClean="0"/>
              <a:t>Primarily used by software developers</a:t>
            </a:r>
          </a:p>
          <a:p>
            <a:r>
              <a:rPr lang="en-US" smtClean="0"/>
              <a:t>Most widely used version control system</a:t>
            </a:r>
          </a:p>
          <a:p>
            <a:pPr lvl="1"/>
            <a:r>
              <a:rPr lang="en-US" smtClean="0"/>
              <a:t>Alternatives: Mercurial, Subversion, CVS</a:t>
            </a:r>
          </a:p>
          <a:p>
            <a:r>
              <a:rPr lang="en-US" smtClean="0"/>
              <a:t>Runs from the command line (usually)</a:t>
            </a:r>
          </a:p>
          <a:p>
            <a:r>
              <a:rPr lang="en-US" smtClean="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86025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GitHub?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 website, not a version control system</a:t>
            </a:r>
          </a:p>
          <a:p>
            <a:r>
              <a:rPr lang="en-US" smtClean="0"/>
              <a:t>Allows you to put your Git repos online</a:t>
            </a:r>
          </a:p>
          <a:p>
            <a:pPr lvl="1"/>
            <a:r>
              <a:rPr lang="en-US" smtClean="0"/>
              <a:t>Largest code host in the world</a:t>
            </a:r>
          </a:p>
          <a:p>
            <a:pPr lvl="1"/>
            <a:r>
              <a:rPr lang="en-US" smtClean="0"/>
              <a:t>Alternative: Bitbucket</a:t>
            </a:r>
          </a:p>
          <a:p>
            <a:r>
              <a:rPr lang="en-US" smtClean="0"/>
              <a:t>Benefits of GitHub:</a:t>
            </a:r>
          </a:p>
          <a:p>
            <a:pPr lvl="1"/>
            <a:r>
              <a:rPr lang="en-US" smtClean="0"/>
              <a:t>Backup of files</a:t>
            </a:r>
          </a:p>
          <a:p>
            <a:pPr lvl="1"/>
            <a:r>
              <a:rPr lang="en-US" smtClean="0"/>
              <a:t>Visual interface for navigating repos</a:t>
            </a:r>
          </a:p>
          <a:p>
            <a:pPr lvl="1"/>
            <a:r>
              <a:rPr lang="en-US" smtClean="0"/>
              <a:t>Makes repo collaboration easy</a:t>
            </a:r>
          </a:p>
          <a:p>
            <a:r>
              <a:rPr lang="en-US" smtClean="0"/>
              <a:t>“GitHub is just Dropbox for Git”</a:t>
            </a:r>
          </a:p>
          <a:p>
            <a:r>
              <a:rPr lang="en-US" smtClean="0"/>
              <a:t>Note: Git does not require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II. Exploring GitHub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Create an account at </a:t>
            </a:r>
            <a:r>
              <a:rPr lang="en-US" smtClean="0">
                <a:hlinkClick r:id="rId2"/>
              </a:rPr>
              <a:t>github.com</a:t>
            </a:r>
            <a:endParaRPr lang="en-US" smtClean="0"/>
          </a:p>
          <a:p>
            <a:r>
              <a:rPr lang="en-US" smtClean="0"/>
              <a:t>There’s nothing to install</a:t>
            </a:r>
          </a:p>
          <a:p>
            <a:pPr lvl="1"/>
            <a:r>
              <a:rPr lang="en-US" smtClean="0"/>
              <a:t>“GitHub </a:t>
            </a:r>
            <a:r>
              <a:rPr lang="en-US"/>
              <a:t>for Windows” </a:t>
            </a:r>
            <a:r>
              <a:rPr lang="en-US" smtClean="0"/>
              <a:t>&amp; </a:t>
            </a:r>
            <a:r>
              <a:rPr lang="en-US"/>
              <a:t>“GitHub for Mac” are GUI clients (alternatives to command line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66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a GitHub repo (1 of 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 repo: </a:t>
            </a:r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/>
              <a:t>sinanuozdemir</a:t>
            </a:r>
            <a:r>
              <a:rPr lang="en-US" dirty="0" smtClean="0"/>
              <a:t>/DAT6</a:t>
            </a:r>
          </a:p>
          <a:p>
            <a:r>
              <a:rPr lang="en-US" dirty="0" smtClean="0"/>
              <a:t>Account name, repo name, description</a:t>
            </a:r>
          </a:p>
          <a:p>
            <a:r>
              <a:rPr lang="en-US" dirty="0"/>
              <a:t>F</a:t>
            </a:r>
            <a:r>
              <a:rPr lang="en-US" dirty="0" smtClean="0"/>
              <a:t>older structure</a:t>
            </a:r>
          </a:p>
          <a:p>
            <a:r>
              <a:rPr lang="en-US" dirty="0" smtClean="0"/>
              <a:t>Viewing files: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endered view (with syntax highlighting)</a:t>
            </a:r>
          </a:p>
          <a:p>
            <a:pPr lvl="1"/>
            <a:r>
              <a:rPr lang="en-US" dirty="0" smtClean="0"/>
              <a:t>Raw view</a:t>
            </a:r>
          </a:p>
          <a:p>
            <a:r>
              <a:rPr lang="en-US" dirty="0" err="1" smtClean="0"/>
              <a:t>README.md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Describes a repo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utomatically displayed</a:t>
            </a:r>
          </a:p>
          <a:p>
            <a:pPr lvl="1"/>
            <a:r>
              <a:rPr lang="en-US" dirty="0" smtClean="0"/>
              <a:t>Written in 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1244</Words>
  <Application>Microsoft Macintosh PowerPoint</Application>
  <PresentationFormat>On-screen Show (4:3)</PresentationFormat>
  <Paragraphs>187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II. Exploring GitHub</vt:lpstr>
      <vt:lpstr>GitHub setup</vt:lpstr>
      <vt:lpstr>Navigating a GitHub repo (1 of 2)</vt:lpstr>
      <vt:lpstr>Navigating a GitHub repo (2 of 2)</vt:lpstr>
      <vt:lpstr>Basic Markdown</vt:lpstr>
      <vt:lpstr>III. Using Git with GitHub</vt:lpstr>
      <vt:lpstr>Git installation and setup</vt:lpstr>
      <vt:lpstr>Some basic terminal movement</vt:lpstr>
      <vt:lpstr>Cloning a GitHub repo</vt:lpstr>
      <vt:lpstr>Checking your status</vt:lpstr>
      <vt:lpstr>Committing changes</vt:lpstr>
      <vt:lpstr>Pushing changes</vt:lpstr>
      <vt:lpstr>IV. Contributing on GitHub</vt:lpstr>
      <vt:lpstr>Forking a repo on GitHub</vt:lpstr>
      <vt:lpstr>PowerPoint Presentation</vt:lpstr>
      <vt:lpstr>GitHub flow for contributing</vt:lpstr>
      <vt:lpstr>Contribute to DAT6-students</vt:lpstr>
      <vt:lpstr>GitHub flow for syncing a fork</vt:lpstr>
      <vt:lpstr>Sync your “DAT6-students” fork</vt:lpstr>
      <vt:lpstr>Recipe for submitting homework</vt:lpstr>
      <vt:lpstr>V. Bonus Content</vt:lpstr>
      <vt:lpstr>Two ways to initialize Git</vt:lpstr>
      <vt:lpstr>Deleting or moving a repo</vt:lpstr>
      <vt:lpstr>Excluding files from a repo</vt:lpstr>
      <vt:lpstr>Gists: lightweight repos</vt:lpstr>
      <vt:lpstr>Useful to learn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Kevin</dc:creator>
  <cp:lastModifiedBy>Sinan Ozdemir</cp:lastModifiedBy>
  <cp:revision>156</cp:revision>
  <dcterms:created xsi:type="dcterms:W3CDTF">2006-08-16T00:00:00Z</dcterms:created>
  <dcterms:modified xsi:type="dcterms:W3CDTF">2015-02-28T14:48:11Z</dcterms:modified>
</cp:coreProperties>
</file>