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A019-94C8-AF46-8008-78836C64F712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5786F-D09A-E84A-B4CF-607E172E7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United States Adoption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– Data Science</a:t>
            </a:r>
          </a:p>
          <a:p>
            <a:r>
              <a:rPr lang="en-US" dirty="0" smtClean="0"/>
              <a:t>Matthew Reese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Intl Analysis Continued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041"/>
            <a:ext cx="9144000" cy="50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Silhouette Coefficient: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40762"/>
              </p:ext>
            </p:extLst>
          </p:nvPr>
        </p:nvGraphicFramePr>
        <p:xfrm>
          <a:off x="2438927" y="2103368"/>
          <a:ext cx="3801593" cy="158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990360" imgH="419040" progId="Equation.3">
                  <p:embed/>
                </p:oleObj>
              </mc:Choice>
              <mc:Fallback>
                <p:oleObj name="Equation" r:id="rId3" imgW="990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927" y="2103368"/>
                        <a:ext cx="3801593" cy="158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125" y="4178294"/>
            <a:ext cx="8893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got ~.57, but it seems like the only data that mattered was the median cost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Scaling issue. When data was rescaled, silhouette coefficient came out to be -.3</a:t>
            </a:r>
          </a:p>
          <a:p>
            <a:r>
              <a:rPr lang="en-US" dirty="0" smtClean="0"/>
              <a:t>This implies that clusters overlap, which is not particularly helpful.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2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6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Domestic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data available from Department of Health &amp; Human Services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Special Needs</a:t>
            </a:r>
          </a:p>
          <a:p>
            <a:pPr lvl="1"/>
            <a:r>
              <a:rPr lang="en-US" dirty="0" smtClean="0"/>
              <a:t>Subsidy</a:t>
            </a:r>
          </a:p>
          <a:p>
            <a:pPr lvl="1"/>
            <a:r>
              <a:rPr lang="en-US" dirty="0" smtClean="0"/>
              <a:t>Involvement of Relatives</a:t>
            </a:r>
          </a:p>
          <a:p>
            <a:pPr lvl="1"/>
            <a:r>
              <a:rPr lang="en-US" dirty="0" smtClean="0"/>
              <a:t>Time between termination of parental rights &amp;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2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spaces in column headers</a:t>
            </a:r>
          </a:p>
          <a:p>
            <a:r>
              <a:rPr lang="en-US" dirty="0" smtClean="0"/>
              <a:t>Multiple CSVs had a “totals” column.</a:t>
            </a:r>
          </a:p>
          <a:p>
            <a:r>
              <a:rPr lang="en-US" dirty="0" smtClean="0"/>
              <a:t>Numerical data is in string form</a:t>
            </a:r>
          </a:p>
          <a:p>
            <a:r>
              <a:rPr lang="en-US" dirty="0" smtClean="0"/>
              <a:t>Data is given in percentages, making each “totals” column important, as they’re not all the same</a:t>
            </a:r>
          </a:p>
          <a:p>
            <a:pPr lvl="1"/>
            <a:r>
              <a:rPr lang="en-US" dirty="0" smtClean="0"/>
              <a:t>Ultimately opted to just eliminate totals and focus on proportions, add Totals back in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8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Exploration</a:t>
            </a:r>
            <a:endParaRPr lang="en-US" dirty="0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63" y="1700061"/>
            <a:ext cx="6727505" cy="50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84004"/>
            <a:ext cx="8042276" cy="1336956"/>
          </a:xfrm>
        </p:spPr>
        <p:txBody>
          <a:bodyPr/>
          <a:lstStyle/>
          <a:p>
            <a:r>
              <a:rPr lang="en-US" dirty="0" smtClean="0"/>
              <a:t>By Race</a:t>
            </a:r>
            <a:endParaRPr lang="en-US" dirty="0"/>
          </a:p>
        </p:txBody>
      </p:sp>
      <p:pic>
        <p:nvPicPr>
          <p:cNvPr id="4" name="Picture 3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07" y="973589"/>
            <a:ext cx="6745769" cy="58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to Investigate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Census Data</a:t>
            </a:r>
          </a:p>
          <a:p>
            <a:r>
              <a:rPr lang="en-US" dirty="0" smtClean="0"/>
              <a:t>Multi-year data</a:t>
            </a:r>
          </a:p>
          <a:p>
            <a:r>
              <a:rPr lang="en-US" dirty="0" smtClean="0"/>
              <a:t>Domestic Information</a:t>
            </a:r>
          </a:p>
          <a:p>
            <a:pPr lvl="1"/>
            <a:r>
              <a:rPr lang="en-US" dirty="0" smtClean="0"/>
              <a:t>Subsidies</a:t>
            </a:r>
          </a:p>
          <a:p>
            <a:pPr lvl="1"/>
            <a:r>
              <a:rPr lang="en-US" dirty="0" smtClean="0"/>
              <a:t>Relation to adoptive parent</a:t>
            </a:r>
          </a:p>
          <a:p>
            <a:pPr lvl="2"/>
            <a:r>
              <a:rPr lang="en-US" dirty="0" smtClean="0"/>
              <a:t>Foster, blood, nonrelated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 Adoption Statistics</a:t>
            </a:r>
          </a:p>
          <a:p>
            <a:pPr lvl="1"/>
            <a:r>
              <a:rPr lang="en-US" dirty="0" smtClean="0"/>
              <a:t>US Department of State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shot 2015-04-10 22.05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9" y="2542725"/>
            <a:ext cx="7087155" cy="2671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884" y="5413701"/>
            <a:ext cx="59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 horizontally, difficult for PDF parsers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Domestic Adoption Statistics</a:t>
            </a:r>
          </a:p>
          <a:p>
            <a:pPr lvl="1"/>
            <a:r>
              <a:rPr lang="en-US" dirty="0" smtClean="0"/>
              <a:t>US Department of Health &amp; Human Services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shot 2015-04-10 22.1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27" y="2457820"/>
            <a:ext cx="4372085" cy="3535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1627" y="6253786"/>
            <a:ext cx="42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Simpler tables, much easier to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PDFs to CSV, manually or through a parser</a:t>
            </a:r>
          </a:p>
          <a:p>
            <a:r>
              <a:rPr lang="en-US" dirty="0" smtClean="0"/>
              <a:t>Read all relevant data into large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Clean titles (e.g. remove spaces, remove duplicates)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2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Finalized Domestic, Abroad,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Days to Completion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88" y="4628894"/>
            <a:ext cx="3525407" cy="2229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788" y="2137921"/>
            <a:ext cx="3426951" cy="2345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40" y="2668763"/>
            <a:ext cx="4479627" cy="31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Country, Adoptions Finalized Domestically, Adoptions Finalized Abroad</a:t>
            </a:r>
          </a:p>
          <a:p>
            <a:pPr lvl="1"/>
            <a:r>
              <a:rPr lang="en-US" dirty="0" smtClean="0"/>
              <a:t>Hague Convention Countries also have:</a:t>
            </a:r>
          </a:p>
          <a:p>
            <a:pPr lvl="2"/>
            <a:r>
              <a:rPr lang="en-US" dirty="0" smtClean="0"/>
              <a:t>Average Days to Completion, Median Fees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17" y="3318056"/>
            <a:ext cx="5195531" cy="32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Hague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formal international and intergovernmental recognition of </a:t>
            </a:r>
            <a:r>
              <a:rPr lang="en-US" dirty="0" err="1"/>
              <a:t>intercountry</a:t>
            </a:r>
            <a:r>
              <a:rPr lang="en-US" dirty="0"/>
              <a:t> adoption to ensure that adoptions under the Convention will generally be recognized and given effect in other party countries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More data available for some of these countries: Average Time to Completion &amp; Median Fees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Greece, Togo, and Guinea had null values for median fees. Replaced with the mean value.</a:t>
            </a:r>
          </a:p>
          <a:p>
            <a:r>
              <a:rPr lang="en-US" dirty="0" smtClean="0"/>
              <a:t>Scaling is off between fees and other variables. We’ll come back to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Not sure how to group these countries, so let the computer do it.</a:t>
            </a:r>
          </a:p>
          <a:p>
            <a:pPr lvl="1"/>
            <a:r>
              <a:rPr lang="en-US" sz="1600" dirty="0" err="1" smtClean="0"/>
              <a:t>Kmeans</a:t>
            </a:r>
            <a:r>
              <a:rPr lang="en-US" sz="1600" dirty="0" smtClean="0"/>
              <a:t> Clustering</a:t>
            </a:r>
          </a:p>
          <a:p>
            <a:pPr lvl="1"/>
            <a:r>
              <a:rPr lang="en-US" sz="1600" dirty="0" smtClean="0"/>
              <a:t>Used proportion finalized domestically, proportion finalized abroad, median fees, average days to completion, and total number of adoptions.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2" y="3087833"/>
            <a:ext cx="5522865" cy="3019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2033" y="3440948"/>
            <a:ext cx="2569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Calculated silhouette coefficients for a range of K. </a:t>
            </a:r>
          </a:p>
          <a:p>
            <a:r>
              <a:rPr lang="en-US" dirty="0" smtClean="0"/>
              <a:t>Recommended we use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3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30296</TotalTime>
  <Words>425</Words>
  <Application>Microsoft Macintosh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Breeze</vt:lpstr>
      <vt:lpstr>Equation</vt:lpstr>
      <vt:lpstr>United States Adoption Statistics</vt:lpstr>
      <vt:lpstr>Data Sources</vt:lpstr>
      <vt:lpstr>Data Sources</vt:lpstr>
      <vt:lpstr>Cleaning Data</vt:lpstr>
      <vt:lpstr>Data Exploration</vt:lpstr>
      <vt:lpstr>International Adoption</vt:lpstr>
      <vt:lpstr>The Hague Convention</vt:lpstr>
      <vt:lpstr>Data Cleanup</vt:lpstr>
      <vt:lpstr>Intl Analysis</vt:lpstr>
      <vt:lpstr>Intl Analysis Continued</vt:lpstr>
      <vt:lpstr>Evaluation</vt:lpstr>
      <vt:lpstr>PowerPoint Presentation</vt:lpstr>
      <vt:lpstr>Domestic Adoption</vt:lpstr>
      <vt:lpstr>Cleanup</vt:lpstr>
      <vt:lpstr>Preliminary Exploration</vt:lpstr>
      <vt:lpstr>By Race</vt:lpstr>
      <vt:lpstr>Ideas to Investigate</vt:lpstr>
    </vt:vector>
  </TitlesOfParts>
  <Company>M&amp;T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Adoption Statistics</dc:title>
  <dc:creator>Matthew Reese</dc:creator>
  <cp:lastModifiedBy>Matthew Reese</cp:lastModifiedBy>
  <cp:revision>20</cp:revision>
  <dcterms:created xsi:type="dcterms:W3CDTF">2015-04-11T01:59:47Z</dcterms:created>
  <dcterms:modified xsi:type="dcterms:W3CDTF">2015-05-02T02:56:15Z</dcterms:modified>
</cp:coreProperties>
</file>