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9"/>
  </p:notesMasterIdLst>
  <p:sldIdLst>
    <p:sldId id="258" r:id="rId3"/>
    <p:sldId id="353" r:id="rId4"/>
    <p:sldId id="370" r:id="rId5"/>
    <p:sldId id="394" r:id="rId6"/>
    <p:sldId id="432" r:id="rId7"/>
    <p:sldId id="433" r:id="rId8"/>
    <p:sldId id="434" r:id="rId9"/>
    <p:sldId id="435" r:id="rId10"/>
    <p:sldId id="429" r:id="rId11"/>
    <p:sldId id="440" r:id="rId12"/>
    <p:sldId id="386" r:id="rId13"/>
    <p:sldId id="388" r:id="rId14"/>
    <p:sldId id="421" r:id="rId15"/>
    <p:sldId id="422" r:id="rId16"/>
    <p:sldId id="441" r:id="rId17"/>
    <p:sldId id="427" r:id="rId18"/>
    <p:sldId id="428" r:id="rId19"/>
    <p:sldId id="328" r:id="rId20"/>
    <p:sldId id="430" r:id="rId21"/>
    <p:sldId id="423" r:id="rId22"/>
    <p:sldId id="424" r:id="rId23"/>
    <p:sldId id="426" r:id="rId24"/>
    <p:sldId id="425" r:id="rId25"/>
    <p:sldId id="437" r:id="rId26"/>
    <p:sldId id="438" r:id="rId27"/>
    <p:sldId id="439" r:id="rId28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FBD025"/>
    <a:srgbClr val="23C2BC"/>
    <a:srgbClr val="7A7A7A"/>
    <a:srgbClr val="2C2C2C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22" autoAdjust="0"/>
  </p:normalViewPr>
  <p:slideViewPr>
    <p:cSldViewPr>
      <p:cViewPr>
        <p:scale>
          <a:sx n="135" d="100"/>
          <a:sy n="135" d="100"/>
        </p:scale>
        <p:origin x="-80" y="-1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2/28/15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on initial</a:t>
            </a:r>
            <a:r>
              <a:rPr lang="en-US" baseline="0" dirty="0" smtClean="0"/>
              <a:t> </a:t>
            </a:r>
            <a:r>
              <a:rPr lang="en-US" dirty="0" smtClean="0"/>
              <a:t>stuff</a:t>
            </a:r>
          </a:p>
          <a:p>
            <a:endParaRPr lang="en-US" dirty="0" smtClean="0"/>
          </a:p>
          <a:p>
            <a:r>
              <a:rPr lang="en-US" dirty="0" smtClean="0"/>
              <a:t>Note: example DS</a:t>
            </a:r>
            <a:r>
              <a:rPr lang="en-US" baseline="0" dirty="0" smtClean="0"/>
              <a:t> problem…write down some features, how could you build a predictive model from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</a:p>
          <a:p>
            <a:endParaRPr lang="en-US" dirty="0" smtClean="0"/>
          </a:p>
          <a:p>
            <a:r>
              <a:rPr lang="en-US" dirty="0" smtClean="0"/>
              <a:t>So what does data science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</a:p>
          <a:p>
            <a:endParaRPr lang="en-US" dirty="0" smtClean="0"/>
          </a:p>
          <a:p>
            <a:r>
              <a:rPr lang="en-US" dirty="0" smtClean="0"/>
              <a:t>So what does data science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5210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0513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17" r:id="rId3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16" r:id="rId14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Class 2: Getting data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0"/>
            <a:ext cx="519716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34824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11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Regex / requests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337" y="1790700"/>
            <a:ext cx="8567557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News706 BT"/>
                <a:cs typeface="News706 BT"/>
              </a:rPr>
              <a:t>REG</a:t>
            </a:r>
            <a:r>
              <a:rPr lang="en-US" sz="2000" dirty="0" err="1" smtClean="0">
                <a:latin typeface="News706 BT"/>
                <a:cs typeface="News706 BT"/>
              </a:rPr>
              <a:t>ular</a:t>
            </a:r>
            <a:r>
              <a:rPr lang="en-US" sz="2000" dirty="0" smtClean="0">
                <a:latin typeface="News706 BT"/>
                <a:cs typeface="News706 BT"/>
              </a:rPr>
              <a:t> </a:t>
            </a:r>
            <a:r>
              <a:rPr lang="en-US" dirty="0" err="1" smtClean="0">
                <a:latin typeface="News706 BT"/>
                <a:cs typeface="News706 BT"/>
              </a:rPr>
              <a:t>EX</a:t>
            </a:r>
            <a:r>
              <a:rPr lang="en-US" sz="2500" dirty="0" err="1" smtClean="0">
                <a:latin typeface="News706 BT"/>
                <a:cs typeface="News706 BT"/>
              </a:rPr>
              <a:t>pressions</a:t>
            </a:r>
            <a:endParaRPr lang="en-US" sz="2500" dirty="0" smtClean="0">
              <a:latin typeface="News706 BT"/>
              <a:cs typeface="News706 BT"/>
            </a:endParaRPr>
          </a:p>
          <a:p>
            <a:r>
              <a:rPr lang="en-US" sz="2500" dirty="0" smtClean="0">
                <a:latin typeface="News706 BT"/>
                <a:cs typeface="News706 BT"/>
              </a:rPr>
              <a:t>  </a:t>
            </a:r>
          </a:p>
          <a:p>
            <a:r>
              <a:rPr lang="en-US" dirty="0" smtClean="0">
                <a:latin typeface="News706 BT"/>
                <a:cs typeface="News706 BT"/>
              </a:rPr>
              <a:t>are how we capture patterns in text </a:t>
            </a:r>
            <a:endParaRPr lang="en-US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1160823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</a:rPr>
              <a:pPr algn="r">
                <a:lnSpc>
                  <a:spcPts val="2304"/>
                </a:lnSpc>
              </a:pPr>
              <a:t>12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WHO IS A DATA SCIENTIST?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 descr="aap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0"/>
            <a:ext cx="860862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2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REGEX / Requests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 descr="Screenshot 2014-12-22 15.3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2171700"/>
            <a:ext cx="53467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867" y="3467100"/>
            <a:ext cx="9194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News706 BT"/>
                <a:cs typeface="News706 BT"/>
              </a:rPr>
              <a:t>What regex can we use to capture this?</a:t>
            </a:r>
            <a:endParaRPr lang="en-US" sz="4000" dirty="0">
              <a:latin typeface="News706 BT"/>
              <a:cs typeface="News706 BT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3157537" y="1181100"/>
            <a:ext cx="990600" cy="1143000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081337" y="2324100"/>
            <a:ext cx="129540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normalizeH="0" baseline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17121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1055757"/>
          </a:xfrm>
        </p:spPr>
        <p:txBody>
          <a:bodyPr/>
          <a:lstStyle/>
          <a:p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REGEX / Requests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9137" y="3848100"/>
            <a:ext cx="78288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ews706 BT"/>
                <a:cs typeface="News706 BT"/>
              </a:rPr>
              <a:t>Is a python based HTML parser.</a:t>
            </a:r>
            <a:endParaRPr lang="en-US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3556699778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1055757"/>
          </a:xfrm>
        </p:spPr>
        <p:txBody>
          <a:bodyPr/>
          <a:lstStyle/>
          <a:p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REGEX / Requests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9137" y="3848100"/>
            <a:ext cx="78288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ews706 BT"/>
                <a:cs typeface="News706 BT"/>
              </a:rPr>
              <a:t>Is a python based HTML parser.</a:t>
            </a:r>
            <a:endParaRPr lang="en-US" dirty="0">
              <a:latin typeface="News706 BT"/>
              <a:cs typeface="News706 B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8310" y="4519136"/>
            <a:ext cx="21603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Let’s try it!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171567825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1055757"/>
          </a:xfrm>
        </p:spPr>
        <p:txBody>
          <a:bodyPr/>
          <a:lstStyle/>
          <a:p>
            <a:r>
              <a:rPr lang="en-US" dirty="0" smtClean="0"/>
              <a:t>Web crawlers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REGEX / Requests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931" y="2476500"/>
            <a:ext cx="43062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ews706 BT"/>
                <a:cs typeface="News706 BT"/>
              </a:rPr>
              <a:t>We just built one!</a:t>
            </a:r>
            <a:endParaRPr lang="en-US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1959997954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1055757"/>
          </a:xfrm>
        </p:spPr>
        <p:txBody>
          <a:bodyPr/>
          <a:lstStyle/>
          <a:p>
            <a:r>
              <a:rPr lang="en-US" dirty="0" smtClean="0"/>
              <a:t>Web crawlers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REGEX / Requests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931" y="2476500"/>
            <a:ext cx="43062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ews706 BT"/>
                <a:cs typeface="News706 BT"/>
              </a:rPr>
              <a:t>We just built one!</a:t>
            </a:r>
            <a:endParaRPr lang="en-US" dirty="0">
              <a:latin typeface="News706 BT"/>
              <a:cs typeface="News706 B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521" y="4914900"/>
            <a:ext cx="428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Hacking </a:t>
            </a:r>
            <a:r>
              <a:rPr lang="en-US" sz="1000" dirty="0" err="1" smtClean="0"/>
              <a:t>OKCupid</a:t>
            </a:r>
            <a:r>
              <a:rPr lang="en-US" sz="1000" dirty="0" smtClean="0"/>
              <a:t>:     </a:t>
            </a:r>
            <a:r>
              <a:rPr lang="en-US" sz="1000" dirty="0"/>
              <a:t>http://</a:t>
            </a:r>
            <a:r>
              <a:rPr lang="en-US" sz="1000" dirty="0" err="1"/>
              <a:t>www.wired.com</a:t>
            </a:r>
            <a:r>
              <a:rPr lang="en-US" sz="1000" dirty="0"/>
              <a:t>/2014/01/how-to-hack-</a:t>
            </a:r>
            <a:r>
              <a:rPr lang="en-US" sz="1000" dirty="0" err="1"/>
              <a:t>okcupid</a:t>
            </a:r>
            <a:r>
              <a:rPr lang="en-US" sz="1000" dirty="0"/>
              <a:t>/all/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137" y="3543300"/>
            <a:ext cx="3868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be careful….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92286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 APIs and Wrappers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01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0473" y="1333500"/>
            <a:ext cx="7344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Parsing      vs.            API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0537" y="24003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Must call using requests and </a:t>
            </a:r>
            <a:r>
              <a:rPr lang="en-US" sz="2500" dirty="0" err="1" smtClean="0"/>
              <a:t>BeautifulSoup</a:t>
            </a:r>
            <a:r>
              <a:rPr lang="en-US" sz="2500" dirty="0" smtClean="0"/>
              <a:t> (imitate human behavior)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5291137" y="2324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Makes the call for us (the author is “allowing us” to access the data)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3110507" y="4686300"/>
            <a:ext cx="622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http://</a:t>
            </a:r>
            <a:r>
              <a:rPr lang="en-US" sz="2000" dirty="0" err="1"/>
              <a:t>www.pythonforbeginners.com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/list-of-python-</a:t>
            </a:r>
            <a:r>
              <a:rPr lang="en-US" sz="2000" dirty="0" err="1"/>
              <a:t>apis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2022508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   Getting data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  Regex / requests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Api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/ wrappers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Ethics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737" y="1333500"/>
            <a:ext cx="806673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News706 BT"/>
                <a:cs typeface="News706 BT"/>
              </a:rPr>
              <a:t>API (n): </a:t>
            </a:r>
          </a:p>
          <a:p>
            <a:r>
              <a:rPr lang="en-US" sz="4000" dirty="0" smtClean="0">
                <a:latin typeface="News706 BT"/>
                <a:cs typeface="News706 BT"/>
              </a:rPr>
              <a:t>Application Programming Interface</a:t>
            </a:r>
          </a:p>
          <a:p>
            <a:endParaRPr lang="en-US" sz="4000" dirty="0">
              <a:latin typeface="News706 BT"/>
              <a:cs typeface="News706 BT"/>
            </a:endParaRPr>
          </a:p>
          <a:p>
            <a:r>
              <a:rPr lang="en-US" sz="3000" dirty="0" smtClean="0">
                <a:latin typeface="News706 BT"/>
                <a:cs typeface="News706 BT"/>
              </a:rPr>
              <a:t>Easing access into a web based software</a:t>
            </a:r>
            <a:endParaRPr lang="en-US" sz="3000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1479783256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8522" y="1333500"/>
            <a:ext cx="51090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News706 BT"/>
                <a:cs typeface="News706 BT"/>
              </a:rPr>
              <a:t>Examples of API’s:</a:t>
            </a:r>
          </a:p>
          <a:p>
            <a:pPr algn="l"/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Amazon (price data)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Twitter (tweets)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Facebook (social network)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Sentiment Analysis</a:t>
            </a:r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2504117682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8522" y="1333500"/>
            <a:ext cx="51090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News706 BT"/>
                <a:cs typeface="News706 BT"/>
              </a:rPr>
              <a:t>Examples of API’s:</a:t>
            </a:r>
          </a:p>
          <a:p>
            <a:pPr algn="l"/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Amazon (price data)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Twitter (tweets)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Facebook (social network)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Sentiment Analysis</a:t>
            </a:r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News706 BT"/>
              <a:cs typeface="News706 B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337" y="4533900"/>
            <a:ext cx="7175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latin typeface="News706 BT"/>
                <a:cs typeface="News706 BT"/>
              </a:rPr>
              <a:t>Mashape.com</a:t>
            </a:r>
            <a:r>
              <a:rPr lang="en-US" sz="2000" dirty="0">
                <a:latin typeface="News706 BT"/>
                <a:cs typeface="News706 BT"/>
              </a:rPr>
              <a:t> has </a:t>
            </a:r>
            <a:r>
              <a:rPr lang="en-US" sz="2000" dirty="0" smtClean="0">
                <a:latin typeface="News706 BT"/>
                <a:cs typeface="News706 BT"/>
              </a:rPr>
              <a:t>an </a:t>
            </a:r>
            <a:r>
              <a:rPr lang="en-US" sz="2000" dirty="0">
                <a:latin typeface="News706 BT"/>
                <a:cs typeface="News706 BT"/>
              </a:rPr>
              <a:t>extensive collection</a:t>
            </a:r>
          </a:p>
          <a:p>
            <a:pPr algn="l"/>
            <a:endParaRPr lang="en-US" sz="2000" dirty="0">
              <a:latin typeface="News706 BT"/>
              <a:cs typeface="News706 B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8089181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7640" y="1333500"/>
            <a:ext cx="7609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              vs.        API wrapper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66" y="2400300"/>
            <a:ext cx="3886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May still be a bit confusing how to call the right page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4910137" y="2324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Puts the API into a specific programming language. Gives us python functions.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3110507" y="4686300"/>
            <a:ext cx="622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http://</a:t>
            </a:r>
            <a:r>
              <a:rPr lang="en-US" sz="2000" dirty="0" err="1"/>
              <a:t>www.pythonforbeginners.com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/list-of-python-</a:t>
            </a:r>
            <a:r>
              <a:rPr lang="en-US" sz="2000" dirty="0" err="1"/>
              <a:t>apis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579270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IV. ethics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883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7224" y="1409700"/>
            <a:ext cx="762823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Facebook Experiment vs. Dunkin Donuts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676932" y="2314326"/>
            <a:ext cx="3776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Facebook running psychological experiments on us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67337" y="2324100"/>
            <a:ext cx="3733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Dunkin Donuts offering promos to areas with negative tweets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73366548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57537" y="1409700"/>
            <a:ext cx="26475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85937" y="2324100"/>
            <a:ext cx="5867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Data is all over the web, but we must be polite and conscious of what data is available to us.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04190427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i</a:t>
            </a:r>
            <a:r>
              <a:rPr lang="en-US" sz="6600" dirty="0" smtClean="0"/>
              <a:t>. Getting data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78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4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lvl="1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GETTING DATA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62137" y="1333500"/>
            <a:ext cx="467995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Lucida Grande" charset="0"/>
              <a:buNone/>
            </a:pPr>
            <a:r>
              <a:rPr lang="en-US" sz="2500" kern="0" dirty="0" smtClean="0"/>
              <a:t>Data lives all over the internet</a:t>
            </a:r>
          </a:p>
          <a:p>
            <a:pPr marL="0" indent="0">
              <a:buFont typeface="Lucida Grande" charset="0"/>
              <a:buNone/>
            </a:pPr>
            <a:endParaRPr lang="en-US" sz="2500" kern="0" dirty="0">
              <a:latin typeface="News706 BT" charset="0"/>
            </a:endParaRPr>
          </a:p>
          <a:p>
            <a:pPr marL="0" indent="0">
              <a:buFont typeface="Lucida Grande" charset="0"/>
              <a:buNone/>
            </a:pPr>
            <a:endParaRPr lang="en-US" sz="2500" kern="0" dirty="0" smtClean="0">
              <a:latin typeface="News706 BT" charset="0"/>
            </a:endParaRPr>
          </a:p>
          <a:p>
            <a:pPr marL="0" indent="0">
              <a:buFont typeface="Lucida Grande" charset="0"/>
              <a:buNone/>
            </a:pPr>
            <a:endParaRPr lang="en-US" sz="2500" kern="0" dirty="0">
              <a:latin typeface="News706 BT" charset="0"/>
            </a:endParaRPr>
          </a:p>
          <a:p>
            <a:pPr marL="0" indent="0">
              <a:buFont typeface="Lucida Grande" charset="0"/>
              <a:buNone/>
            </a:pPr>
            <a:r>
              <a:rPr lang="en-US" sz="2500" kern="0" dirty="0" smtClean="0">
                <a:latin typeface="News706 BT" charset="0"/>
              </a:rPr>
              <a:t>The question is whether or not the author of the data makes it easy for us to grab it.</a:t>
            </a:r>
            <a:endParaRPr lang="en-US" sz="2500" kern="0" dirty="0">
              <a:latin typeface="News706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548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5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lvl="1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GETTING DATA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337" y="1409700"/>
            <a:ext cx="8001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Font typeface="Lucida Grande" charset="0"/>
              <a:buNone/>
            </a:pPr>
            <a:r>
              <a:rPr lang="en-US" sz="2500" kern="0" dirty="0" smtClean="0"/>
              <a:t>We will look at three different ways of getting data</a:t>
            </a:r>
          </a:p>
          <a:p>
            <a:pPr marL="0" indent="0" algn="l">
              <a:buFont typeface="Lucida Grande" charset="0"/>
              <a:buNone/>
            </a:pPr>
            <a:endParaRPr lang="en-US" sz="2500" kern="0" dirty="0">
              <a:latin typeface="News706 BT" charset="0"/>
            </a:endParaRPr>
          </a:p>
          <a:p>
            <a:pPr marL="0" indent="0" algn="l">
              <a:buFont typeface="Lucida Grande" charset="0"/>
              <a:buNone/>
            </a:pPr>
            <a:endParaRPr lang="en-US" sz="2500" kern="0" dirty="0" smtClean="0">
              <a:latin typeface="News706 BT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500" kern="0" dirty="0" smtClean="0">
                <a:latin typeface="News706 BT" charset="0"/>
              </a:rPr>
              <a:t>Using an HTML Parser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500" kern="0" dirty="0" smtClean="0">
                <a:latin typeface="News706 BT" charset="0"/>
              </a:rPr>
              <a:t>Using an API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500" kern="0" dirty="0" smtClean="0">
                <a:latin typeface="News706 BT" charset="0"/>
              </a:rPr>
              <a:t>Using an API wrapper</a:t>
            </a:r>
          </a:p>
        </p:txBody>
      </p:sp>
    </p:spTree>
    <p:extLst>
      <p:ext uri="{BB962C8B-B14F-4D97-AF65-F5344CB8AC3E}">
        <p14:creationId xmlns:p14="http://schemas.microsoft.com/office/powerpoint/2010/main" val="30577389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6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lvl="1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GETTING DATA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337" y="1409700"/>
            <a:ext cx="8001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Font typeface="Lucida Grande" charset="0"/>
              <a:buNone/>
            </a:pPr>
            <a:r>
              <a:rPr lang="en-US" sz="2500" kern="0" dirty="0" smtClean="0"/>
              <a:t>Using an HTML Parser</a:t>
            </a:r>
          </a:p>
          <a:p>
            <a:pPr marL="0" indent="0" algn="l">
              <a:buFont typeface="Lucida Grande" charset="0"/>
              <a:buNone/>
            </a:pPr>
            <a:endParaRPr lang="en-US" sz="2500" kern="0" dirty="0">
              <a:latin typeface="News706 BT" charset="0"/>
            </a:endParaRPr>
          </a:p>
          <a:p>
            <a:pPr marL="0" indent="0" algn="l">
              <a:buFont typeface="Lucida Grande" charset="0"/>
              <a:buNone/>
            </a:pPr>
            <a:endParaRPr lang="en-US" sz="2500" kern="0" dirty="0" smtClean="0">
              <a:latin typeface="News706 BT" charset="0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Pattern recognition</a:t>
            </a:r>
          </a:p>
          <a:p>
            <a:pPr marL="457200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Regular Expressions</a:t>
            </a:r>
          </a:p>
          <a:p>
            <a:pPr marL="457200" indent="-457200" algn="l">
              <a:buFont typeface="Arial"/>
              <a:buChar char="•"/>
            </a:pPr>
            <a:endParaRPr lang="en-US" sz="2500" kern="0" dirty="0" smtClean="0">
              <a:latin typeface="News706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576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7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lvl="1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GETTING DATA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337" y="14097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Font typeface="Lucida Grande" charset="0"/>
              <a:buNone/>
            </a:pPr>
            <a:r>
              <a:rPr lang="en-US" sz="2500" kern="0" dirty="0" smtClean="0"/>
              <a:t>Using an API</a:t>
            </a:r>
          </a:p>
          <a:p>
            <a:pPr marL="0" indent="0" algn="l">
              <a:buFont typeface="Lucida Grande" charset="0"/>
              <a:buNone/>
            </a:pPr>
            <a:endParaRPr lang="en-US" sz="2500" kern="0" dirty="0">
              <a:latin typeface="News706 BT" charset="0"/>
            </a:endParaRPr>
          </a:p>
          <a:p>
            <a:pPr marL="0" indent="0" algn="l">
              <a:buFont typeface="Lucida Grande" charset="0"/>
              <a:buNone/>
            </a:pPr>
            <a:endParaRPr lang="en-US" sz="2500" kern="0" dirty="0" smtClean="0">
              <a:latin typeface="News706 BT" charset="0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API Documentation</a:t>
            </a:r>
          </a:p>
          <a:p>
            <a:pPr marL="457200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JSON vs. XML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JSON – </a:t>
            </a:r>
            <a:r>
              <a:rPr lang="en-US" sz="2500" kern="0" dirty="0" err="1" smtClean="0">
                <a:latin typeface="News706 BT" charset="0"/>
              </a:rPr>
              <a:t>Javascript</a:t>
            </a:r>
            <a:r>
              <a:rPr lang="en-US" sz="2500" kern="0" dirty="0" smtClean="0">
                <a:latin typeface="News706 BT" charset="0"/>
              </a:rPr>
              <a:t> Object Notation (more common)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XML – Extensible Markup Language</a:t>
            </a:r>
          </a:p>
          <a:p>
            <a:pPr marL="457200" indent="-457200" algn="l">
              <a:buFont typeface="Arial"/>
              <a:buChar char="•"/>
            </a:pPr>
            <a:endParaRPr lang="en-US" sz="2500" kern="0" dirty="0" smtClean="0">
              <a:latin typeface="News706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238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8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lvl="1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GETTING DATA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337" y="14097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Font typeface="Lucida Grande" charset="0"/>
              <a:buNone/>
            </a:pPr>
            <a:r>
              <a:rPr lang="en-US" sz="2500" kern="0" dirty="0" smtClean="0"/>
              <a:t>Using an API wrapper</a:t>
            </a:r>
          </a:p>
          <a:p>
            <a:pPr marL="0" indent="0" algn="l">
              <a:buFont typeface="Lucida Grande" charset="0"/>
              <a:buNone/>
            </a:pPr>
            <a:endParaRPr lang="en-US" sz="2500" kern="0" dirty="0">
              <a:latin typeface="News706 BT" charset="0"/>
            </a:endParaRPr>
          </a:p>
          <a:p>
            <a:pPr marL="0" indent="0" algn="l">
              <a:buFont typeface="Lucida Grande" charset="0"/>
              <a:buNone/>
            </a:pPr>
            <a:endParaRPr lang="en-US" sz="2500" kern="0" dirty="0" smtClean="0">
              <a:latin typeface="News706 BT" charset="0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Wrapper Documentation</a:t>
            </a:r>
          </a:p>
          <a:p>
            <a:pPr marL="457200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Usually hosted on </a:t>
            </a:r>
            <a:r>
              <a:rPr lang="en-US" sz="2500" kern="0" dirty="0" err="1">
                <a:latin typeface="News706 BT" charset="0"/>
              </a:rPr>
              <a:t>G</a:t>
            </a:r>
            <a:r>
              <a:rPr lang="en-US" sz="2500" kern="0" dirty="0" err="1" smtClean="0">
                <a:latin typeface="News706 BT" charset="0"/>
              </a:rPr>
              <a:t>ithub</a:t>
            </a:r>
            <a:endParaRPr lang="en-US" sz="2500" kern="0" dirty="0" smtClean="0">
              <a:latin typeface="News706 BT" charset="0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Still will probably use JSON</a:t>
            </a:r>
          </a:p>
          <a:p>
            <a:pPr marL="457200" indent="-457200" algn="l">
              <a:buFont typeface="Arial"/>
              <a:buChar char="•"/>
            </a:pPr>
            <a:r>
              <a:rPr lang="en-US" sz="2500" kern="0" dirty="0">
                <a:latin typeface="News706 BT" charset="0"/>
              </a:rPr>
              <a:t>Example: https://</a:t>
            </a:r>
            <a:r>
              <a:rPr lang="en-US" sz="2500" kern="0" dirty="0" err="1">
                <a:latin typeface="News706 BT" charset="0"/>
              </a:rPr>
              <a:t>github.com</a:t>
            </a:r>
            <a:r>
              <a:rPr lang="en-US" sz="2500" kern="0" dirty="0">
                <a:latin typeface="News706 BT" charset="0"/>
              </a:rPr>
              <a:t>/</a:t>
            </a:r>
            <a:r>
              <a:rPr lang="en-US" sz="2500" kern="0" dirty="0" err="1">
                <a:latin typeface="News706 BT" charset="0"/>
              </a:rPr>
              <a:t>tweepy</a:t>
            </a:r>
            <a:r>
              <a:rPr lang="en-US" sz="2500" kern="0" dirty="0">
                <a:latin typeface="News706 BT" charset="0"/>
              </a:rPr>
              <a:t>/</a:t>
            </a:r>
            <a:r>
              <a:rPr lang="en-US" sz="2500" kern="0" dirty="0" err="1">
                <a:latin typeface="News706 BT" charset="0"/>
              </a:rPr>
              <a:t>tweepy</a:t>
            </a:r>
            <a:endParaRPr lang="en-US" sz="2500" kern="0" dirty="0" smtClean="0">
              <a:latin typeface="News706 BT" charset="0"/>
            </a:endParaRPr>
          </a:p>
          <a:p>
            <a:pPr marL="457200" indent="-457200" algn="l">
              <a:buFont typeface="Arial"/>
              <a:buChar char="•"/>
            </a:pPr>
            <a:endParaRPr lang="en-US" sz="2500" kern="0" dirty="0" smtClean="0">
              <a:latin typeface="News706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458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REGEX / Requests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95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9184</TotalTime>
  <Pages>0</Pages>
  <Words>668</Words>
  <Characters>0</Characters>
  <Application>Microsoft Macintosh PowerPoint</Application>
  <PresentationFormat>Custom</PresentationFormat>
  <Lines>0</Lines>
  <Paragraphs>158</Paragraphs>
  <Slides>26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GA_Instructor_Template_Deck</vt:lpstr>
      <vt:lpstr>Agenda</vt:lpstr>
      <vt:lpstr> DATA SCIENCE Class 2: Getting data</vt:lpstr>
      <vt:lpstr> I.    Getting data II.   Regex / requests Iii.  Api / wrappers IV. Ethics</vt:lpstr>
      <vt:lpstr>i. Getting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REGEX / Requests</vt:lpstr>
      <vt:lpstr>PowerPoint Presentation</vt:lpstr>
      <vt:lpstr>PowerPoint Presentation</vt:lpstr>
      <vt:lpstr>PowerPoint Presentation</vt:lpstr>
      <vt:lpstr>PowerPoint Presentation</vt:lpstr>
      <vt:lpstr>beautifulsoup</vt:lpstr>
      <vt:lpstr>beautifulsoup</vt:lpstr>
      <vt:lpstr>Web crawlers</vt:lpstr>
      <vt:lpstr>Web crawlers</vt:lpstr>
      <vt:lpstr>Iii. APIs and Wrappers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ethics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Sinan Ozdemir</cp:lastModifiedBy>
  <cp:revision>612</cp:revision>
  <dcterms:modified xsi:type="dcterms:W3CDTF">2015-02-28T14:52:34Z</dcterms:modified>
</cp:coreProperties>
</file>