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c/restaurant-revenue-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Restaurant Revenue Prediction</a:t>
            </a:r>
            <a:endParaRPr lang="en-US" dirty="0"/>
          </a:p>
        </p:txBody>
      </p:sp>
      <p:sp>
        <p:nvSpPr>
          <p:cNvPr id="3" name="Subtitle 2"/>
          <p:cNvSpPr>
            <a:spLocks noGrp="1"/>
          </p:cNvSpPr>
          <p:nvPr>
            <p:ph type="subTitle" idx="1"/>
          </p:nvPr>
        </p:nvSpPr>
        <p:spPr/>
        <p:txBody>
          <a:bodyPr/>
          <a:lstStyle/>
          <a:p>
            <a:r>
              <a:rPr lang="en-US" dirty="0" smtClean="0"/>
              <a:t>Data science project - May 2, 2015</a:t>
            </a:r>
          </a:p>
          <a:p>
            <a:r>
              <a:rPr lang="en-US" dirty="0" smtClean="0"/>
              <a:t>Tom Bailey</a:t>
            </a:r>
          </a:p>
        </p:txBody>
      </p:sp>
    </p:spTree>
    <p:extLst>
      <p:ext uri="{BB962C8B-B14F-4D97-AF65-F5344CB8AC3E}">
        <p14:creationId xmlns:p14="http://schemas.microsoft.com/office/powerpoint/2010/main" val="2409365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cont’d</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sz="2400" dirty="0" smtClean="0"/>
              <a:t>Use function (</a:t>
            </a:r>
            <a:r>
              <a:rPr lang="en-US" sz="2400" dirty="0" err="1" smtClean="0"/>
              <a:t>linear_reg</a:t>
            </a:r>
            <a:r>
              <a:rPr lang="en-US" sz="2400" dirty="0" smtClean="0"/>
              <a:t>) to try to different variable combinations and see their effect on average RMSE</a:t>
            </a:r>
          </a:p>
          <a:p>
            <a:pPr>
              <a:buFont typeface="Wingdings" panose="05000000000000000000" pitchFamily="2" charset="2"/>
              <a:buChar char="Ø"/>
            </a:pPr>
            <a:r>
              <a:rPr lang="en-US" sz="2400" dirty="0" smtClean="0"/>
              <a:t>Using all numerical data </a:t>
            </a:r>
          </a:p>
          <a:p>
            <a:pPr lvl="1">
              <a:buFont typeface="Wingdings" panose="05000000000000000000" pitchFamily="2" charset="2"/>
              <a:buChar char="Ø"/>
            </a:pPr>
            <a:r>
              <a:rPr lang="en-US" sz="2200" dirty="0" smtClean="0"/>
              <a:t>Code:</a:t>
            </a:r>
          </a:p>
          <a:p>
            <a:pPr lvl="1">
              <a:buFont typeface="Wingdings" panose="05000000000000000000" pitchFamily="2" charset="2"/>
              <a:buChar char="Ø"/>
            </a:pPr>
            <a:r>
              <a:rPr lang="en-US" sz="2400" dirty="0"/>
              <a:t>Ave RMSE = </a:t>
            </a:r>
            <a:r>
              <a:rPr lang="en-US" sz="2400" dirty="0" smtClean="0"/>
              <a:t>3,569,327.30</a:t>
            </a:r>
          </a:p>
          <a:p>
            <a:pPr>
              <a:buFont typeface="Wingdings" panose="05000000000000000000" pitchFamily="2" charset="2"/>
              <a:buChar char="Ø"/>
            </a:pPr>
            <a:r>
              <a:rPr lang="en-US" sz="2400" dirty="0" smtClean="0"/>
              <a:t>Using </a:t>
            </a:r>
            <a:r>
              <a:rPr lang="en-US" sz="2400" dirty="0"/>
              <a:t>just city group type and type of establishment ('IL', 'FC', 'DT')</a:t>
            </a:r>
            <a:endParaRPr lang="en-US" sz="2400" dirty="0" smtClean="0"/>
          </a:p>
          <a:p>
            <a:pPr lvl="1">
              <a:buFont typeface="Wingdings" panose="05000000000000000000" pitchFamily="2" charset="2"/>
              <a:buChar char="Ø"/>
            </a:pPr>
            <a:r>
              <a:rPr lang="en-US" sz="2200" dirty="0" smtClean="0"/>
              <a:t>Code: </a:t>
            </a:r>
          </a:p>
          <a:p>
            <a:pPr lvl="1">
              <a:buFont typeface="Wingdings" panose="05000000000000000000" pitchFamily="2" charset="2"/>
              <a:buChar char="Ø"/>
            </a:pPr>
            <a:r>
              <a:rPr lang="en-US" sz="2200" dirty="0" smtClean="0"/>
              <a:t>Ave RMSE =</a:t>
            </a:r>
            <a:r>
              <a:rPr lang="en-US" sz="2400" dirty="0" smtClean="0"/>
              <a:t> 9.58564195308e+18</a:t>
            </a:r>
          </a:p>
          <a:p>
            <a:pPr>
              <a:buFont typeface="Wingdings" panose="05000000000000000000" pitchFamily="2" charset="2"/>
              <a:buChar char="Ø"/>
            </a:pPr>
            <a:r>
              <a:rPr lang="en-US" sz="2400" dirty="0" smtClean="0"/>
              <a:t>Using just </a:t>
            </a:r>
            <a:r>
              <a:rPr lang="en-US" sz="2400" dirty="0"/>
              <a:t>days open, city group type, and type of establishment ('IL', 'FC', 'DT</a:t>
            </a:r>
            <a:r>
              <a:rPr lang="en-US" sz="2400" dirty="0" smtClean="0"/>
              <a:t>')</a:t>
            </a:r>
          </a:p>
          <a:p>
            <a:pPr lvl="1">
              <a:buFont typeface="Wingdings" panose="05000000000000000000" pitchFamily="2" charset="2"/>
              <a:buChar char="Ø"/>
            </a:pPr>
            <a:r>
              <a:rPr lang="en-US" sz="2200" dirty="0" smtClean="0"/>
              <a:t>Code: </a:t>
            </a:r>
          </a:p>
          <a:p>
            <a:pPr lvl="1">
              <a:buFont typeface="Wingdings" panose="05000000000000000000" pitchFamily="2" charset="2"/>
              <a:buChar char="Ø"/>
            </a:pPr>
            <a:r>
              <a:rPr lang="en-US" sz="2400" dirty="0"/>
              <a:t>Ave RMSE = 2303897.4013288841</a:t>
            </a:r>
            <a:endParaRPr lang="en-US" sz="2200" dirty="0" smtClean="0"/>
          </a:p>
        </p:txBody>
      </p:sp>
      <p:pic>
        <p:nvPicPr>
          <p:cNvPr id="5" name="Picture 4"/>
          <p:cNvPicPr>
            <a:picLocks noChangeAspect="1"/>
          </p:cNvPicPr>
          <p:nvPr/>
        </p:nvPicPr>
        <p:blipFill>
          <a:blip r:embed="rId2"/>
          <a:stretch>
            <a:fillRect/>
          </a:stretch>
        </p:blipFill>
        <p:spPr>
          <a:xfrm>
            <a:off x="2244814" y="2897562"/>
            <a:ext cx="7107944" cy="272335"/>
          </a:xfrm>
          <a:prstGeom prst="rect">
            <a:avLst/>
          </a:prstGeom>
        </p:spPr>
      </p:pic>
      <p:pic>
        <p:nvPicPr>
          <p:cNvPr id="6" name="Picture 5"/>
          <p:cNvPicPr>
            <a:picLocks noChangeAspect="1"/>
          </p:cNvPicPr>
          <p:nvPr/>
        </p:nvPicPr>
        <p:blipFill>
          <a:blip r:embed="rId3"/>
          <a:stretch>
            <a:fillRect/>
          </a:stretch>
        </p:blipFill>
        <p:spPr>
          <a:xfrm>
            <a:off x="2244814" y="4020578"/>
            <a:ext cx="6392339" cy="257237"/>
          </a:xfrm>
          <a:prstGeom prst="rect">
            <a:avLst/>
          </a:prstGeom>
        </p:spPr>
      </p:pic>
      <p:pic>
        <p:nvPicPr>
          <p:cNvPr id="7" name="Picture 6"/>
          <p:cNvPicPr>
            <a:picLocks noChangeAspect="1"/>
          </p:cNvPicPr>
          <p:nvPr/>
        </p:nvPicPr>
        <p:blipFill>
          <a:blip r:embed="rId4"/>
          <a:stretch>
            <a:fillRect/>
          </a:stretch>
        </p:blipFill>
        <p:spPr>
          <a:xfrm>
            <a:off x="2244814" y="5128496"/>
            <a:ext cx="6100595" cy="256225"/>
          </a:xfrm>
          <a:prstGeom prst="rect">
            <a:avLst/>
          </a:prstGeom>
        </p:spPr>
      </p:pic>
    </p:spTree>
    <p:extLst>
      <p:ext uri="{BB962C8B-B14F-4D97-AF65-F5344CB8AC3E}">
        <p14:creationId xmlns:p14="http://schemas.microsoft.com/office/powerpoint/2010/main" val="359725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smtClean="0"/>
              <a:t>Go through as many combinations of demographic variables as possible and add to previous model to try to reduce average RMSE</a:t>
            </a:r>
          </a:p>
          <a:p>
            <a:pPr>
              <a:buFont typeface="Wingdings" panose="05000000000000000000" pitchFamily="2" charset="2"/>
              <a:buChar char="Ø"/>
            </a:pPr>
            <a:r>
              <a:rPr lang="en-US" sz="2200" dirty="0" smtClean="0"/>
              <a:t>Use combinations from </a:t>
            </a:r>
            <a:r>
              <a:rPr lang="en-US" sz="2200" dirty="0" err="1" smtClean="0"/>
              <a:t>itertools</a:t>
            </a:r>
            <a:endParaRPr lang="en-US" sz="2200" dirty="0"/>
          </a:p>
          <a:p>
            <a:pPr>
              <a:buFont typeface="Wingdings" panose="05000000000000000000" pitchFamily="2" charset="2"/>
              <a:buChar char="Ø"/>
            </a:pPr>
            <a:r>
              <a:rPr lang="en-US" sz="2200" dirty="0" smtClean="0"/>
              <a:t>Combinations of 2 demographic variables:</a:t>
            </a:r>
          </a:p>
          <a:p>
            <a:pPr lvl="1">
              <a:buFont typeface="Wingdings" panose="05000000000000000000" pitchFamily="2" charset="2"/>
              <a:buChar char="Ø"/>
            </a:pPr>
            <a:r>
              <a:rPr lang="en-US" dirty="0"/>
              <a:t>Smallest RMSE is 2285908.7316228701 for combo of P25 and </a:t>
            </a:r>
            <a:r>
              <a:rPr lang="en-US" dirty="0" smtClean="0"/>
              <a:t>P32	</a:t>
            </a:r>
          </a:p>
          <a:p>
            <a:pPr>
              <a:buFont typeface="Wingdings" panose="05000000000000000000" pitchFamily="2" charset="2"/>
              <a:buChar char="Ø"/>
            </a:pPr>
            <a:r>
              <a:rPr lang="en-US" sz="2200" dirty="0" smtClean="0"/>
              <a:t>Combinations of 3 demographic variables:</a:t>
            </a:r>
          </a:p>
          <a:p>
            <a:pPr lvl="1">
              <a:buFont typeface="Wingdings" panose="05000000000000000000" pitchFamily="2" charset="2"/>
              <a:buChar char="Ø"/>
            </a:pPr>
            <a:r>
              <a:rPr lang="en-US" dirty="0"/>
              <a:t>Smallest RMSE is 2262813.5231390675 for combo of P23, P25, and P32 </a:t>
            </a:r>
            <a:endParaRPr lang="en-US" dirty="0" smtClean="0"/>
          </a:p>
          <a:p>
            <a:pPr>
              <a:buFont typeface="Wingdings" panose="05000000000000000000" pitchFamily="2" charset="2"/>
              <a:buChar char="Ø"/>
            </a:pPr>
            <a:r>
              <a:rPr lang="en-US" sz="2200" dirty="0" smtClean="0"/>
              <a:t>Combinations of 4 demographic variables:</a:t>
            </a:r>
          </a:p>
          <a:p>
            <a:pPr lvl="1">
              <a:buFont typeface="Wingdings" panose="05000000000000000000" pitchFamily="2" charset="2"/>
              <a:buChar char="Ø"/>
            </a:pPr>
            <a:r>
              <a:rPr lang="en-US" dirty="0" smtClean="0"/>
              <a:t>Smallest RMSE </a:t>
            </a:r>
            <a:r>
              <a:rPr lang="en-US" dirty="0"/>
              <a:t>is 2262813.5231390675 (exactly the same as with 3</a:t>
            </a:r>
            <a:r>
              <a:rPr lang="en-US" dirty="0" smtClean="0"/>
              <a:t>) </a:t>
            </a:r>
            <a:r>
              <a:rPr lang="en-US" dirty="0"/>
              <a:t>for combo of P23, P25, P32, and P37 </a:t>
            </a:r>
            <a:endParaRPr lang="en-US" dirty="0" smtClean="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43010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 of P23</a:t>
            </a:r>
            <a:endParaRPr lang="en-US" dirty="0"/>
          </a:p>
        </p:txBody>
      </p:sp>
      <p:sp>
        <p:nvSpPr>
          <p:cNvPr id="3" name="Content Placeholder 2"/>
          <p:cNvSpPr>
            <a:spLocks noGrp="1"/>
          </p:cNvSpPr>
          <p:nvPr>
            <p:ph idx="1"/>
          </p:nvPr>
        </p:nvSpPr>
        <p:spPr>
          <a:xfrm>
            <a:off x="1097280" y="1845734"/>
            <a:ext cx="4381500" cy="4023360"/>
          </a:xfrm>
        </p:spPr>
        <p:txBody>
          <a:bodyPr>
            <a:normAutofit/>
          </a:bodyPr>
          <a:lstStyle/>
          <a:p>
            <a:pPr>
              <a:buFont typeface="Wingdings" panose="05000000000000000000" pitchFamily="2" charset="2"/>
              <a:buChar char="Ø"/>
            </a:pPr>
            <a:r>
              <a:rPr lang="en-US" sz="2200" dirty="0" smtClean="0"/>
              <a:t>Slight negative correlation between P23 and Annual Revenue</a:t>
            </a:r>
            <a:endParaRPr lang="en-US" dirty="0"/>
          </a:p>
        </p:txBody>
      </p:sp>
      <p:pic>
        <p:nvPicPr>
          <p:cNvPr id="4" name="Picture 3"/>
          <p:cNvPicPr>
            <a:picLocks noChangeAspect="1"/>
          </p:cNvPicPr>
          <p:nvPr/>
        </p:nvPicPr>
        <p:blipFill>
          <a:blip r:embed="rId2"/>
          <a:stretch>
            <a:fillRect/>
          </a:stretch>
        </p:blipFill>
        <p:spPr>
          <a:xfrm>
            <a:off x="5478780" y="1737360"/>
            <a:ext cx="5676900" cy="4391025"/>
          </a:xfrm>
          <a:prstGeom prst="rect">
            <a:avLst/>
          </a:prstGeom>
        </p:spPr>
      </p:pic>
    </p:spTree>
    <p:extLst>
      <p:ext uri="{BB962C8B-B14F-4D97-AF65-F5344CB8AC3E}">
        <p14:creationId xmlns:p14="http://schemas.microsoft.com/office/powerpoint/2010/main" val="40766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 of P25</a:t>
            </a:r>
            <a:endParaRPr lang="en-US" dirty="0"/>
          </a:p>
        </p:txBody>
      </p:sp>
      <p:sp>
        <p:nvSpPr>
          <p:cNvPr id="3" name="Content Placeholder 2"/>
          <p:cNvSpPr>
            <a:spLocks noGrp="1"/>
          </p:cNvSpPr>
          <p:nvPr>
            <p:ph idx="1"/>
          </p:nvPr>
        </p:nvSpPr>
        <p:spPr>
          <a:xfrm>
            <a:off x="1097280" y="1845734"/>
            <a:ext cx="4381500" cy="4023360"/>
          </a:xfrm>
        </p:spPr>
        <p:txBody>
          <a:bodyPr>
            <a:normAutofit/>
          </a:bodyPr>
          <a:lstStyle/>
          <a:p>
            <a:pPr>
              <a:buFont typeface="Wingdings" panose="05000000000000000000" pitchFamily="2" charset="2"/>
              <a:buChar char="Ø"/>
            </a:pPr>
            <a:r>
              <a:rPr lang="en-US" sz="2200" dirty="0" smtClean="0"/>
              <a:t>Slight negative correlation between P25 and Annual Revenue</a:t>
            </a:r>
            <a:endParaRPr lang="en-US" dirty="0"/>
          </a:p>
        </p:txBody>
      </p:sp>
      <p:pic>
        <p:nvPicPr>
          <p:cNvPr id="5" name="Picture 4"/>
          <p:cNvPicPr>
            <a:picLocks noChangeAspect="1"/>
          </p:cNvPicPr>
          <p:nvPr/>
        </p:nvPicPr>
        <p:blipFill>
          <a:blip r:embed="rId2"/>
          <a:stretch>
            <a:fillRect/>
          </a:stretch>
        </p:blipFill>
        <p:spPr>
          <a:xfrm>
            <a:off x="5602605" y="1737360"/>
            <a:ext cx="5553075" cy="4419600"/>
          </a:xfrm>
          <a:prstGeom prst="rect">
            <a:avLst/>
          </a:prstGeom>
        </p:spPr>
      </p:pic>
    </p:spTree>
    <p:extLst>
      <p:ext uri="{BB962C8B-B14F-4D97-AF65-F5344CB8AC3E}">
        <p14:creationId xmlns:p14="http://schemas.microsoft.com/office/powerpoint/2010/main" val="167208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 of P32</a:t>
            </a:r>
            <a:endParaRPr lang="en-US" dirty="0"/>
          </a:p>
        </p:txBody>
      </p:sp>
      <p:sp>
        <p:nvSpPr>
          <p:cNvPr id="3" name="Content Placeholder 2"/>
          <p:cNvSpPr>
            <a:spLocks noGrp="1"/>
          </p:cNvSpPr>
          <p:nvPr>
            <p:ph idx="1"/>
          </p:nvPr>
        </p:nvSpPr>
        <p:spPr>
          <a:xfrm>
            <a:off x="1097280" y="1845734"/>
            <a:ext cx="4381500" cy="4023360"/>
          </a:xfrm>
        </p:spPr>
        <p:txBody>
          <a:bodyPr>
            <a:normAutofit/>
          </a:bodyPr>
          <a:lstStyle/>
          <a:p>
            <a:pPr>
              <a:buFont typeface="Wingdings" panose="05000000000000000000" pitchFamily="2" charset="2"/>
              <a:buChar char="Ø"/>
            </a:pPr>
            <a:r>
              <a:rPr lang="en-US" sz="2200" dirty="0" smtClean="0"/>
              <a:t>Slight negative correlation between P32 and Annual Revenue</a:t>
            </a:r>
            <a:endParaRPr lang="en-US" dirty="0"/>
          </a:p>
        </p:txBody>
      </p:sp>
      <p:pic>
        <p:nvPicPr>
          <p:cNvPr id="4" name="Picture 3"/>
          <p:cNvPicPr>
            <a:picLocks noChangeAspect="1"/>
          </p:cNvPicPr>
          <p:nvPr/>
        </p:nvPicPr>
        <p:blipFill>
          <a:blip r:embed="rId2"/>
          <a:stretch>
            <a:fillRect/>
          </a:stretch>
        </p:blipFill>
        <p:spPr>
          <a:xfrm>
            <a:off x="5621655" y="1737360"/>
            <a:ext cx="5534025" cy="4391025"/>
          </a:xfrm>
          <a:prstGeom prst="rect">
            <a:avLst/>
          </a:prstGeom>
        </p:spPr>
      </p:pic>
    </p:spTree>
    <p:extLst>
      <p:ext uri="{BB962C8B-B14F-4D97-AF65-F5344CB8AC3E}">
        <p14:creationId xmlns:p14="http://schemas.microsoft.com/office/powerpoint/2010/main" val="147339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smtClean="0"/>
              <a:t>Try regression with the following variables: </a:t>
            </a:r>
            <a:r>
              <a:rPr lang="en-US" sz="2200" dirty="0" err="1" smtClean="0"/>
              <a:t>days_open</a:t>
            </a:r>
            <a:r>
              <a:rPr lang="en-US" sz="2200" dirty="0" smtClean="0"/>
              <a:t>, city group dummies, type dummies, P23, P25, &amp; P32 (this is the model with the lowest average RMSE)</a:t>
            </a:r>
          </a:p>
          <a:p>
            <a:pPr>
              <a:buFont typeface="Wingdings" panose="05000000000000000000" pitchFamily="2" charset="2"/>
              <a:buChar char="Ø"/>
            </a:pPr>
            <a:endParaRPr lang="en-US" sz="2200" dirty="0" smtClean="0"/>
          </a:p>
        </p:txBody>
      </p:sp>
      <p:graphicFrame>
        <p:nvGraphicFramePr>
          <p:cNvPr id="4" name="Table 3"/>
          <p:cNvGraphicFramePr>
            <a:graphicFrameLocks noGrp="1"/>
          </p:cNvGraphicFramePr>
          <p:nvPr>
            <p:extLst>
              <p:ext uri="{D42A27DB-BD31-4B8C-83A1-F6EECF244321}">
                <p14:modId xmlns:p14="http://schemas.microsoft.com/office/powerpoint/2010/main" val="1523523095"/>
              </p:ext>
            </p:extLst>
          </p:nvPr>
        </p:nvGraphicFramePr>
        <p:xfrm>
          <a:off x="2186547" y="2768957"/>
          <a:ext cx="6893059" cy="2961640"/>
        </p:xfrm>
        <a:graphic>
          <a:graphicData uri="http://schemas.openxmlformats.org/drawingml/2006/table">
            <a:tbl>
              <a:tblPr firstRow="1" bandRow="1">
                <a:tableStyleId>{5C22544A-7EE6-4342-B048-85BDC9FD1C3A}</a:tableStyleId>
              </a:tblPr>
              <a:tblGrid>
                <a:gridCol w="1857420"/>
                <a:gridCol w="5035639"/>
              </a:tblGrid>
              <a:tr h="227621">
                <a:tc>
                  <a:txBody>
                    <a:bodyPr/>
                    <a:lstStyle/>
                    <a:p>
                      <a:r>
                        <a:rPr lang="en-US" dirty="0" smtClean="0"/>
                        <a:t>Variable</a:t>
                      </a:r>
                      <a:endParaRPr lang="en-US" dirty="0"/>
                    </a:p>
                  </a:txBody>
                  <a:tcPr/>
                </a:tc>
                <a:tc>
                  <a:txBody>
                    <a:bodyPr/>
                    <a:lstStyle/>
                    <a:p>
                      <a:r>
                        <a:rPr lang="en-US" dirty="0" smtClean="0"/>
                        <a:t>Coefficient (i.e., effect on Annual Revenue)</a:t>
                      </a:r>
                      <a:endParaRPr lang="en-US" dirty="0"/>
                    </a:p>
                  </a:txBody>
                  <a:tcPr/>
                </a:tc>
              </a:tr>
              <a:tr h="370840">
                <a:tc>
                  <a:txBody>
                    <a:bodyPr/>
                    <a:lstStyle/>
                    <a:p>
                      <a:r>
                        <a:rPr lang="en-US" dirty="0" err="1" smtClean="0"/>
                        <a:t>Days_open</a:t>
                      </a:r>
                      <a:endParaRPr lang="en-US" dirty="0"/>
                    </a:p>
                  </a:txBody>
                  <a:tcPr/>
                </a:tc>
                <a:tc>
                  <a:txBody>
                    <a:bodyPr/>
                    <a:lstStyle/>
                    <a:p>
                      <a:r>
                        <a:rPr lang="en-US" dirty="0" smtClean="0"/>
                        <a:t>627.811442106</a:t>
                      </a:r>
                    </a:p>
                  </a:txBody>
                  <a:tcPr/>
                </a:tc>
              </a:tr>
              <a:tr h="370840">
                <a:tc>
                  <a:txBody>
                    <a:bodyPr/>
                    <a:lstStyle/>
                    <a:p>
                      <a:r>
                        <a:rPr lang="en-US" dirty="0" err="1" smtClean="0"/>
                        <a:t>city_group_Other</a:t>
                      </a:r>
                      <a:endParaRPr lang="en-US" dirty="0" smtClean="0"/>
                    </a:p>
                  </a:txBody>
                  <a:tcPr/>
                </a:tc>
                <a:tc>
                  <a:txBody>
                    <a:bodyPr/>
                    <a:lstStyle/>
                    <a:p>
                      <a:r>
                        <a:rPr lang="en-US" dirty="0" smtClean="0"/>
                        <a:t>-1281475.9686</a:t>
                      </a:r>
                    </a:p>
                  </a:txBody>
                  <a:tcPr/>
                </a:tc>
              </a:tr>
              <a:tr h="370840">
                <a:tc>
                  <a:txBody>
                    <a:bodyPr/>
                    <a:lstStyle/>
                    <a:p>
                      <a:r>
                        <a:rPr lang="en-US" dirty="0" err="1" smtClean="0"/>
                        <a:t>type_FC</a:t>
                      </a:r>
                      <a:endParaRPr lang="en-US" dirty="0" smtClean="0"/>
                    </a:p>
                  </a:txBody>
                  <a:tcPr/>
                </a:tc>
                <a:tc>
                  <a:txBody>
                    <a:bodyPr/>
                    <a:lstStyle/>
                    <a:p>
                      <a:r>
                        <a:rPr lang="en-US" dirty="0" smtClean="0"/>
                        <a:t>569595.536121</a:t>
                      </a:r>
                    </a:p>
                  </a:txBody>
                  <a:tcPr/>
                </a:tc>
              </a:tr>
              <a:tr h="370840">
                <a:tc>
                  <a:txBody>
                    <a:bodyPr/>
                    <a:lstStyle/>
                    <a:p>
                      <a:r>
                        <a:rPr lang="en-US" dirty="0" err="1" smtClean="0"/>
                        <a:t>type_IL</a:t>
                      </a:r>
                      <a:endParaRPr lang="en-US" dirty="0" smtClean="0"/>
                    </a:p>
                  </a:txBody>
                  <a:tcPr/>
                </a:tc>
                <a:tc>
                  <a:txBody>
                    <a:bodyPr/>
                    <a:lstStyle/>
                    <a:p>
                      <a:r>
                        <a:rPr lang="en-US" dirty="0" smtClean="0"/>
                        <a:t>-569595.536121</a:t>
                      </a:r>
                    </a:p>
                  </a:txBody>
                  <a:tcPr/>
                </a:tc>
              </a:tr>
              <a:tr h="370840">
                <a:tc>
                  <a:txBody>
                    <a:bodyPr/>
                    <a:lstStyle/>
                    <a:p>
                      <a:r>
                        <a:rPr lang="en-US" dirty="0" smtClean="0"/>
                        <a:t>P23</a:t>
                      </a:r>
                    </a:p>
                  </a:txBody>
                  <a:tcPr/>
                </a:tc>
                <a:tc>
                  <a:txBody>
                    <a:bodyPr/>
                    <a:lstStyle/>
                    <a:p>
                      <a:r>
                        <a:rPr lang="en-US" dirty="0" smtClean="0"/>
                        <a:t>79744.7118623</a:t>
                      </a:r>
                    </a:p>
                  </a:txBody>
                  <a:tcPr/>
                </a:tc>
              </a:tr>
              <a:tr h="370840">
                <a:tc>
                  <a:txBody>
                    <a:bodyPr/>
                    <a:lstStyle/>
                    <a:p>
                      <a:r>
                        <a:rPr lang="en-US" dirty="0" smtClean="0"/>
                        <a:t>P25</a:t>
                      </a:r>
                    </a:p>
                  </a:txBody>
                  <a:tcPr/>
                </a:tc>
                <a:tc>
                  <a:txBody>
                    <a:bodyPr/>
                    <a:lstStyle/>
                    <a:p>
                      <a:r>
                        <a:rPr lang="en-US" dirty="0" smtClean="0"/>
                        <a:t>225526.742642</a:t>
                      </a:r>
                    </a:p>
                  </a:txBody>
                  <a:tcPr/>
                </a:tc>
              </a:tr>
              <a:tr h="370840">
                <a:tc>
                  <a:txBody>
                    <a:bodyPr/>
                    <a:lstStyle/>
                    <a:p>
                      <a:r>
                        <a:rPr lang="en-US" dirty="0" smtClean="0"/>
                        <a:t>P32</a:t>
                      </a:r>
                    </a:p>
                  </a:txBody>
                  <a:tcPr/>
                </a:tc>
                <a:tc>
                  <a:txBody>
                    <a:bodyPr/>
                    <a:lstStyle/>
                    <a:p>
                      <a:r>
                        <a:rPr lang="en-US" dirty="0" smtClean="0"/>
                        <a:t>-106508.194718</a:t>
                      </a:r>
                    </a:p>
                  </a:txBody>
                  <a:tcPr/>
                </a:tc>
              </a:tr>
            </a:tbl>
          </a:graphicData>
        </a:graphic>
      </p:graphicFrame>
    </p:spTree>
    <p:extLst>
      <p:ext uri="{BB962C8B-B14F-4D97-AF65-F5344CB8AC3E}">
        <p14:creationId xmlns:p14="http://schemas.microsoft.com/office/powerpoint/2010/main" val="59377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a:t>
            </a:r>
            <a:endParaRPr lang="en-US" dirty="0"/>
          </a:p>
        </p:txBody>
      </p:sp>
      <p:sp>
        <p:nvSpPr>
          <p:cNvPr id="3" name="Content Placeholder 2"/>
          <p:cNvSpPr>
            <a:spLocks noGrp="1"/>
          </p:cNvSpPr>
          <p:nvPr>
            <p:ph idx="1"/>
          </p:nvPr>
        </p:nvSpPr>
        <p:spPr>
          <a:xfrm>
            <a:off x="1097280" y="1845734"/>
            <a:ext cx="3386915" cy="4023360"/>
          </a:xfrm>
        </p:spPr>
        <p:txBody>
          <a:bodyPr>
            <a:normAutofit/>
          </a:bodyPr>
          <a:lstStyle/>
          <a:p>
            <a:pPr>
              <a:buFont typeface="Wingdings" panose="05000000000000000000" pitchFamily="2" charset="2"/>
              <a:buChar char="Ø"/>
            </a:pPr>
            <a:r>
              <a:rPr lang="en-US" sz="2200" dirty="0" smtClean="0"/>
              <a:t>Use coefficients to come up with predictions</a:t>
            </a:r>
          </a:p>
          <a:p>
            <a:pPr marL="0" indent="0">
              <a:buNone/>
            </a:pPr>
            <a:endParaRPr lang="en-US" sz="2200" dirty="0" smtClean="0"/>
          </a:p>
          <a:p>
            <a:pPr>
              <a:buFont typeface="Wingdings" panose="05000000000000000000" pitchFamily="2" charset="2"/>
              <a:buChar char="Ø"/>
            </a:pPr>
            <a:endParaRPr lang="en-US" sz="2200" dirty="0" smtClean="0"/>
          </a:p>
        </p:txBody>
      </p:sp>
      <p:pic>
        <p:nvPicPr>
          <p:cNvPr id="5" name="Picture 4"/>
          <p:cNvPicPr>
            <a:picLocks noChangeAspect="1"/>
          </p:cNvPicPr>
          <p:nvPr/>
        </p:nvPicPr>
        <p:blipFill>
          <a:blip r:embed="rId2"/>
          <a:stretch>
            <a:fillRect/>
          </a:stretch>
        </p:blipFill>
        <p:spPr>
          <a:xfrm>
            <a:off x="4484195" y="1737360"/>
            <a:ext cx="7267575" cy="4438650"/>
          </a:xfrm>
          <a:prstGeom prst="rect">
            <a:avLst/>
          </a:prstGeom>
        </p:spPr>
      </p:pic>
    </p:spTree>
    <p:extLst>
      <p:ext uri="{BB962C8B-B14F-4D97-AF65-F5344CB8AC3E}">
        <p14:creationId xmlns:p14="http://schemas.microsoft.com/office/powerpoint/2010/main" val="418729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Approach – Random Forest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smtClean="0"/>
              <a:t>Use Random Forest to select best features</a:t>
            </a:r>
          </a:p>
          <a:p>
            <a:pPr>
              <a:buFont typeface="Wingdings" panose="05000000000000000000" pitchFamily="2" charset="2"/>
              <a:buChar char="Ø"/>
            </a:pPr>
            <a:endParaRPr lang="en-US" sz="2200" dirty="0" smtClean="0"/>
          </a:p>
        </p:txBody>
      </p:sp>
      <p:pic>
        <p:nvPicPr>
          <p:cNvPr id="5" name="Picture 4"/>
          <p:cNvPicPr>
            <a:picLocks noChangeAspect="1"/>
          </p:cNvPicPr>
          <p:nvPr/>
        </p:nvPicPr>
        <p:blipFill>
          <a:blip r:embed="rId2"/>
          <a:stretch>
            <a:fillRect/>
          </a:stretch>
        </p:blipFill>
        <p:spPr>
          <a:xfrm>
            <a:off x="428179" y="2355888"/>
            <a:ext cx="10105413" cy="2045797"/>
          </a:xfrm>
          <a:prstGeom prst="rect">
            <a:avLst/>
          </a:prstGeom>
        </p:spPr>
      </p:pic>
      <p:pic>
        <p:nvPicPr>
          <p:cNvPr id="6" name="Picture 5"/>
          <p:cNvPicPr>
            <a:picLocks noChangeAspect="1"/>
          </p:cNvPicPr>
          <p:nvPr/>
        </p:nvPicPr>
        <p:blipFill>
          <a:blip r:embed="rId3"/>
          <a:stretch>
            <a:fillRect/>
          </a:stretch>
        </p:blipFill>
        <p:spPr>
          <a:xfrm>
            <a:off x="428179" y="4591197"/>
            <a:ext cx="11763821" cy="1088385"/>
          </a:xfrm>
          <a:prstGeom prst="rect">
            <a:avLst/>
          </a:prstGeom>
        </p:spPr>
      </p:pic>
    </p:spTree>
    <p:extLst>
      <p:ext uri="{BB962C8B-B14F-4D97-AF65-F5344CB8AC3E}">
        <p14:creationId xmlns:p14="http://schemas.microsoft.com/office/powerpoint/2010/main" val="169632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Approach – Random Forest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smtClean="0"/>
              <a:t>Use Random Forest to select best features</a:t>
            </a:r>
          </a:p>
          <a:p>
            <a:pPr>
              <a:buFont typeface="Wingdings" panose="05000000000000000000" pitchFamily="2" charset="2"/>
              <a:buChar char="Ø"/>
            </a:pPr>
            <a:endParaRPr lang="en-US" sz="2200" dirty="0" smtClean="0"/>
          </a:p>
        </p:txBody>
      </p:sp>
      <p:pic>
        <p:nvPicPr>
          <p:cNvPr id="5" name="Picture 4"/>
          <p:cNvPicPr>
            <a:picLocks noChangeAspect="1"/>
          </p:cNvPicPr>
          <p:nvPr/>
        </p:nvPicPr>
        <p:blipFill>
          <a:blip r:embed="rId2"/>
          <a:stretch>
            <a:fillRect/>
          </a:stretch>
        </p:blipFill>
        <p:spPr>
          <a:xfrm>
            <a:off x="428179" y="2355888"/>
            <a:ext cx="10105413" cy="2045797"/>
          </a:xfrm>
          <a:prstGeom prst="rect">
            <a:avLst/>
          </a:prstGeom>
        </p:spPr>
      </p:pic>
      <p:pic>
        <p:nvPicPr>
          <p:cNvPr id="6" name="Picture 5"/>
          <p:cNvPicPr>
            <a:picLocks noChangeAspect="1"/>
          </p:cNvPicPr>
          <p:nvPr/>
        </p:nvPicPr>
        <p:blipFill>
          <a:blip r:embed="rId3"/>
          <a:stretch>
            <a:fillRect/>
          </a:stretch>
        </p:blipFill>
        <p:spPr>
          <a:xfrm>
            <a:off x="428179" y="4591197"/>
            <a:ext cx="11763821" cy="1088385"/>
          </a:xfrm>
          <a:prstGeom prst="rect">
            <a:avLst/>
          </a:prstGeom>
        </p:spPr>
      </p:pic>
    </p:spTree>
    <p:extLst>
      <p:ext uri="{BB962C8B-B14F-4D97-AF65-F5344CB8AC3E}">
        <p14:creationId xmlns:p14="http://schemas.microsoft.com/office/powerpoint/2010/main" val="255868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smtClean="0"/>
              <a:t>Try regression with the following variables: </a:t>
            </a:r>
            <a:r>
              <a:rPr lang="en-US" sz="2200" dirty="0" err="1" smtClean="0"/>
              <a:t>days_open</a:t>
            </a:r>
            <a:r>
              <a:rPr lang="en-US" sz="2200" dirty="0" smtClean="0"/>
              <a:t>, city group dummies, type dummies, P29</a:t>
            </a:r>
          </a:p>
          <a:p>
            <a:pPr>
              <a:buFont typeface="Wingdings" panose="05000000000000000000" pitchFamily="2" charset="2"/>
              <a:buChar char="Ø"/>
            </a:pPr>
            <a:r>
              <a:rPr lang="en-US" sz="2200" dirty="0" smtClean="0"/>
              <a:t>Average RMSE </a:t>
            </a:r>
            <a:r>
              <a:rPr lang="en-US" sz="2200" dirty="0"/>
              <a:t>is </a:t>
            </a:r>
            <a:r>
              <a:rPr lang="en-US" sz="2200" dirty="0" smtClean="0"/>
              <a:t>2319914.0381488604 (not as low as previous model)</a:t>
            </a:r>
          </a:p>
          <a:p>
            <a:pPr>
              <a:buFont typeface="Wingdings" panose="05000000000000000000" pitchFamily="2" charset="2"/>
              <a:buChar char="Ø"/>
            </a:pPr>
            <a:endParaRPr lang="en-US" sz="2200" dirty="0" smtClean="0"/>
          </a:p>
          <a:p>
            <a:pPr>
              <a:buFont typeface="Wingdings" panose="05000000000000000000" pitchFamily="2" charset="2"/>
              <a:buChar char="Ø"/>
            </a:pPr>
            <a:endParaRPr lang="en-US" sz="2200" dirty="0" smtClean="0"/>
          </a:p>
        </p:txBody>
      </p:sp>
    </p:spTree>
    <p:extLst>
      <p:ext uri="{BB962C8B-B14F-4D97-AF65-F5344CB8AC3E}">
        <p14:creationId xmlns:p14="http://schemas.microsoft.com/office/powerpoint/2010/main" val="174129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&amp; Objective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The project is from the </a:t>
            </a:r>
            <a:r>
              <a:rPr lang="en-US" sz="2400" dirty="0" err="1"/>
              <a:t>Kaggle</a:t>
            </a:r>
            <a:r>
              <a:rPr lang="en-US" sz="2400" dirty="0"/>
              <a:t> competition, “Restaurant Revenue Prediction,” hosted by Tab Food Investments. </a:t>
            </a:r>
            <a:endParaRPr lang="en-US" sz="2400" dirty="0" smtClean="0"/>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hlinkClick r:id="rId2"/>
              </a:rPr>
              <a:t>http://</a:t>
            </a:r>
            <a:r>
              <a:rPr lang="en-US" sz="2400" dirty="0" smtClean="0">
                <a:hlinkClick r:id="rId2"/>
              </a:rPr>
              <a:t>www.kaggle.com/c/restaurant-revenue-prediction</a:t>
            </a: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Predict </a:t>
            </a:r>
            <a:r>
              <a:rPr lang="en-US" sz="2400" dirty="0"/>
              <a:t>annual restaurant revenue for a set of Turkish restaurants based on characteristics such as location, restaurant type, and other demographic, real estate, and commercial data. </a:t>
            </a:r>
            <a:endParaRPr lang="en-US" sz="2400" dirty="0" smtClean="0"/>
          </a:p>
        </p:txBody>
      </p:sp>
    </p:spTree>
    <p:extLst>
      <p:ext uri="{BB962C8B-B14F-4D97-AF65-F5344CB8AC3E}">
        <p14:creationId xmlns:p14="http://schemas.microsoft.com/office/powerpoint/2010/main" val="341619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137 records (each record represents one restaurant)</a:t>
            </a:r>
          </a:p>
          <a:p>
            <a:pPr>
              <a:buFont typeface="Wingdings" panose="05000000000000000000" pitchFamily="2" charset="2"/>
              <a:buChar char="Ø"/>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958640596"/>
              </p:ext>
            </p:extLst>
          </p:nvPr>
        </p:nvGraphicFramePr>
        <p:xfrm>
          <a:off x="904096" y="2342401"/>
          <a:ext cx="10251584" cy="3736425"/>
        </p:xfrm>
        <a:graphic>
          <a:graphicData uri="http://schemas.openxmlformats.org/drawingml/2006/table">
            <a:tbl>
              <a:tblPr firstRow="1" bandRow="1">
                <a:tableStyleId>{5C22544A-7EE6-4342-B048-85BDC9FD1C3A}</a:tableStyleId>
              </a:tblPr>
              <a:tblGrid>
                <a:gridCol w="1427394"/>
                <a:gridCol w="8824190"/>
              </a:tblGrid>
              <a:tr h="375701">
                <a:tc>
                  <a:txBody>
                    <a:bodyPr/>
                    <a:lstStyle/>
                    <a:p>
                      <a:r>
                        <a:rPr lang="en-US" dirty="0" smtClean="0"/>
                        <a:t>Field Name</a:t>
                      </a:r>
                      <a:endParaRPr lang="en-US" dirty="0"/>
                    </a:p>
                  </a:txBody>
                  <a:tcPr/>
                </a:tc>
                <a:tc>
                  <a:txBody>
                    <a:bodyPr/>
                    <a:lstStyle/>
                    <a:p>
                      <a:r>
                        <a:rPr lang="en-US" dirty="0" smtClean="0"/>
                        <a:t>Field Description</a:t>
                      </a:r>
                      <a:endParaRPr lang="en-US" dirty="0"/>
                    </a:p>
                  </a:txBody>
                  <a:tcPr/>
                </a:tc>
              </a:tr>
              <a:tr h="375701">
                <a:tc>
                  <a:txBody>
                    <a:bodyPr/>
                    <a:lstStyle/>
                    <a:p>
                      <a:r>
                        <a:rPr lang="en-US" sz="1400" b="1" dirty="0" smtClean="0"/>
                        <a:t>Id</a:t>
                      </a:r>
                      <a:endParaRPr lang="en-US" sz="1400" b="1" dirty="0"/>
                    </a:p>
                  </a:txBody>
                  <a:tcPr/>
                </a:tc>
                <a:tc>
                  <a:txBody>
                    <a:bodyPr/>
                    <a:lstStyle/>
                    <a:p>
                      <a:r>
                        <a:rPr lang="en-US" sz="1400" dirty="0" smtClean="0"/>
                        <a:t>Restaurant ID</a:t>
                      </a:r>
                      <a:endParaRPr lang="en-US" sz="1400" dirty="0"/>
                    </a:p>
                  </a:txBody>
                  <a:tcPr/>
                </a:tc>
              </a:tr>
              <a:tr h="375701">
                <a:tc>
                  <a:txBody>
                    <a:bodyPr/>
                    <a:lstStyle/>
                    <a:p>
                      <a:r>
                        <a:rPr lang="en-US" sz="1400" b="1" dirty="0" smtClean="0"/>
                        <a:t>Open Date</a:t>
                      </a:r>
                      <a:endParaRPr lang="en-US" sz="1400" b="1" dirty="0"/>
                    </a:p>
                  </a:txBody>
                  <a:tcPr/>
                </a:tc>
                <a:tc>
                  <a:txBody>
                    <a:bodyPr/>
                    <a:lstStyle/>
                    <a:p>
                      <a:r>
                        <a:rPr lang="en-US" sz="1400" dirty="0" smtClean="0"/>
                        <a:t>Opening date for the restaurant</a:t>
                      </a:r>
                      <a:endParaRPr lang="en-US" sz="1400" dirty="0"/>
                    </a:p>
                  </a:txBody>
                  <a:tcPr/>
                </a:tc>
              </a:tr>
              <a:tr h="375701">
                <a:tc>
                  <a:txBody>
                    <a:bodyPr/>
                    <a:lstStyle/>
                    <a:p>
                      <a:r>
                        <a:rPr lang="en-US" sz="1400" b="1" dirty="0" smtClean="0"/>
                        <a:t>City</a:t>
                      </a:r>
                      <a:endParaRPr lang="en-US" sz="1400" b="1" dirty="0"/>
                    </a:p>
                  </a:txBody>
                  <a:tcPr/>
                </a:tc>
                <a:tc>
                  <a:txBody>
                    <a:bodyPr/>
                    <a:lstStyle/>
                    <a:p>
                      <a:r>
                        <a:rPr lang="en-US" sz="1400" dirty="0" smtClean="0"/>
                        <a:t>City the restaurant is in</a:t>
                      </a:r>
                      <a:endParaRPr lang="en-US" sz="1400" dirty="0"/>
                    </a:p>
                  </a:txBody>
                  <a:tcPr/>
                </a:tc>
              </a:tr>
              <a:tr h="375701">
                <a:tc>
                  <a:txBody>
                    <a:bodyPr/>
                    <a:lstStyle/>
                    <a:p>
                      <a:r>
                        <a:rPr lang="en-US" sz="1400" b="1" dirty="0" smtClean="0"/>
                        <a:t>City Group</a:t>
                      </a:r>
                      <a:endParaRPr lang="en-US" sz="1400" b="1" dirty="0"/>
                    </a:p>
                  </a:txBody>
                  <a:tcPr/>
                </a:tc>
                <a:tc>
                  <a:txBody>
                    <a:bodyPr/>
                    <a:lstStyle/>
                    <a:p>
                      <a:r>
                        <a:rPr lang="en-US" sz="1400" kern="1200" dirty="0" smtClean="0">
                          <a:solidFill>
                            <a:schemeClr val="dk1"/>
                          </a:solidFill>
                          <a:effectLst/>
                          <a:latin typeface="+mn-lt"/>
                          <a:ea typeface="+mn-ea"/>
                          <a:cs typeface="+mn-cs"/>
                        </a:rPr>
                        <a:t>Type of the city (Big City or Other)</a:t>
                      </a:r>
                      <a:endParaRPr lang="en-US" sz="1400" dirty="0"/>
                    </a:p>
                  </a:txBody>
                  <a:tcPr/>
                </a:tc>
              </a:tr>
              <a:tr h="375701">
                <a:tc>
                  <a:txBody>
                    <a:bodyPr/>
                    <a:lstStyle/>
                    <a:p>
                      <a:r>
                        <a:rPr lang="en-US" sz="1400" b="1" dirty="0" smtClean="0"/>
                        <a:t>Type</a:t>
                      </a:r>
                      <a:endParaRPr lang="en-US" sz="1400" b="1" dirty="0"/>
                    </a:p>
                  </a:txBody>
                  <a:tcPr/>
                </a:tc>
                <a:tc>
                  <a:txBody>
                    <a:bodyPr/>
                    <a:lstStyle/>
                    <a:p>
                      <a:r>
                        <a:rPr lang="en-US" sz="1400" kern="1200" dirty="0" smtClean="0">
                          <a:solidFill>
                            <a:schemeClr val="dk1"/>
                          </a:solidFill>
                          <a:effectLst/>
                          <a:latin typeface="+mn-lt"/>
                          <a:ea typeface="+mn-ea"/>
                          <a:cs typeface="+mn-cs"/>
                        </a:rPr>
                        <a:t>Type of the restaurant. FC: Food Court, IL: Inline, DT: Drive Thru, MB: Mobile</a:t>
                      </a:r>
                      <a:endParaRPr lang="en-US" sz="1400" dirty="0"/>
                    </a:p>
                  </a:txBody>
                  <a:tcPr/>
                </a:tc>
              </a:tr>
              <a:tr h="957266">
                <a:tc>
                  <a:txBody>
                    <a:bodyPr/>
                    <a:lstStyle/>
                    <a:p>
                      <a:r>
                        <a:rPr lang="en-US" sz="1400" b="1" dirty="0" smtClean="0"/>
                        <a:t>P1-P37</a:t>
                      </a:r>
                      <a:endParaRPr lang="en-US" sz="1400" b="1" dirty="0"/>
                    </a:p>
                  </a:txBody>
                  <a:tcPr/>
                </a:tc>
                <a:tc>
                  <a:txBody>
                    <a:bodyPr/>
                    <a:lstStyle/>
                    <a:p>
                      <a:r>
                        <a:rPr lang="en-US" sz="1400" kern="1200" dirty="0" smtClean="0">
                          <a:solidFill>
                            <a:schemeClr val="dk1"/>
                          </a:solidFill>
                          <a:effectLst/>
                          <a:latin typeface="+mn-lt"/>
                          <a:ea typeface="+mn-ea"/>
                          <a:cs typeface="+mn-cs"/>
                        </a:rPr>
                        <a:t>There are three categories of these obfuscated data. Demographic data are gathered from third party providers with GIS systems. These include population in any given area, age and gender distribution, development scales. Real estate data mainly relate to the m2 of the location, front facade of the location, car park availability. Commercial data mainly include the existence of points of interest including schools, banks, and other QSR operators.</a:t>
                      </a:r>
                      <a:endParaRPr lang="en-US" sz="1400" dirty="0"/>
                    </a:p>
                  </a:txBody>
                  <a:tcPr/>
                </a:tc>
              </a:tr>
              <a:tr h="524953">
                <a:tc>
                  <a:txBody>
                    <a:bodyPr/>
                    <a:lstStyle/>
                    <a:p>
                      <a:r>
                        <a:rPr lang="en-US" sz="1400" b="1" dirty="0" smtClean="0"/>
                        <a:t>Revenue</a:t>
                      </a:r>
                      <a:endParaRPr lang="en-US" sz="1400" b="1" dirty="0"/>
                    </a:p>
                  </a:txBody>
                  <a:tcPr/>
                </a:tc>
                <a:tc>
                  <a:txBody>
                    <a:bodyPr/>
                    <a:lstStyle/>
                    <a:p>
                      <a:r>
                        <a:rPr lang="en-US" sz="1400" kern="1200" dirty="0" smtClean="0">
                          <a:solidFill>
                            <a:schemeClr val="dk1"/>
                          </a:solidFill>
                          <a:effectLst/>
                          <a:latin typeface="+mn-lt"/>
                          <a:ea typeface="+mn-ea"/>
                          <a:cs typeface="+mn-cs"/>
                        </a:rPr>
                        <a:t>The revenue column indicates a (transformed) revenue of the restaurant in a given year and is the target of predictive analysis. Please note that the values are transformed so they don't mean real dollar values.</a:t>
                      </a:r>
                      <a:endParaRPr lang="en-US" sz="1400" dirty="0"/>
                    </a:p>
                  </a:txBody>
                  <a:tcPr/>
                </a:tc>
              </a:tr>
            </a:tbl>
          </a:graphicData>
        </a:graphic>
      </p:graphicFrame>
    </p:spTree>
    <p:extLst>
      <p:ext uri="{BB962C8B-B14F-4D97-AF65-F5344CB8AC3E}">
        <p14:creationId xmlns:p14="http://schemas.microsoft.com/office/powerpoint/2010/main" val="116720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cont’d</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a:p>
          <a:p>
            <a:pPr>
              <a:buFont typeface="Wingdings" panose="05000000000000000000" pitchFamily="2" charset="2"/>
              <a:buChar char="Ø"/>
            </a:pPr>
            <a:endParaRPr lang="en-US" sz="2400" dirty="0" smtClean="0"/>
          </a:p>
        </p:txBody>
      </p:sp>
      <p:pic>
        <p:nvPicPr>
          <p:cNvPr id="5" name="Picture 4"/>
          <p:cNvPicPr>
            <a:picLocks noChangeAspect="1"/>
          </p:cNvPicPr>
          <p:nvPr/>
        </p:nvPicPr>
        <p:blipFill>
          <a:blip r:embed="rId2"/>
          <a:stretch>
            <a:fillRect/>
          </a:stretch>
        </p:blipFill>
        <p:spPr>
          <a:xfrm>
            <a:off x="1097280" y="1908292"/>
            <a:ext cx="10544888" cy="3898243"/>
          </a:xfrm>
          <a:prstGeom prst="rect">
            <a:avLst/>
          </a:prstGeom>
        </p:spPr>
      </p:pic>
    </p:spTree>
    <p:extLst>
      <p:ext uri="{BB962C8B-B14F-4D97-AF65-F5344CB8AC3E}">
        <p14:creationId xmlns:p14="http://schemas.microsoft.com/office/powerpoint/2010/main" val="131128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Type?</a:t>
            </a:r>
            <a:endParaRPr lang="en-US" dirty="0"/>
          </a:p>
        </p:txBody>
      </p:sp>
      <p:pic>
        <p:nvPicPr>
          <p:cNvPr id="4" name="Content Placeholder 3"/>
          <p:cNvPicPr>
            <a:picLocks noGrp="1" noChangeAspect="1"/>
          </p:cNvPicPr>
          <p:nvPr>
            <p:ph idx="1"/>
          </p:nvPr>
        </p:nvPicPr>
        <p:blipFill>
          <a:blip r:embed="rId2"/>
          <a:stretch>
            <a:fillRect/>
          </a:stretch>
        </p:blipFill>
        <p:spPr>
          <a:xfrm>
            <a:off x="1206500" y="2238375"/>
            <a:ext cx="9839325" cy="3238500"/>
          </a:xfrm>
          <a:prstGeom prst="rect">
            <a:avLst/>
          </a:prstGeom>
        </p:spPr>
      </p:pic>
    </p:spTree>
    <p:extLst>
      <p:ext uri="{BB962C8B-B14F-4D97-AF65-F5344CB8AC3E}">
        <p14:creationId xmlns:p14="http://schemas.microsoft.com/office/powerpoint/2010/main" val="205401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Data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Basic linear regression</a:t>
            </a:r>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First, transform some of the data:</a:t>
            </a:r>
          </a:p>
          <a:p>
            <a:pPr lvl="1">
              <a:buFont typeface="Wingdings" panose="05000000000000000000" pitchFamily="2" charset="2"/>
              <a:buChar char="Ø"/>
            </a:pPr>
            <a:r>
              <a:rPr lang="en-US" sz="2200" dirty="0" smtClean="0"/>
              <a:t>Open Date </a:t>
            </a:r>
            <a:r>
              <a:rPr lang="en-US" sz="2200" dirty="0" smtClean="0">
                <a:sym typeface="Wingdings" panose="05000000000000000000" pitchFamily="2" charset="2"/>
              </a:rPr>
              <a:t> Days Open</a:t>
            </a:r>
          </a:p>
          <a:p>
            <a:pPr lvl="1">
              <a:buFont typeface="Wingdings" panose="05000000000000000000" pitchFamily="2" charset="2"/>
              <a:buChar char="Ø"/>
            </a:pPr>
            <a:r>
              <a:rPr lang="en-US" sz="2200" dirty="0" smtClean="0">
                <a:sym typeface="Wingdings" panose="05000000000000000000" pitchFamily="2" charset="2"/>
              </a:rPr>
              <a:t>Create dummies for City Group</a:t>
            </a:r>
          </a:p>
          <a:p>
            <a:pPr lvl="1">
              <a:buFont typeface="Wingdings" panose="05000000000000000000" pitchFamily="2" charset="2"/>
              <a:buChar char="Ø"/>
            </a:pPr>
            <a:r>
              <a:rPr lang="en-US" sz="2200" dirty="0" smtClean="0">
                <a:sym typeface="Wingdings" panose="05000000000000000000" pitchFamily="2" charset="2"/>
              </a:rPr>
              <a:t>Create dummies for Type</a:t>
            </a:r>
          </a:p>
          <a:p>
            <a:pPr lvl="1">
              <a:buFont typeface="Wingdings" panose="05000000000000000000" pitchFamily="2" charset="2"/>
              <a:buChar char="Ø"/>
            </a:pPr>
            <a:endParaRPr lang="en-US" sz="2200" dirty="0" smtClean="0"/>
          </a:p>
        </p:txBody>
      </p:sp>
    </p:spTree>
    <p:extLst>
      <p:ext uri="{BB962C8B-B14F-4D97-AF65-F5344CB8AC3E}">
        <p14:creationId xmlns:p14="http://schemas.microsoft.com/office/powerpoint/2010/main" val="355822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Data, 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smtClean="0"/>
              <a:t>Store all the numerical data that we need to run regressions</a:t>
            </a:r>
          </a:p>
          <a:p>
            <a:pPr>
              <a:buFont typeface="Wingdings" panose="05000000000000000000" pitchFamily="2" charset="2"/>
              <a:buChar char="Ø"/>
            </a:pPr>
            <a:endParaRPr lang="en-US" sz="2400" dirty="0" smtClean="0"/>
          </a:p>
        </p:txBody>
      </p:sp>
      <p:pic>
        <p:nvPicPr>
          <p:cNvPr id="4" name="Picture 3"/>
          <p:cNvPicPr>
            <a:picLocks noChangeAspect="1"/>
          </p:cNvPicPr>
          <p:nvPr/>
        </p:nvPicPr>
        <p:blipFill>
          <a:blip r:embed="rId2"/>
          <a:stretch>
            <a:fillRect/>
          </a:stretch>
        </p:blipFill>
        <p:spPr>
          <a:xfrm>
            <a:off x="1254402" y="2313216"/>
            <a:ext cx="9901278" cy="3664252"/>
          </a:xfrm>
          <a:prstGeom prst="rect">
            <a:avLst/>
          </a:prstGeom>
        </p:spPr>
      </p:pic>
    </p:spTree>
    <p:extLst>
      <p:ext uri="{BB962C8B-B14F-4D97-AF65-F5344CB8AC3E}">
        <p14:creationId xmlns:p14="http://schemas.microsoft.com/office/powerpoint/2010/main" val="271352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Days Open</a:t>
            </a:r>
            <a:endParaRPr lang="en-US" dirty="0"/>
          </a:p>
        </p:txBody>
      </p:sp>
      <p:sp>
        <p:nvSpPr>
          <p:cNvPr id="3" name="Content Placeholder 2"/>
          <p:cNvSpPr>
            <a:spLocks noGrp="1"/>
          </p:cNvSpPr>
          <p:nvPr>
            <p:ph idx="1"/>
          </p:nvPr>
        </p:nvSpPr>
        <p:spPr>
          <a:xfrm>
            <a:off x="1097280" y="1845734"/>
            <a:ext cx="4393278" cy="4023360"/>
          </a:xfrm>
        </p:spPr>
        <p:txBody>
          <a:bodyPr>
            <a:normAutofit/>
          </a:bodyPr>
          <a:lstStyle/>
          <a:p>
            <a:pPr>
              <a:buFont typeface="Wingdings" panose="05000000000000000000" pitchFamily="2" charset="2"/>
              <a:buChar char="Ø"/>
            </a:pPr>
            <a:endParaRPr lang="en-US" sz="2200" dirty="0" smtClean="0"/>
          </a:p>
          <a:p>
            <a:pPr>
              <a:buFont typeface="Wingdings" panose="05000000000000000000" pitchFamily="2" charset="2"/>
              <a:buChar char="Ø"/>
            </a:pPr>
            <a:r>
              <a:rPr lang="en-US" sz="2200" dirty="0" smtClean="0"/>
              <a:t>The number of days a restaurant has been open appears to positively affect annual revenue.</a:t>
            </a:r>
          </a:p>
          <a:p>
            <a:pPr>
              <a:buFont typeface="Wingdings" panose="05000000000000000000" pitchFamily="2" charset="2"/>
              <a:buChar char="Ø"/>
            </a:pPr>
            <a:endParaRPr lang="en-US" sz="2200" dirty="0" smtClean="0"/>
          </a:p>
          <a:p>
            <a:pPr>
              <a:buFont typeface="Wingdings" panose="05000000000000000000" pitchFamily="2" charset="2"/>
              <a:buChar char="Ø"/>
            </a:pPr>
            <a:endParaRPr lang="en-US" sz="2400" dirty="0" smtClean="0"/>
          </a:p>
        </p:txBody>
      </p:sp>
      <p:pic>
        <p:nvPicPr>
          <p:cNvPr id="5" name="Picture 4"/>
          <p:cNvPicPr>
            <a:picLocks noChangeAspect="1"/>
          </p:cNvPicPr>
          <p:nvPr/>
        </p:nvPicPr>
        <p:blipFill>
          <a:blip r:embed="rId2"/>
          <a:stretch>
            <a:fillRect/>
          </a:stretch>
        </p:blipFill>
        <p:spPr>
          <a:xfrm>
            <a:off x="5670863" y="1737360"/>
            <a:ext cx="5924550" cy="4495800"/>
          </a:xfrm>
          <a:prstGeom prst="rect">
            <a:avLst/>
          </a:prstGeom>
        </p:spPr>
      </p:pic>
    </p:spTree>
    <p:extLst>
      <p:ext uri="{BB962C8B-B14F-4D97-AF65-F5344CB8AC3E}">
        <p14:creationId xmlns:p14="http://schemas.microsoft.com/office/powerpoint/2010/main" val="256699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Goal of competition is to find model that minimizes RMSE</a:t>
            </a:r>
          </a:p>
          <a:p>
            <a:pPr>
              <a:buFont typeface="Wingdings" panose="05000000000000000000" pitchFamily="2" charset="2"/>
              <a:buChar char="Ø"/>
            </a:pPr>
            <a:r>
              <a:rPr lang="en-US" sz="2400" dirty="0" smtClean="0"/>
              <a:t>Split all prepared/numerical data into train and test sets</a:t>
            </a:r>
          </a:p>
          <a:p>
            <a:pPr>
              <a:buFont typeface="Wingdings" panose="05000000000000000000" pitchFamily="2" charset="2"/>
              <a:buChar char="Ø"/>
            </a:pPr>
            <a:r>
              <a:rPr lang="en-US" sz="2400" dirty="0" smtClean="0"/>
              <a:t>Build function that takes training set, test set, and all numerical data and returns the average RMSE</a:t>
            </a: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smtClean="0"/>
          </a:p>
          <a:p>
            <a:pPr lvl="1">
              <a:buFont typeface="Wingdings" panose="05000000000000000000" pitchFamily="2" charset="2"/>
              <a:buChar char="Ø"/>
            </a:pPr>
            <a:endParaRPr lang="en-US" sz="2200" dirty="0" smtClean="0"/>
          </a:p>
        </p:txBody>
      </p:sp>
      <p:pic>
        <p:nvPicPr>
          <p:cNvPr id="4" name="Picture 3"/>
          <p:cNvPicPr>
            <a:picLocks noChangeAspect="1"/>
          </p:cNvPicPr>
          <p:nvPr/>
        </p:nvPicPr>
        <p:blipFill>
          <a:blip r:embed="rId2"/>
          <a:stretch>
            <a:fillRect/>
          </a:stretch>
        </p:blipFill>
        <p:spPr>
          <a:xfrm>
            <a:off x="1216812" y="4011961"/>
            <a:ext cx="9819335" cy="1397166"/>
          </a:xfrm>
          <a:prstGeom prst="rect">
            <a:avLst/>
          </a:prstGeom>
        </p:spPr>
      </p:pic>
    </p:spTree>
    <p:extLst>
      <p:ext uri="{BB962C8B-B14F-4D97-AF65-F5344CB8AC3E}">
        <p14:creationId xmlns:p14="http://schemas.microsoft.com/office/powerpoint/2010/main" val="41895779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692</TotalTime>
  <Words>642</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lpstr>
      <vt:lpstr>Restaurant Revenue Prediction</vt:lpstr>
      <vt:lpstr>Background &amp; Objective</vt:lpstr>
      <vt:lpstr>Data</vt:lpstr>
      <vt:lpstr>Data, cont’d</vt:lpstr>
      <vt:lpstr>Problem Type?</vt:lpstr>
      <vt:lpstr>Prepare Data</vt:lpstr>
      <vt:lpstr>Prepare Data, cont’d</vt:lpstr>
      <vt:lpstr>Days Open</vt:lpstr>
      <vt:lpstr>Approach</vt:lpstr>
      <vt:lpstr>Approach, cont’d</vt:lpstr>
      <vt:lpstr>Approach, cont’d</vt:lpstr>
      <vt:lpstr>Examination of P23</vt:lpstr>
      <vt:lpstr>Examination of P25</vt:lpstr>
      <vt:lpstr>Examination of P32</vt:lpstr>
      <vt:lpstr>Approach, cont’d</vt:lpstr>
      <vt:lpstr>Predictions</vt:lpstr>
      <vt:lpstr>Another Approach – Random Forest</vt:lpstr>
      <vt:lpstr>Another Approach – Random Forest</vt:lpstr>
      <vt:lpstr>Approach, cont’d</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Revenue Prediction</dc:title>
  <dc:creator>Tom Bailey</dc:creator>
  <cp:lastModifiedBy>Tom Bailey</cp:lastModifiedBy>
  <cp:revision>25</cp:revision>
  <dcterms:created xsi:type="dcterms:W3CDTF">2015-05-02T02:22:49Z</dcterms:created>
  <dcterms:modified xsi:type="dcterms:W3CDTF">2015-05-02T13:54:53Z</dcterms:modified>
</cp:coreProperties>
</file>