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7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efx.com/?page=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Benford’s</a:t>
            </a:r>
            <a:r>
              <a:rPr lang="en-US" dirty="0" smtClean="0"/>
              <a:t> Law to the FX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market manipulation in currency trades</a:t>
            </a:r>
          </a:p>
          <a:p>
            <a:r>
              <a:rPr lang="en-US" dirty="0" smtClean="0"/>
              <a:t>The hunch is that traders manipulate the prices of currencies right around 4pm (Greenwich time)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Benford’s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distribution of first </a:t>
            </a:r>
            <a:r>
              <a:rPr lang="en-US" dirty="0" smtClean="0"/>
              <a:t>non-zero digits </a:t>
            </a:r>
            <a:r>
              <a:rPr lang="en-US" i="1" dirty="0" err="1"/>
              <a:t>p</a:t>
            </a:r>
            <a:r>
              <a:rPr lang="en-US" i="1" baseline="30000" dirty="0" err="1"/>
              <a:t>k</a:t>
            </a:r>
            <a:r>
              <a:rPr lang="en-US" i="1" baseline="30000" dirty="0"/>
              <a:t> </a:t>
            </a:r>
            <a:r>
              <a:rPr lang="en-US" dirty="0"/>
              <a:t>will </a:t>
            </a:r>
            <a:r>
              <a:rPr lang="en-US" dirty="0" smtClean="0"/>
              <a:t>be: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Benford’s</a:t>
            </a:r>
            <a:r>
              <a:rPr lang="en-US" dirty="0" smtClean="0"/>
              <a:t> distribution is not uniform</a:t>
            </a:r>
          </a:p>
          <a:p>
            <a:pPr lvl="1"/>
            <a:r>
              <a:rPr lang="en-US" dirty="0" smtClean="0"/>
              <a:t>Probability for digit 9 is 4.6%</a:t>
            </a:r>
          </a:p>
          <a:p>
            <a:pPr lvl="1"/>
            <a:r>
              <a:rPr lang="en-US" dirty="0" smtClean="0"/>
              <a:t>Probability for digit 1 is 30.1%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49" y="2219221"/>
            <a:ext cx="3762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Benford’s</a:t>
            </a:r>
            <a:r>
              <a:rPr lang="en-US" dirty="0" smtClean="0"/>
              <a:t> Law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263" y="2000250"/>
            <a:ext cx="5257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Benford’s</a:t>
            </a:r>
            <a:r>
              <a:rPr lang="en-US" dirty="0"/>
              <a:t> Law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63" y="2821479"/>
            <a:ext cx="440055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36" y="2821479"/>
            <a:ext cx="4419600" cy="26670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CSV files for the </a:t>
            </a:r>
            <a:r>
              <a:rPr lang="en-US" dirty="0" smtClean="0"/>
              <a:t>15 major currency pairs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2"/>
              </a:rPr>
              <a:t>http://www.truefx.com/?</a:t>
            </a:r>
            <a:r>
              <a:rPr lang="en-US" dirty="0" smtClean="0">
                <a:hlinkClick r:id="rId2"/>
              </a:rPr>
              <a:t>page=downloads</a:t>
            </a:r>
            <a:endParaRPr lang="en-US" dirty="0" smtClean="0"/>
          </a:p>
          <a:p>
            <a:pPr lvl="1"/>
            <a:r>
              <a:rPr lang="en-US" dirty="0" smtClean="0"/>
              <a:t>Each CSV file contains data for each month for each currency pair</a:t>
            </a:r>
          </a:p>
          <a:p>
            <a:pPr lvl="1"/>
            <a:r>
              <a:rPr lang="en-US" dirty="0" smtClean="0"/>
              <a:t>Each CSV file is approximately 700,000 records with the following fields:</a:t>
            </a:r>
          </a:p>
          <a:p>
            <a:pPr lvl="2"/>
            <a:r>
              <a:rPr lang="en-US" dirty="0" smtClean="0"/>
              <a:t>Currency pair</a:t>
            </a:r>
          </a:p>
          <a:p>
            <a:pPr lvl="2"/>
            <a:r>
              <a:rPr lang="en-US" dirty="0" smtClean="0"/>
              <a:t>Timestamp</a:t>
            </a:r>
          </a:p>
          <a:p>
            <a:pPr lvl="2"/>
            <a:r>
              <a:rPr lang="en-US" dirty="0" smtClean="0"/>
              <a:t>Bid</a:t>
            </a:r>
          </a:p>
          <a:p>
            <a:pPr lvl="2"/>
            <a:r>
              <a:rPr lang="en-US" dirty="0" smtClean="0"/>
              <a:t>Offer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2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bid, offer, and spread for 30 minute period from 3:45 pm to 4:15 pm</a:t>
            </a:r>
          </a:p>
          <a:p>
            <a:r>
              <a:rPr lang="en-US" dirty="0" smtClean="0"/>
              <a:t>Also look at behavior of these amounts around 8:30 am on day when Non-Farm Payroll numbers are released.</a:t>
            </a:r>
          </a:p>
          <a:p>
            <a:pPr lvl="1"/>
            <a:r>
              <a:rPr lang="en-US" dirty="0" smtClean="0"/>
              <a:t>We would expect that this data would not be truly random (i.e., it would not obey Bedford’s Law)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440" y="2136207"/>
            <a:ext cx="4916020" cy="3417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865400"/>
            <a:ext cx="453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CSV file for USD-CHF from February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90" y="2511731"/>
            <a:ext cx="4629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190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Applying Benford’s Law to the FX Market</vt:lpstr>
      <vt:lpstr>Objective</vt:lpstr>
      <vt:lpstr>Benford’s Law</vt:lpstr>
      <vt:lpstr>Benford’s Law example</vt:lpstr>
      <vt:lpstr>Benford’s Law example</vt:lpstr>
      <vt:lpstr>Getting the Data</vt:lpstr>
      <vt:lpstr>Analysis</vt:lpstr>
      <vt:lpstr>Initial exploratory analysis of data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Bedford’s Law to</dc:title>
  <dc:creator>Tom Bailey</dc:creator>
  <cp:lastModifiedBy>Tom Bailey</cp:lastModifiedBy>
  <cp:revision>7</cp:revision>
  <dcterms:created xsi:type="dcterms:W3CDTF">2015-03-21T15:17:03Z</dcterms:created>
  <dcterms:modified xsi:type="dcterms:W3CDTF">2015-03-21T16:09:16Z</dcterms:modified>
</cp:coreProperties>
</file>