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lvl1pPr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1pPr>
    <a:lvl2pPr indent="2286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2pPr>
    <a:lvl3pPr indent="4572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3pPr>
    <a:lvl4pPr indent="6858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4pPr>
    <a:lvl5pPr indent="9144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5pPr>
    <a:lvl6pPr indent="11430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6pPr>
    <a:lvl7pPr indent="13716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7pPr>
    <a:lvl8pPr indent="16002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8pPr>
    <a:lvl9pPr indent="18288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/>
        </p:nvSpPr>
        <p:spPr>
          <a:xfrm>
            <a:off x="508000" y="51816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  <a:endParaRPr sz="2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  <a:endParaRPr sz="2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  <a:endParaRPr sz="2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  <a:endParaRPr sz="2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  <a:endParaRPr sz="2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  <a:endParaRPr sz="2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  <a:endParaRPr sz="2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  <a:endParaRPr sz="2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" name="Shape 25"/>
          <p:cNvSpPr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  <a:endParaRPr sz="2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  <a:endParaRPr sz="2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  <a:endParaRPr sz="2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  <a:endParaRPr sz="2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508000" y="25781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One</a:t>
            </a:r>
            <a:endParaRPr sz="3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Two</a:t>
            </a:r>
            <a:endParaRPr sz="3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Three</a:t>
            </a:r>
            <a:endParaRPr sz="3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Four</a:t>
            </a:r>
            <a:endParaRPr sz="3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One</a:t>
            </a:r>
            <a:endParaRPr sz="30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Two</a:t>
            </a:r>
            <a:endParaRPr sz="30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Three</a:t>
            </a:r>
            <a:endParaRPr sz="30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Four</a:t>
            </a:r>
            <a:endParaRPr sz="30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One</a:t>
            </a:r>
            <a:endParaRPr sz="3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Two</a:t>
            </a:r>
            <a:endParaRPr sz="3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Three</a:t>
            </a:r>
            <a:endParaRPr sz="3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Four</a:t>
            </a:r>
            <a:endParaRPr sz="3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5781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One</a:t>
            </a:r>
            <a:endParaRPr sz="3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Two</a:t>
            </a:r>
            <a:endParaRPr sz="3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Three</a:t>
            </a:r>
            <a:endParaRPr sz="3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Four</a:t>
            </a:r>
            <a:endParaRPr sz="3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1pPr>
      <a:lvl2pPr indent="2286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2pPr>
      <a:lvl3pPr indent="4572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3pPr>
      <a:lvl4pPr indent="6858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4pPr>
      <a:lvl5pPr indent="9144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5pPr>
      <a:lvl6pPr indent="11430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6pPr>
      <a:lvl7pPr indent="13716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7pPr>
      <a:lvl8pPr indent="16002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8pPr>
      <a:lvl9pPr indent="18288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191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1pPr>
      <a:lvl2pPr marL="8382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2pPr>
      <a:lvl3pPr marL="12573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3pPr>
      <a:lvl4pPr marL="16764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4pPr>
      <a:lvl5pPr marL="20955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5pPr>
      <a:lvl6pPr marL="25146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6pPr>
      <a:lvl7pPr marL="29337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7pPr>
      <a:lvl8pPr marL="33528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8pPr>
      <a:lvl9pPr marL="37719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Predicting Real Estate Value</a:t>
            </a:r>
            <a:endParaRPr cap="all" sz="6400">
              <a:solidFill>
                <a:srgbClr val="606060"/>
              </a:solidFill>
            </a:endParaRPr>
          </a:p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In Rents and Sales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Sung Kim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How?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Try to create a “desirability score” that you can use to predicate home value / rent value </a:t>
            </a:r>
          </a:p>
        </p:txBody>
      </p:sp>
      <p:pic>
        <p:nvPicPr>
          <p:cNvPr id="6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9150" y="3863932"/>
            <a:ext cx="5384800" cy="3778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Target Audience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508000" y="3035300"/>
            <a:ext cx="11988800" cy="2736848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Millennials as they overtake Generation X as Home Buyers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Demographic shift in residential preference for Millennials to live in Urban Areas</a:t>
            </a:r>
          </a:p>
        </p:txBody>
      </p:sp>
      <p:pic>
        <p:nvPicPr>
          <p:cNvPr id="6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1000" y="5512434"/>
            <a:ext cx="9702800" cy="3395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508000" y="590550"/>
            <a:ext cx="11988800" cy="19050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Factors to Consider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1219200" y="3041650"/>
            <a:ext cx="5156200" cy="5727700"/>
          </a:xfrm>
          <a:prstGeom prst="rect">
            <a:avLst/>
          </a:prstGeom>
        </p:spPr>
        <p:txBody>
          <a:bodyPr/>
          <a:lstStyle/>
          <a:p>
            <a:pPr lvl="0" marL="301752" indent="-301752" defTabSz="420624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606060"/>
                </a:solidFill>
              </a:rPr>
              <a:t>Public Transit Score</a:t>
            </a:r>
            <a:endParaRPr sz="2448">
              <a:solidFill>
                <a:srgbClr val="606060"/>
              </a:solidFill>
            </a:endParaRPr>
          </a:p>
          <a:p>
            <a:pPr lvl="0" marL="301752" indent="-301752" defTabSz="420624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606060"/>
                </a:solidFill>
              </a:rPr>
              <a:t>Crime Score</a:t>
            </a:r>
            <a:endParaRPr sz="2448">
              <a:solidFill>
                <a:srgbClr val="606060"/>
              </a:solidFill>
            </a:endParaRPr>
          </a:p>
          <a:p>
            <a:pPr lvl="0" marL="301752" indent="-301752" defTabSz="420624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606060"/>
                </a:solidFill>
              </a:rPr>
              <a:t>Walkable Score</a:t>
            </a:r>
            <a:endParaRPr sz="2448">
              <a:solidFill>
                <a:srgbClr val="606060"/>
              </a:solidFill>
            </a:endParaRPr>
          </a:p>
          <a:p>
            <a:pPr lvl="0" marL="301752" indent="-301752" defTabSz="420624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606060"/>
                </a:solidFill>
              </a:rPr>
              <a:t>Density of Housing</a:t>
            </a:r>
            <a:endParaRPr sz="2448">
              <a:solidFill>
                <a:srgbClr val="606060"/>
              </a:solidFill>
            </a:endParaRPr>
          </a:p>
          <a:p>
            <a:pPr lvl="0" marL="301752" indent="-301752" defTabSz="420624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606060"/>
                </a:solidFill>
              </a:rPr>
              <a:t>Previous Value of Homes</a:t>
            </a:r>
            <a:endParaRPr sz="2448">
              <a:solidFill>
                <a:srgbClr val="606060"/>
              </a:solidFill>
            </a:endParaRPr>
          </a:p>
          <a:p>
            <a:pPr lvl="0" marL="301752" indent="-301752" defTabSz="420624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606060"/>
                </a:solidFill>
              </a:rPr>
              <a:t>Tax Assessment of Homes</a:t>
            </a:r>
            <a:endParaRPr sz="2448">
              <a:solidFill>
                <a:srgbClr val="606060"/>
              </a:solidFill>
            </a:endParaRPr>
          </a:p>
          <a:p>
            <a:pPr lvl="0" marL="301752" indent="-301752" defTabSz="420624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606060"/>
                </a:solidFill>
              </a:rPr>
              <a:t># of Homes for Sale</a:t>
            </a:r>
            <a:endParaRPr sz="2448">
              <a:solidFill>
                <a:srgbClr val="606060"/>
              </a:solidFill>
            </a:endParaRPr>
          </a:p>
          <a:p>
            <a:pPr lvl="0" marL="301752" indent="-301752" defTabSz="420624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606060"/>
                </a:solidFill>
              </a:rPr>
              <a:t>$ per Sq/Ft for Rent (Craigslist)</a:t>
            </a:r>
          </a:p>
        </p:txBody>
      </p:sp>
      <p:sp>
        <p:nvSpPr>
          <p:cNvPr id="70" name="Shape 70"/>
          <p:cNvSpPr/>
          <p:nvPr/>
        </p:nvSpPr>
        <p:spPr>
          <a:xfrm>
            <a:off x="6896100" y="2987673"/>
            <a:ext cx="4648200" cy="57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01752" indent="-301752" algn="l" defTabSz="420624">
              <a:spcBef>
                <a:spcPts val="30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606060"/>
                </a:solidFill>
              </a:rPr>
              <a:t>Proximity of Grocery Stores</a:t>
            </a:r>
            <a:endParaRPr sz="2448">
              <a:solidFill>
                <a:srgbClr val="606060"/>
              </a:solidFill>
            </a:endParaRPr>
          </a:p>
          <a:p>
            <a:pPr lvl="0" marL="301752" indent="-301752" algn="l" defTabSz="420624">
              <a:spcBef>
                <a:spcPts val="30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606060"/>
                </a:solidFill>
              </a:rPr>
              <a:t>Proximity of Gyms</a:t>
            </a:r>
            <a:endParaRPr sz="2448">
              <a:solidFill>
                <a:srgbClr val="606060"/>
              </a:solidFill>
            </a:endParaRPr>
          </a:p>
          <a:p>
            <a:pPr lvl="0" marL="301752" indent="-301752" algn="l" defTabSz="420624">
              <a:spcBef>
                <a:spcPts val="30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606060"/>
                </a:solidFill>
              </a:rPr>
              <a:t>Education Score</a:t>
            </a:r>
            <a:endParaRPr sz="2448">
              <a:solidFill>
                <a:srgbClr val="606060"/>
              </a:solidFill>
            </a:endParaRPr>
          </a:p>
          <a:p>
            <a:pPr lvl="0" marL="301752" indent="-301752" algn="l" defTabSz="420624">
              <a:spcBef>
                <a:spcPts val="30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606060"/>
                </a:solidFill>
              </a:rPr>
              <a:t>Average Income of Residents</a:t>
            </a:r>
            <a:endParaRPr sz="2448">
              <a:solidFill>
                <a:srgbClr val="606060"/>
              </a:solidFill>
            </a:endParaRPr>
          </a:p>
          <a:p>
            <a:pPr lvl="0" marL="301752" indent="-301752" algn="l" defTabSz="420624">
              <a:spcBef>
                <a:spcPts val="30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606060"/>
                </a:solidFill>
              </a:rPr>
              <a:t>Views on Zillow</a:t>
            </a:r>
            <a:endParaRPr sz="2448">
              <a:solidFill>
                <a:srgbClr val="606060"/>
              </a:solidFill>
            </a:endParaRPr>
          </a:p>
          <a:p>
            <a:pPr lvl="0" marL="301752" indent="-301752" algn="l" defTabSz="420624">
              <a:spcBef>
                <a:spcPts val="30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606060"/>
                </a:solidFill>
              </a:rPr>
              <a:t>Saves on Zillow</a:t>
            </a:r>
            <a:endParaRPr sz="2448">
              <a:solidFill>
                <a:srgbClr val="606060"/>
              </a:solidFill>
            </a:endParaRPr>
          </a:p>
          <a:p>
            <a:pPr lvl="0" marL="301752" indent="-301752" algn="l" defTabSz="420624">
              <a:spcBef>
                <a:spcPts val="30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606060"/>
                </a:solidFill>
              </a:rPr>
              <a:t>Scheduled New Construction</a:t>
            </a:r>
            <a:endParaRPr sz="2448">
              <a:solidFill>
                <a:srgbClr val="606060"/>
              </a:solidFill>
            </a:endParaRPr>
          </a:p>
          <a:p>
            <a:pPr lvl="0" marL="301752" indent="-301752" algn="l" defTabSz="420624">
              <a:spcBef>
                <a:spcPts val="30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48">
                <a:solidFill>
                  <a:srgbClr val="606060"/>
                </a:solidFill>
              </a:rPr>
              <a:t>Economy Robustness Score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0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