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58" r:id="rId5"/>
    <p:sldId id="259" r:id="rId6"/>
    <p:sldId id="261" r:id="rId7"/>
    <p:sldId id="262" r:id="rId8"/>
    <p:sldId id="265"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EC8F07-2EAF-4EE3-9569-DDF1D0A2B886}"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514B1-9A93-4DF8-944B-42EE3FB38281}" type="slidenum">
              <a:rPr lang="en-US" smtClean="0"/>
              <a:t>‹#›</a:t>
            </a:fld>
            <a:endParaRPr lang="en-US"/>
          </a:p>
        </p:txBody>
      </p:sp>
    </p:spTree>
    <p:extLst>
      <p:ext uri="{BB962C8B-B14F-4D97-AF65-F5344CB8AC3E}">
        <p14:creationId xmlns:p14="http://schemas.microsoft.com/office/powerpoint/2010/main" val="2496124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EC8F07-2EAF-4EE3-9569-DDF1D0A2B886}"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514B1-9A93-4DF8-944B-42EE3FB38281}" type="slidenum">
              <a:rPr lang="en-US" smtClean="0"/>
              <a:t>‹#›</a:t>
            </a:fld>
            <a:endParaRPr lang="en-US"/>
          </a:p>
        </p:txBody>
      </p:sp>
    </p:spTree>
    <p:extLst>
      <p:ext uri="{BB962C8B-B14F-4D97-AF65-F5344CB8AC3E}">
        <p14:creationId xmlns:p14="http://schemas.microsoft.com/office/powerpoint/2010/main" val="161627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EC8F07-2EAF-4EE3-9569-DDF1D0A2B886}"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514B1-9A93-4DF8-944B-42EE3FB38281}" type="slidenum">
              <a:rPr lang="en-US" smtClean="0"/>
              <a:t>‹#›</a:t>
            </a:fld>
            <a:endParaRPr lang="en-US"/>
          </a:p>
        </p:txBody>
      </p:sp>
    </p:spTree>
    <p:extLst>
      <p:ext uri="{BB962C8B-B14F-4D97-AF65-F5344CB8AC3E}">
        <p14:creationId xmlns:p14="http://schemas.microsoft.com/office/powerpoint/2010/main" val="174228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EC8F07-2EAF-4EE3-9569-DDF1D0A2B886}"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514B1-9A93-4DF8-944B-42EE3FB38281}" type="slidenum">
              <a:rPr lang="en-US" smtClean="0"/>
              <a:t>‹#›</a:t>
            </a:fld>
            <a:endParaRPr lang="en-US"/>
          </a:p>
        </p:txBody>
      </p:sp>
    </p:spTree>
    <p:extLst>
      <p:ext uri="{BB962C8B-B14F-4D97-AF65-F5344CB8AC3E}">
        <p14:creationId xmlns:p14="http://schemas.microsoft.com/office/powerpoint/2010/main" val="270078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EC8F07-2EAF-4EE3-9569-DDF1D0A2B886}"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514B1-9A93-4DF8-944B-42EE3FB38281}" type="slidenum">
              <a:rPr lang="en-US" smtClean="0"/>
              <a:t>‹#›</a:t>
            </a:fld>
            <a:endParaRPr lang="en-US"/>
          </a:p>
        </p:txBody>
      </p:sp>
    </p:spTree>
    <p:extLst>
      <p:ext uri="{BB962C8B-B14F-4D97-AF65-F5344CB8AC3E}">
        <p14:creationId xmlns:p14="http://schemas.microsoft.com/office/powerpoint/2010/main" val="3039589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EC8F07-2EAF-4EE3-9569-DDF1D0A2B886}" type="datetimeFigureOut">
              <a:rPr lang="en-US" smtClean="0"/>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3514B1-9A93-4DF8-944B-42EE3FB38281}" type="slidenum">
              <a:rPr lang="en-US" smtClean="0"/>
              <a:t>‹#›</a:t>
            </a:fld>
            <a:endParaRPr lang="en-US"/>
          </a:p>
        </p:txBody>
      </p:sp>
    </p:spTree>
    <p:extLst>
      <p:ext uri="{BB962C8B-B14F-4D97-AF65-F5344CB8AC3E}">
        <p14:creationId xmlns:p14="http://schemas.microsoft.com/office/powerpoint/2010/main" val="289553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EC8F07-2EAF-4EE3-9569-DDF1D0A2B886}" type="datetimeFigureOut">
              <a:rPr lang="en-US" smtClean="0"/>
              <a:t>4/21/2015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3514B1-9A93-4DF8-944B-42EE3FB38281}" type="slidenum">
              <a:rPr lang="en-US" smtClean="0"/>
              <a:t>‹#›</a:t>
            </a:fld>
            <a:endParaRPr lang="en-US"/>
          </a:p>
        </p:txBody>
      </p:sp>
    </p:spTree>
    <p:extLst>
      <p:ext uri="{BB962C8B-B14F-4D97-AF65-F5344CB8AC3E}">
        <p14:creationId xmlns:p14="http://schemas.microsoft.com/office/powerpoint/2010/main" val="929757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EC8F07-2EAF-4EE3-9569-DDF1D0A2B886}" type="datetimeFigureOut">
              <a:rPr lang="en-US" smtClean="0"/>
              <a:t>4/21/2015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3514B1-9A93-4DF8-944B-42EE3FB38281}" type="slidenum">
              <a:rPr lang="en-US" smtClean="0"/>
              <a:t>‹#›</a:t>
            </a:fld>
            <a:endParaRPr lang="en-US"/>
          </a:p>
        </p:txBody>
      </p:sp>
    </p:spTree>
    <p:extLst>
      <p:ext uri="{BB962C8B-B14F-4D97-AF65-F5344CB8AC3E}">
        <p14:creationId xmlns:p14="http://schemas.microsoft.com/office/powerpoint/2010/main" val="507423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C8F07-2EAF-4EE3-9569-DDF1D0A2B886}" type="datetimeFigureOut">
              <a:rPr lang="en-US" smtClean="0"/>
              <a:t>4/21/2015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3514B1-9A93-4DF8-944B-42EE3FB38281}" type="slidenum">
              <a:rPr lang="en-US" smtClean="0"/>
              <a:t>‹#›</a:t>
            </a:fld>
            <a:endParaRPr lang="en-US"/>
          </a:p>
        </p:txBody>
      </p:sp>
    </p:spTree>
    <p:extLst>
      <p:ext uri="{BB962C8B-B14F-4D97-AF65-F5344CB8AC3E}">
        <p14:creationId xmlns:p14="http://schemas.microsoft.com/office/powerpoint/2010/main" val="2876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EC8F07-2EAF-4EE3-9569-DDF1D0A2B886}" type="datetimeFigureOut">
              <a:rPr lang="en-US" smtClean="0"/>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3514B1-9A93-4DF8-944B-42EE3FB38281}" type="slidenum">
              <a:rPr lang="en-US" smtClean="0"/>
              <a:t>‹#›</a:t>
            </a:fld>
            <a:endParaRPr lang="en-US"/>
          </a:p>
        </p:txBody>
      </p:sp>
    </p:spTree>
    <p:extLst>
      <p:ext uri="{BB962C8B-B14F-4D97-AF65-F5344CB8AC3E}">
        <p14:creationId xmlns:p14="http://schemas.microsoft.com/office/powerpoint/2010/main" val="100949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EC8F07-2EAF-4EE3-9569-DDF1D0A2B886}" type="datetimeFigureOut">
              <a:rPr lang="en-US" smtClean="0"/>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3514B1-9A93-4DF8-944B-42EE3FB38281}" type="slidenum">
              <a:rPr lang="en-US" smtClean="0"/>
              <a:t>‹#›</a:t>
            </a:fld>
            <a:endParaRPr lang="en-US"/>
          </a:p>
        </p:txBody>
      </p:sp>
    </p:spTree>
    <p:extLst>
      <p:ext uri="{BB962C8B-B14F-4D97-AF65-F5344CB8AC3E}">
        <p14:creationId xmlns:p14="http://schemas.microsoft.com/office/powerpoint/2010/main" val="3935209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EC8F07-2EAF-4EE3-9569-DDF1D0A2B886}" type="datetimeFigureOut">
              <a:rPr lang="en-US" smtClean="0"/>
              <a:t>4/21/2015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3514B1-9A93-4DF8-944B-42EE3FB38281}" type="slidenum">
              <a:rPr lang="en-US" smtClean="0"/>
              <a:t>‹#›</a:t>
            </a:fld>
            <a:endParaRPr lang="en-US"/>
          </a:p>
        </p:txBody>
      </p:sp>
    </p:spTree>
    <p:extLst>
      <p:ext uri="{BB962C8B-B14F-4D97-AF65-F5344CB8AC3E}">
        <p14:creationId xmlns:p14="http://schemas.microsoft.com/office/powerpoint/2010/main" val="4124622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icpsr.umich.edu/icpsrweb/NACJD/studies/35164?archive=NACJD&amp;amp;permit%5b0%5d=AVAILABLE&amp;amp;q=National+Crime+Victimization+Survey+2013&amp;amp;x=0&amp;amp;y=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My Project with No Title (for now)</a:t>
            </a:r>
            <a:endParaRPr lang="en-US" dirty="0"/>
          </a:p>
        </p:txBody>
      </p:sp>
      <p:sp>
        <p:nvSpPr>
          <p:cNvPr id="5" name="Subtitle 4"/>
          <p:cNvSpPr>
            <a:spLocks noGrp="1"/>
          </p:cNvSpPr>
          <p:nvPr>
            <p:ph type="subTitle" idx="1"/>
          </p:nvPr>
        </p:nvSpPr>
        <p:spPr/>
        <p:txBody>
          <a:bodyPr/>
          <a:lstStyle/>
          <a:p>
            <a:r>
              <a:rPr lang="en-US" dirty="0" smtClean="0"/>
              <a:t>Foyeke Akinwande</a:t>
            </a:r>
            <a:endParaRPr lang="en-US" dirty="0"/>
          </a:p>
        </p:txBody>
      </p:sp>
    </p:spTree>
    <p:extLst>
      <p:ext uri="{BB962C8B-B14F-4D97-AF65-F5344CB8AC3E}">
        <p14:creationId xmlns:p14="http://schemas.microsoft.com/office/powerpoint/2010/main" val="4211436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Gist</a:t>
            </a:r>
            <a:endParaRPr lang="en-US" dirty="0"/>
          </a:p>
        </p:txBody>
      </p:sp>
      <p:sp>
        <p:nvSpPr>
          <p:cNvPr id="3" name="Subtitle 2"/>
          <p:cNvSpPr>
            <a:spLocks noGrp="1"/>
          </p:cNvSpPr>
          <p:nvPr>
            <p:ph idx="1"/>
          </p:nvPr>
        </p:nvSpPr>
        <p:spPr/>
        <p:txBody>
          <a:bodyPr>
            <a:normAutofit/>
          </a:bodyPr>
          <a:lstStyle/>
          <a:p>
            <a:pPr marL="0" indent="0">
              <a:buNone/>
            </a:pPr>
            <a:r>
              <a:rPr lang="en-US" dirty="0" smtClean="0"/>
              <a:t>My </a:t>
            </a:r>
            <a:r>
              <a:rPr lang="en-US" dirty="0"/>
              <a:t>project is based on crime data and </a:t>
            </a:r>
            <a:r>
              <a:rPr lang="en-US" dirty="0" err="1"/>
              <a:t>hiw</a:t>
            </a:r>
            <a:r>
              <a:rPr lang="en-US" dirty="0"/>
              <a:t> well crimes are tagged as hate crimes by Victims as opposed to an objective agent such as a computer</a:t>
            </a:r>
            <a:r>
              <a:rPr lang="en-US" dirty="0" smtClean="0"/>
              <a:t>.</a:t>
            </a:r>
            <a:endParaRPr lang="en-US" dirty="0"/>
          </a:p>
        </p:txBody>
      </p:sp>
    </p:spTree>
    <p:extLst>
      <p:ext uri="{BB962C8B-B14F-4D97-AF65-F5344CB8AC3E}">
        <p14:creationId xmlns:p14="http://schemas.microsoft.com/office/powerpoint/2010/main" val="3374115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of Data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data I am using comes from the National Archive of Criminal Justice Data. It was conveniently available e at this url:</a:t>
            </a:r>
            <a:r>
              <a:rPr lang="en-US" dirty="0" smtClean="0">
                <a:hlinkClick r:id="rId2"/>
              </a:rPr>
              <a:t>http://www.icpsr.umich.edu/icpsrweb/NACJD/studies/35164?archive=NACJD&amp;amp;permit%5B0%5D=AVAILABLE&amp;amp;q=National+Crime+Victimization+Survey+2013&amp;amp;x=0&amp;amp;y=0</a:t>
            </a:r>
            <a:r>
              <a:rPr lang="en-US" dirty="0" smtClean="0"/>
              <a:t>.</a:t>
            </a:r>
          </a:p>
        </p:txBody>
      </p:sp>
    </p:spTree>
    <p:extLst>
      <p:ext uri="{BB962C8B-B14F-4D97-AF65-F5344CB8AC3E}">
        <p14:creationId xmlns:p14="http://schemas.microsoft.com/office/powerpoint/2010/main" val="2031439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on Data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data was actually gathered to determine how many crimes have not been reported.</a:t>
            </a:r>
          </a:p>
          <a:p>
            <a:pPr marL="0" indent="0">
              <a:buNone/>
            </a:pPr>
            <a:r>
              <a:rPr lang="en-US" dirty="0" smtClean="0"/>
              <a:t>The NCVS has been collecting this data since 1973. However I am only concerned with the individual interviews from 2010 -2013 during which the NCVS added a sleuth of questions about hate crimes to their survey.</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808945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My question: How well can a computer classify an incident as a hate crime based on crime details as opposed to based on the accuracy of the victim added to the crime details .</a:t>
            </a:r>
          </a:p>
          <a:p>
            <a:pPr marL="0" indent="0">
              <a:buNone/>
            </a:pPr>
            <a:r>
              <a:rPr lang="en-US" dirty="0" smtClean="0"/>
              <a:t>I want to see if a computer will be better at classifying than a human (who experienced the crime.</a:t>
            </a:r>
          </a:p>
          <a:p>
            <a:pPr marL="0" indent="0">
              <a:buNone/>
            </a:pPr>
            <a:r>
              <a:rPr lang="en-US" dirty="0" smtClean="0"/>
              <a:t>The response variable I plan to use is the one coded for whether or not the police has concluded the incident was a hate crime based on a confession, motive, or evidence found.</a:t>
            </a:r>
          </a:p>
          <a:p>
            <a:pPr marL="0" indent="0">
              <a:buNone/>
            </a:pPr>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2750265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 plan to use the k-nearest-neighbor model to observe both facets of my question and then compare the strength of the two models to determine who classified the incident correctly.</a:t>
            </a:r>
          </a:p>
          <a:p>
            <a:pPr marL="0" indent="0">
              <a:buNone/>
            </a:pPr>
            <a:r>
              <a:rPr lang="en-US" dirty="0" smtClean="0"/>
              <a:t>There are about 619 variables in one of the datasets I plan to explore , but only 15-30 of them are significant to my question.</a:t>
            </a:r>
          </a:p>
          <a:p>
            <a:pPr marL="0" indent="0">
              <a:buNone/>
            </a:pPr>
            <a:endParaRPr lang="en-US" dirty="0"/>
          </a:p>
        </p:txBody>
      </p:sp>
    </p:spTree>
    <p:extLst>
      <p:ext uri="{BB962C8B-B14F-4D97-AF65-F5344CB8AC3E}">
        <p14:creationId xmlns:p14="http://schemas.microsoft.com/office/powerpoint/2010/main" val="3035464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 Up &amp; Exploration</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I need to clean up the data by renaming the variables I want to use as well as add labels to the numeric values for variables such as the type of crime committed.</a:t>
            </a:r>
          </a:p>
          <a:p>
            <a:pPr marL="0" indent="0">
              <a:buNone/>
            </a:pPr>
            <a:endParaRPr lang="en-US" dirty="0" smtClean="0"/>
          </a:p>
          <a:p>
            <a:pPr marL="0" indent="0">
              <a:buNone/>
            </a:pPr>
            <a:r>
              <a:rPr lang="en-US" dirty="0" smtClean="0"/>
              <a:t>I also need to check for missing data in the variables I want to use.</a:t>
            </a:r>
          </a:p>
          <a:p>
            <a:pPr marL="0" indent="0">
              <a:buNone/>
            </a:pPr>
            <a:endParaRPr lang="en-US" dirty="0" smtClean="0"/>
          </a:p>
          <a:p>
            <a:pPr marL="0" indent="0">
              <a:buNone/>
            </a:pPr>
            <a:r>
              <a:rPr lang="en-US" dirty="0" smtClean="0"/>
              <a:t>One way I want to explore my data before I launch my models is by plotting the correlation between the victims' classification of the incidents as hate crimes and the police conclusion of the classification.</a:t>
            </a:r>
          </a:p>
          <a:p>
            <a:pPr marL="0" indent="0">
              <a:buNone/>
            </a:pPr>
            <a:endParaRPr lang="en-US" dirty="0"/>
          </a:p>
        </p:txBody>
      </p:sp>
    </p:spTree>
    <p:extLst>
      <p:ext uri="{BB962C8B-B14F-4D97-AF65-F5344CB8AC3E}">
        <p14:creationId xmlns:p14="http://schemas.microsoft.com/office/powerpoint/2010/main" val="3252094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have done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I have read in most of the data and chosen four variables to examine. To clean the data I renamed the four variables and changed the strings to integers. </a:t>
            </a:r>
          </a:p>
          <a:p>
            <a:pPr marL="0" indent="0">
              <a:buNone/>
            </a:pPr>
            <a:endParaRPr lang="en-US" dirty="0"/>
          </a:p>
          <a:p>
            <a:pPr marL="0" indent="0">
              <a:buNone/>
            </a:pPr>
            <a:r>
              <a:rPr lang="en-US" dirty="0" smtClean="0"/>
              <a:t>The most I have done with exploration is looking at what my value counts were for each of the variables I am interested in. </a:t>
            </a:r>
          </a:p>
          <a:p>
            <a:pPr marL="0" indent="0">
              <a:buNone/>
            </a:pPr>
            <a:endParaRPr lang="en-US" dirty="0"/>
          </a:p>
          <a:p>
            <a:pPr marL="0" indent="0">
              <a:buNone/>
            </a:pPr>
            <a:r>
              <a:rPr lang="en-US" dirty="0" smtClean="0"/>
              <a:t>I created a classification function to predict whether the crime was a hate crime. So far the predictions have been really off. Now what I will do is decide what variables to add to my list of metrics for classification and see where that takes my function. After I cannot improve my function any further, I will try to use a more sophisticated classification model such as naïve </a:t>
            </a:r>
            <a:r>
              <a:rPr lang="en-US" dirty="0" err="1" smtClean="0"/>
              <a:t>bayes</a:t>
            </a:r>
            <a:r>
              <a:rPr lang="en-US" dirty="0" smtClean="0"/>
              <a:t> to classify my data. </a:t>
            </a:r>
            <a:endParaRPr lang="en-US" dirty="0"/>
          </a:p>
        </p:txBody>
      </p:sp>
    </p:spTree>
    <p:extLst>
      <p:ext uri="{BB962C8B-B14F-4D97-AF65-F5344CB8AC3E}">
        <p14:creationId xmlns:p14="http://schemas.microsoft.com/office/powerpoint/2010/main" val="1946715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Predictions/Expectations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I predict that the victims will classify the crimes as hate crimes more often than the police do. </a:t>
            </a:r>
          </a:p>
          <a:p>
            <a:pPr marL="0" indent="0">
              <a:buNone/>
            </a:pPr>
            <a:r>
              <a:rPr lang="en-US" dirty="0" smtClean="0"/>
              <a:t>This means that for my model which includes the classification the victims gives the crimes I need to use the observations from victims who have reported their situations.</a:t>
            </a:r>
          </a:p>
          <a:p>
            <a:pPr marL="0" indent="0">
              <a:buNone/>
            </a:pPr>
            <a:r>
              <a:rPr lang="en-US" dirty="0" smtClean="0"/>
              <a:t>However, I believe I can use information from people who have as well as those who have not reported these incidents in my second model because the response will not include those classifications by the victims.</a:t>
            </a:r>
          </a:p>
          <a:p>
            <a:pPr marL="0" indent="0">
              <a:buNone/>
            </a:pPr>
            <a:r>
              <a:rPr lang="en-US" dirty="0" smtClean="0"/>
              <a:t>I don't plan on changing my question or my data. It all looks promising. Looking forward to the results</a:t>
            </a:r>
          </a:p>
          <a:p>
            <a:pPr marL="0" indent="0">
              <a:buNone/>
            </a:pPr>
            <a:endParaRPr lang="en-US" dirty="0"/>
          </a:p>
        </p:txBody>
      </p:sp>
    </p:spTree>
    <p:extLst>
      <p:ext uri="{BB962C8B-B14F-4D97-AF65-F5344CB8AC3E}">
        <p14:creationId xmlns:p14="http://schemas.microsoft.com/office/powerpoint/2010/main" val="441963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527</Words>
  <Application>Microsoft Office PowerPoint</Application>
  <PresentationFormat>On-screen Show (4:3)</PresentationFormat>
  <Paragraphs>34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My Project with No Title (for now)</vt:lpstr>
      <vt:lpstr>Gist</vt:lpstr>
      <vt:lpstr>Source of Data</vt:lpstr>
      <vt:lpstr>Background on Data</vt:lpstr>
      <vt:lpstr>Problem</vt:lpstr>
      <vt:lpstr>Method</vt:lpstr>
      <vt:lpstr>Clean Up &amp; Exploration</vt:lpstr>
      <vt:lpstr>What I have done</vt:lpstr>
      <vt:lpstr>Predictions/Expectations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Project with No Title (for now)</dc:title>
  <dc:creator>Foyeke Akinwande</dc:creator>
  <cp:lastModifiedBy>Foyeke Akinwande</cp:lastModifiedBy>
  <cp:revision>3</cp:revision>
  <dcterms:created xsi:type="dcterms:W3CDTF">2015-03-28T12:41:01Z</dcterms:created>
  <dcterms:modified xsi:type="dcterms:W3CDTF">2015-04-21T21:53:51Z</dcterms:modified>
</cp:coreProperties>
</file>