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2FB58C4-B294-41A3-849A-07E6C9B4546E}" type="datetimeFigureOut">
              <a:rPr lang="en-US" smtClean="0"/>
              <a:t>4/10/2015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E81F-574D-45A6-80F7-1F0C1ABCAD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2FB58C4-B294-41A3-849A-07E6C9B4546E}" type="datetimeFigureOut">
              <a:rPr lang="en-US" smtClean="0"/>
              <a:t>4/10/2015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15FE81F-574D-45A6-80F7-1F0C1ABCAD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2FB58C4-B294-41A3-849A-07E6C9B4546E}" type="datetimeFigureOut">
              <a:rPr lang="en-US" smtClean="0"/>
              <a:t>4/10/2015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2FB58C4-B294-41A3-849A-07E6C9B4546E}" type="datetimeFigureOut">
              <a:rPr lang="en-US" smtClean="0"/>
              <a:t>4/10/2015</a:t>
            </a:fld>
            <a:endParaRPr lang="en-US"/>
          </a:p>
        </p:txBody>
      </p:sp>
      <p:sp>
        <p:nvSpPr>
          <p:cNvPr id="10" name="Slide Number Placeholder 9"/>
          <p:cNvSpPr>
            <a:spLocks noGrp="1"/>
          </p:cNvSpPr>
          <p:nvPr>
            <p:ph type="sldNum" sz="quarter" idx="16"/>
          </p:nvPr>
        </p:nvSpPr>
        <p:spPr/>
        <p:txBody>
          <a:bodyPr rtlCol="0"/>
          <a:lstStyle/>
          <a:p>
            <a:fld id="{415FE81F-574D-45A6-80F7-1F0C1ABCADA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2FB58C4-B294-41A3-849A-07E6C9B4546E}" type="datetimeFigureOut">
              <a:rPr lang="en-US" smtClean="0"/>
              <a:t>4/10/2015</a:t>
            </a:fld>
            <a:endParaRPr lang="en-US"/>
          </a:p>
        </p:txBody>
      </p:sp>
      <p:sp>
        <p:nvSpPr>
          <p:cNvPr id="12" name="Slide Number Placeholder 11"/>
          <p:cNvSpPr>
            <a:spLocks noGrp="1"/>
          </p:cNvSpPr>
          <p:nvPr>
            <p:ph type="sldNum" sz="quarter" idx="16"/>
          </p:nvPr>
        </p:nvSpPr>
        <p:spPr/>
        <p:txBody>
          <a:bodyPr rtlCol="0"/>
          <a:lstStyle/>
          <a:p>
            <a:fld id="{415FE81F-574D-45A6-80F7-1F0C1ABCADA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FB58C4-B294-41A3-849A-07E6C9B4546E}" type="datetimeFigureOut">
              <a:rPr lang="en-US" smtClean="0"/>
              <a:t>4/10/2015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B58C4-B294-41A3-849A-07E6C9B4546E}" type="datetimeFigureOut">
              <a:rPr lang="en-US" smtClean="0"/>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FB58C4-B294-41A3-849A-07E6C9B4546E}" type="datetimeFigureOut">
              <a:rPr lang="en-US" smtClean="0"/>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2FB58C4-B294-41A3-849A-07E6C9B4546E}" type="datetimeFigureOut">
              <a:rPr lang="en-US" smtClean="0"/>
              <a:t>4/10/2015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2FB58C4-B294-41A3-849A-07E6C9B4546E}" type="datetimeFigureOut">
              <a:rPr lang="en-US" smtClean="0"/>
              <a:t>4/10/2015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15FE81F-574D-45A6-80F7-1F0C1ABCAD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b="1" dirty="0" smtClean="0"/>
              <a:t>Improving the Effectiveness of Counter ISIS Information Operations on Twitter</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Brian Fairlie</a:t>
            </a:r>
          </a:p>
          <a:p>
            <a:r>
              <a:rPr lang="en-US" dirty="0" smtClean="0"/>
              <a:t>DAT 6</a:t>
            </a:r>
            <a:endParaRPr lang="en-US" dirty="0"/>
          </a:p>
        </p:txBody>
      </p:sp>
    </p:spTree>
    <p:extLst>
      <p:ext uri="{BB962C8B-B14F-4D97-AF65-F5344CB8AC3E}">
        <p14:creationId xmlns:p14="http://schemas.microsoft.com/office/powerpoint/2010/main" val="27211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Goals</a:t>
            </a:r>
            <a:endParaRPr lang="en-US" u="sng" dirty="0"/>
          </a:p>
        </p:txBody>
      </p:sp>
      <p:sp>
        <p:nvSpPr>
          <p:cNvPr id="3" name="Content Placeholder 2"/>
          <p:cNvSpPr>
            <a:spLocks noGrp="1"/>
          </p:cNvSpPr>
          <p:nvPr>
            <p:ph sz="quarter" idx="1"/>
          </p:nvPr>
        </p:nvSpPr>
        <p:spPr/>
        <p:txBody>
          <a:bodyPr/>
          <a:lstStyle/>
          <a:p>
            <a:r>
              <a:rPr lang="en-US" dirty="0" smtClean="0"/>
              <a:t>Determine variables that are likely to influence a Tweet’s resonance within a target audience:</a:t>
            </a:r>
          </a:p>
          <a:p>
            <a:pPr lvl="1"/>
            <a:r>
              <a:rPr lang="en-US" dirty="0" smtClean="0"/>
              <a:t>Determine what types of content resonate most with target audience.</a:t>
            </a:r>
          </a:p>
          <a:p>
            <a:pPr lvl="1"/>
            <a:r>
              <a:rPr lang="en-US" dirty="0" smtClean="0"/>
              <a:t>Determine best time to conduct messaging, based on target audience activity.</a:t>
            </a:r>
          </a:p>
          <a:p>
            <a:pPr lvl="1"/>
            <a:r>
              <a:rPr lang="en-US" dirty="0" smtClean="0"/>
              <a:t>Determine what hashtags are influential within the observed conversation.</a:t>
            </a:r>
            <a:endParaRPr lang="en-US" dirty="0"/>
          </a:p>
        </p:txBody>
      </p:sp>
    </p:spTree>
    <p:extLst>
      <p:ext uri="{BB962C8B-B14F-4D97-AF65-F5344CB8AC3E}">
        <p14:creationId xmlns:p14="http://schemas.microsoft.com/office/powerpoint/2010/main" val="228212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Attaining the Data</a:t>
            </a:r>
            <a:endParaRPr lang="en-US" u="sng" dirty="0"/>
          </a:p>
        </p:txBody>
      </p:sp>
      <p:sp>
        <p:nvSpPr>
          <p:cNvPr id="3" name="Content Placeholder 2"/>
          <p:cNvSpPr>
            <a:spLocks noGrp="1"/>
          </p:cNvSpPr>
          <p:nvPr>
            <p:ph sz="quarter" idx="1"/>
          </p:nvPr>
        </p:nvSpPr>
        <p:spPr/>
        <p:txBody>
          <a:bodyPr/>
          <a:lstStyle/>
          <a:p>
            <a:r>
              <a:rPr lang="en-US" dirty="0" smtClean="0"/>
              <a:t>Multiple options:</a:t>
            </a:r>
          </a:p>
          <a:p>
            <a:pPr lvl="1"/>
            <a:r>
              <a:rPr lang="en-US" dirty="0" smtClean="0"/>
              <a:t>API Call</a:t>
            </a:r>
          </a:p>
          <a:p>
            <a:pPr lvl="2"/>
            <a:r>
              <a:rPr lang="en-US" dirty="0" smtClean="0"/>
              <a:t>Set the call to search for unique terms (mainly pro-ISIS hashtags) within a set time range</a:t>
            </a:r>
          </a:p>
          <a:p>
            <a:pPr lvl="1"/>
            <a:r>
              <a:rPr lang="en-US" dirty="0" smtClean="0"/>
              <a:t>Social Media Monitoring Tool</a:t>
            </a:r>
          </a:p>
          <a:p>
            <a:pPr lvl="2"/>
            <a:r>
              <a:rPr lang="en-US" dirty="0" smtClean="0"/>
              <a:t>Download the data using a social media monitoring tool, using a Boolean query to set the search parameters.</a:t>
            </a:r>
            <a:endParaRPr lang="en-US" dirty="0"/>
          </a:p>
        </p:txBody>
      </p:sp>
    </p:spTree>
    <p:extLst>
      <p:ext uri="{BB962C8B-B14F-4D97-AF65-F5344CB8AC3E}">
        <p14:creationId xmlns:p14="http://schemas.microsoft.com/office/powerpoint/2010/main" val="148942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Cleaning the Data</a:t>
            </a:r>
            <a:endParaRPr lang="en-US" u="sng" dirty="0"/>
          </a:p>
        </p:txBody>
      </p:sp>
      <p:sp>
        <p:nvSpPr>
          <p:cNvPr id="3" name="Content Placeholder 2"/>
          <p:cNvSpPr>
            <a:spLocks noGrp="1"/>
          </p:cNvSpPr>
          <p:nvPr>
            <p:ph sz="quarter" idx="1"/>
          </p:nvPr>
        </p:nvSpPr>
        <p:spPr>
          <a:xfrm>
            <a:off x="457200" y="1672926"/>
            <a:ext cx="8229600" cy="4843272"/>
          </a:xfrm>
        </p:spPr>
        <p:txBody>
          <a:bodyPr>
            <a:normAutofit fontScale="92500" lnSpcReduction="20000"/>
          </a:bodyPr>
          <a:lstStyle/>
          <a:p>
            <a:r>
              <a:rPr lang="en-US" dirty="0" smtClean="0"/>
              <a:t>“Interaction Rate”: Standard engagement rate does not properly measure a Tweet’s resonance.</a:t>
            </a:r>
          </a:p>
          <a:p>
            <a:pPr lvl="1"/>
            <a:r>
              <a:rPr lang="en-US" dirty="0" smtClean="0"/>
              <a:t>Beyond the standard engagement measures, any “significant clicks” must be measured, including:</a:t>
            </a:r>
          </a:p>
          <a:p>
            <a:pPr lvl="2"/>
            <a:r>
              <a:rPr lang="en-US" dirty="0" smtClean="0"/>
              <a:t>Embedded video clicks, photo enlargements, URL clicks, profile link clicks, “Read More” clicks, </a:t>
            </a:r>
          </a:p>
          <a:p>
            <a:pPr lvl="1"/>
            <a:r>
              <a:rPr lang="en-US" dirty="0" smtClean="0"/>
              <a:t>Therefore, the columns containing each of these measures must be added together.</a:t>
            </a:r>
          </a:p>
          <a:p>
            <a:pPr lvl="1"/>
            <a:r>
              <a:rPr lang="en-US" dirty="0" smtClean="0"/>
              <a:t>Then, the sum of all interactions must be divided by the number of actual impressions that the Tweet received.</a:t>
            </a:r>
          </a:p>
          <a:p>
            <a:pPr lvl="1"/>
            <a:r>
              <a:rPr lang="en-US" dirty="0" smtClean="0"/>
              <a:t>Once these two steps have been taken, we will have our interaction rate for every post.</a:t>
            </a:r>
          </a:p>
          <a:p>
            <a:pPr lvl="1"/>
            <a:r>
              <a:rPr lang="en-US" dirty="0" smtClean="0"/>
              <a:t>We then sort the data by this measure, from highest to lowest, showing us which Tweets were the most effective.</a:t>
            </a:r>
          </a:p>
          <a:p>
            <a:endParaRPr lang="en-US" dirty="0"/>
          </a:p>
        </p:txBody>
      </p:sp>
    </p:spTree>
    <p:extLst>
      <p:ext uri="{BB962C8B-B14F-4D97-AF65-F5344CB8AC3E}">
        <p14:creationId xmlns:p14="http://schemas.microsoft.com/office/powerpoint/2010/main" val="216807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Analysis</a:t>
            </a:r>
            <a:endParaRPr lang="en-US" u="sng" dirty="0"/>
          </a:p>
        </p:txBody>
      </p:sp>
      <p:sp>
        <p:nvSpPr>
          <p:cNvPr id="3" name="Content Placeholder 2"/>
          <p:cNvSpPr>
            <a:spLocks noGrp="1"/>
          </p:cNvSpPr>
          <p:nvPr>
            <p:ph sz="quarter" idx="1"/>
          </p:nvPr>
        </p:nvSpPr>
        <p:spPr/>
        <p:txBody>
          <a:bodyPr>
            <a:normAutofit lnSpcReduction="10000"/>
          </a:bodyPr>
          <a:lstStyle/>
          <a:p>
            <a:r>
              <a:rPr lang="en-US" dirty="0" smtClean="0"/>
              <a:t>Run decision trees to determine the factors that most frequently appear in the most popular Tweets within the observed conversation.</a:t>
            </a:r>
          </a:p>
          <a:p>
            <a:r>
              <a:rPr lang="en-US" dirty="0" smtClean="0"/>
              <a:t>Sort the various posted times of all of the tweets and group them into 30 minute or one hour blocks, in order to determine which blocks would be the best times to post messages.</a:t>
            </a:r>
          </a:p>
          <a:p>
            <a:r>
              <a:rPr lang="en-US" dirty="0" smtClean="0"/>
              <a:t>Still need to decide how to calculate the influence of a hashtag </a:t>
            </a:r>
          </a:p>
          <a:p>
            <a:pPr lvl="1"/>
            <a:r>
              <a:rPr lang="en-US" dirty="0" smtClean="0"/>
              <a:t>High frequency of usage does not indicate influence.</a:t>
            </a:r>
          </a:p>
          <a:p>
            <a:endParaRPr lang="en-US" dirty="0" smtClean="0"/>
          </a:p>
          <a:p>
            <a:endParaRPr lang="en-US" dirty="0"/>
          </a:p>
        </p:txBody>
      </p:sp>
    </p:spTree>
    <p:extLst>
      <p:ext uri="{BB962C8B-B14F-4D97-AF65-F5344CB8AC3E}">
        <p14:creationId xmlns:p14="http://schemas.microsoft.com/office/powerpoint/2010/main" val="2720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comes next?</a:t>
            </a:r>
            <a:endParaRPr lang="en-US" u="sng" dirty="0"/>
          </a:p>
        </p:txBody>
      </p:sp>
      <p:sp>
        <p:nvSpPr>
          <p:cNvPr id="3" name="Content Placeholder 2"/>
          <p:cNvSpPr>
            <a:spLocks noGrp="1"/>
          </p:cNvSpPr>
          <p:nvPr>
            <p:ph sz="quarter" idx="1"/>
          </p:nvPr>
        </p:nvSpPr>
        <p:spPr>
          <a:xfrm>
            <a:off x="457200" y="1600200"/>
            <a:ext cx="8229600" cy="5134998"/>
          </a:xfrm>
        </p:spPr>
        <p:txBody>
          <a:bodyPr>
            <a:normAutofit fontScale="77500" lnSpcReduction="20000"/>
          </a:bodyPr>
          <a:lstStyle/>
          <a:p>
            <a:r>
              <a:rPr lang="en-US" dirty="0"/>
              <a:t>The results of this project will allow me to begin crafting a set of guidelines that will likely increase the resonance of issued Tweets</a:t>
            </a:r>
            <a:r>
              <a:rPr lang="en-US" dirty="0" smtClean="0"/>
              <a:t>.</a:t>
            </a:r>
          </a:p>
          <a:p>
            <a:r>
              <a:rPr lang="en-US" dirty="0" smtClean="0"/>
              <a:t>Map social networks of pro-ISIS users</a:t>
            </a:r>
          </a:p>
          <a:p>
            <a:pPr lvl="1"/>
            <a:r>
              <a:rPr lang="en-US" dirty="0" smtClean="0"/>
              <a:t>ID influential users and the roles they play within the conversation</a:t>
            </a:r>
          </a:p>
          <a:p>
            <a:pPr lvl="2"/>
            <a:r>
              <a:rPr lang="en-US" dirty="0" smtClean="0"/>
              <a:t>Bridges, recruiters, etc.</a:t>
            </a:r>
          </a:p>
          <a:p>
            <a:r>
              <a:rPr lang="en-US" dirty="0" smtClean="0"/>
              <a:t>ID top narratives and begin developing counter messaging.</a:t>
            </a:r>
          </a:p>
          <a:p>
            <a:pPr lvl="1"/>
            <a:r>
              <a:rPr lang="en-US" dirty="0" smtClean="0"/>
              <a:t>A/B testing</a:t>
            </a:r>
          </a:p>
          <a:p>
            <a:pPr lvl="2"/>
            <a:r>
              <a:rPr lang="en-US" dirty="0" smtClean="0"/>
              <a:t>What images work best?</a:t>
            </a:r>
          </a:p>
          <a:p>
            <a:pPr lvl="2"/>
            <a:r>
              <a:rPr lang="en-US" dirty="0" smtClean="0"/>
              <a:t>What key words work best?</a:t>
            </a:r>
          </a:p>
          <a:p>
            <a:pPr lvl="2"/>
            <a:r>
              <a:rPr lang="en-US" dirty="0" smtClean="0"/>
              <a:t>Using cultural analysis, determine the themes that messaging should be wrapped in.</a:t>
            </a:r>
          </a:p>
          <a:p>
            <a:r>
              <a:rPr lang="en-US" dirty="0" smtClean="0"/>
              <a:t>Research what technological factors have an effect on our messaging tactics.</a:t>
            </a:r>
          </a:p>
          <a:p>
            <a:r>
              <a:rPr lang="en-US" dirty="0" smtClean="0"/>
              <a:t>Repeat this entire project, but narrow the focus to one language, region, country.</a:t>
            </a:r>
          </a:p>
        </p:txBody>
      </p:sp>
    </p:spTree>
    <p:extLst>
      <p:ext uri="{BB962C8B-B14F-4D97-AF65-F5344CB8AC3E}">
        <p14:creationId xmlns:p14="http://schemas.microsoft.com/office/powerpoint/2010/main" val="16483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(4/9/2015)</a:t>
            </a:r>
            <a:endParaRPr lang="en-US" dirty="0"/>
          </a:p>
        </p:txBody>
      </p:sp>
      <p:sp>
        <p:nvSpPr>
          <p:cNvPr id="3" name="Content Placeholder 2"/>
          <p:cNvSpPr>
            <a:spLocks noGrp="1"/>
          </p:cNvSpPr>
          <p:nvPr>
            <p:ph sz="quarter" idx="1"/>
          </p:nvPr>
        </p:nvSpPr>
        <p:spPr/>
        <p:txBody>
          <a:bodyPr/>
          <a:lstStyle/>
          <a:p>
            <a:r>
              <a:rPr lang="en-US" dirty="0" smtClean="0"/>
              <a:t>Reducing the scope: </a:t>
            </a:r>
          </a:p>
          <a:p>
            <a:pPr lvl="1"/>
            <a:r>
              <a:rPr lang="en-US" dirty="0" smtClean="0"/>
              <a:t>Pulling a small dataset from the Twitter API</a:t>
            </a:r>
            <a:endParaRPr lang="en-US" dirty="0"/>
          </a:p>
          <a:p>
            <a:pPr lvl="1"/>
            <a:r>
              <a:rPr lang="en-US" dirty="0" smtClean="0"/>
              <a:t>Limiting this project to looking at the best times of day to post.</a:t>
            </a:r>
            <a:endParaRPr lang="en-US" dirty="0"/>
          </a:p>
        </p:txBody>
      </p:sp>
    </p:spTree>
    <p:extLst>
      <p:ext uri="{BB962C8B-B14F-4D97-AF65-F5344CB8AC3E}">
        <p14:creationId xmlns:p14="http://schemas.microsoft.com/office/powerpoint/2010/main" val="83709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r>
              <a:rPr lang="en-US" sz="2000" dirty="0" smtClean="0"/>
              <a:t>Written the script to pull Tweets that meet one of three criteria:</a:t>
            </a:r>
          </a:p>
          <a:p>
            <a:pPr lvl="1"/>
            <a:r>
              <a:rPr lang="en-US" sz="2000" dirty="0" smtClean="0"/>
              <a:t>Tweets containing </a:t>
            </a:r>
            <a:r>
              <a:rPr lang="en-US" sz="2000" dirty="0"/>
              <a:t>the following hashtags:</a:t>
            </a:r>
          </a:p>
          <a:p>
            <a:pPr lvl="2"/>
            <a:r>
              <a:rPr lang="en-US" sz="1800" dirty="0"/>
              <a:t>#ISIS</a:t>
            </a:r>
          </a:p>
          <a:p>
            <a:pPr lvl="2"/>
            <a:r>
              <a:rPr lang="ar-AE" sz="1800" dirty="0"/>
              <a:t>الدولة_الإسلامية_في_العراق_والشام</a:t>
            </a:r>
            <a:endParaRPr lang="en-US" sz="1800" dirty="0"/>
          </a:p>
          <a:p>
            <a:pPr lvl="2"/>
            <a:r>
              <a:rPr lang="ar-AE" sz="1800" dirty="0"/>
              <a:t>الدولة_الإسلامية</a:t>
            </a:r>
            <a:endParaRPr lang="en-US" sz="1800" dirty="0"/>
          </a:p>
          <a:p>
            <a:pPr lvl="1"/>
            <a:r>
              <a:rPr lang="en-US" sz="2000" dirty="0" smtClean="0"/>
              <a:t>Tweets containing the following terms:</a:t>
            </a:r>
          </a:p>
          <a:p>
            <a:pPr lvl="2"/>
            <a:r>
              <a:rPr lang="ar-AE" sz="1800" dirty="0"/>
              <a:t>الدولة </a:t>
            </a:r>
            <a:r>
              <a:rPr lang="ar-AE" sz="1800" dirty="0" smtClean="0"/>
              <a:t>الإسلامية</a:t>
            </a:r>
            <a:endParaRPr lang="en-US" sz="1800" dirty="0" smtClean="0"/>
          </a:p>
          <a:p>
            <a:pPr lvl="2"/>
            <a:r>
              <a:rPr lang="ar-AE" sz="1800" dirty="0" smtClean="0"/>
              <a:t>الصفويين</a:t>
            </a:r>
            <a:endParaRPr lang="en-US" sz="1800" dirty="0" smtClean="0"/>
          </a:p>
          <a:p>
            <a:pPr lvl="2"/>
            <a:r>
              <a:rPr lang="ar-AE" sz="1800" dirty="0" smtClean="0"/>
              <a:t>الموصل</a:t>
            </a:r>
            <a:endParaRPr lang="en-US" sz="1800" dirty="0" smtClean="0"/>
          </a:p>
          <a:p>
            <a:pPr lvl="1"/>
            <a:r>
              <a:rPr lang="en-US" sz="2000" dirty="0" smtClean="0"/>
              <a:t>Tweets issued by specific pro-ISIS users</a:t>
            </a:r>
          </a:p>
          <a:p>
            <a:r>
              <a:rPr lang="en-US" sz="2000" dirty="0" smtClean="0"/>
              <a:t>Written a portion of a script to take the data and create a column titled “Created at,” group the various Tweets by their posted times into 30 minute blocks.</a:t>
            </a:r>
          </a:p>
          <a:p>
            <a:r>
              <a:rPr lang="en-US" sz="2000" dirty="0" smtClean="0"/>
              <a:t>Written a portion of script that will display the data in a line graph.</a:t>
            </a:r>
          </a:p>
        </p:txBody>
      </p:sp>
    </p:spTree>
    <p:extLst>
      <p:ext uri="{BB962C8B-B14F-4D97-AF65-F5344CB8AC3E}">
        <p14:creationId xmlns:p14="http://schemas.microsoft.com/office/powerpoint/2010/main" val="66488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Issues</a:t>
            </a:r>
            <a:endParaRPr lang="en-US" dirty="0"/>
          </a:p>
        </p:txBody>
      </p:sp>
      <p:sp>
        <p:nvSpPr>
          <p:cNvPr id="3" name="Content Placeholder 2"/>
          <p:cNvSpPr>
            <a:spLocks noGrp="1"/>
          </p:cNvSpPr>
          <p:nvPr>
            <p:ph sz="quarter" idx="1"/>
          </p:nvPr>
        </p:nvSpPr>
        <p:spPr/>
        <p:txBody>
          <a:bodyPr/>
          <a:lstStyle/>
          <a:p>
            <a:r>
              <a:rPr lang="en-US" dirty="0" smtClean="0"/>
              <a:t>Need to properly join the portion that organizes and plots the time data</a:t>
            </a:r>
          </a:p>
          <a:p>
            <a:pPr lvl="1"/>
            <a:r>
              <a:rPr lang="en-US" dirty="0" smtClean="0"/>
              <a:t>Scripts were written separate from one another while on travel for work.</a:t>
            </a:r>
          </a:p>
          <a:p>
            <a:r>
              <a:rPr lang="en-US" dirty="0" err="1" smtClean="0"/>
              <a:t>Spyder</a:t>
            </a:r>
            <a:r>
              <a:rPr lang="en-US" dirty="0" smtClean="0"/>
              <a:t> appears to mess with some of the Arabic characters, affecting the collection of certain hashtags and terms</a:t>
            </a:r>
            <a:endParaRPr lang="en-US" dirty="0"/>
          </a:p>
        </p:txBody>
      </p:sp>
    </p:spTree>
    <p:extLst>
      <p:ext uri="{BB962C8B-B14F-4D97-AF65-F5344CB8AC3E}">
        <p14:creationId xmlns:p14="http://schemas.microsoft.com/office/powerpoint/2010/main" val="3856271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348</TotalTime>
  <Words>606</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Tw Cen MT</vt:lpstr>
      <vt:lpstr>Wingdings</vt:lpstr>
      <vt:lpstr>Wingdings 2</vt:lpstr>
      <vt:lpstr>Median</vt:lpstr>
      <vt:lpstr>Improving the Effectiveness of Counter ISIS Information Operations on Twitter</vt:lpstr>
      <vt:lpstr>Goals</vt:lpstr>
      <vt:lpstr>Attaining the Data</vt:lpstr>
      <vt:lpstr>Cleaning the Data</vt:lpstr>
      <vt:lpstr>Analysis</vt:lpstr>
      <vt:lpstr>What comes next?</vt:lpstr>
      <vt:lpstr>Updates (4/9/2015)</vt:lpstr>
      <vt:lpstr>Progress?</vt:lpstr>
      <vt:lpstr>Existing Issues</vt:lpstr>
    </vt:vector>
  </TitlesOfParts>
  <Company>U S Department of State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Resonance of Twitter Content in Counter ISIL IO</dc:title>
  <dc:creator>"%username%"</dc:creator>
  <cp:lastModifiedBy>Brian</cp:lastModifiedBy>
  <cp:revision>24</cp:revision>
  <dcterms:created xsi:type="dcterms:W3CDTF">2015-03-19T19:44:30Z</dcterms:created>
  <dcterms:modified xsi:type="dcterms:W3CDTF">2015-04-10T17:20:07Z</dcterms:modified>
</cp:coreProperties>
</file>