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3" r:id="rId7"/>
    <p:sldId id="264"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132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Best Times to Tweet - Overall</a:t>
            </a: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counter</c:v>
                </c:pt>
              </c:strCache>
            </c:strRef>
          </c:tx>
          <c:spPr>
            <a:ln w="28575" cap="rnd">
              <a:solidFill>
                <a:schemeClr val="accent1"/>
              </a:solidFill>
              <a:round/>
            </a:ln>
            <a:effectLst/>
          </c:spPr>
          <c:marker>
            <c:symbol val="none"/>
          </c:marker>
          <c:cat>
            <c:numRef>
              <c:f>Sheet1!$A$2:$A$48</c:f>
              <c:numCache>
                <c:formatCode>[$-409]h:mm\ AM/PM;@</c:formatCode>
                <c:ptCount val="47"/>
                <c:pt idx="0">
                  <c:v>0</c:v>
                </c:pt>
                <c:pt idx="1">
                  <c:v>2.0833333333333301E-2</c:v>
                </c:pt>
                <c:pt idx="2">
                  <c:v>4.1666666666666699E-2</c:v>
                </c:pt>
                <c:pt idx="3">
                  <c:v>6.25E-2</c:v>
                </c:pt>
                <c:pt idx="4">
                  <c:v>8.3333333333333301E-2</c:v>
                </c:pt>
                <c:pt idx="5">
                  <c:v>0.104166666666667</c:v>
                </c:pt>
                <c:pt idx="6">
                  <c:v>0.125</c:v>
                </c:pt>
                <c:pt idx="7">
                  <c:v>0.14583333333333301</c:v>
                </c:pt>
                <c:pt idx="8">
                  <c:v>0.16666666666666699</c:v>
                </c:pt>
                <c:pt idx="9">
                  <c:v>0.1875</c:v>
                </c:pt>
                <c:pt idx="10">
                  <c:v>0.20833333333333301</c:v>
                </c:pt>
                <c:pt idx="11">
                  <c:v>0.22916666666666699</c:v>
                </c:pt>
                <c:pt idx="12">
                  <c:v>0.25</c:v>
                </c:pt>
                <c:pt idx="13">
                  <c:v>0.27083333333333298</c:v>
                </c:pt>
                <c:pt idx="14">
                  <c:v>0.29166666666666702</c:v>
                </c:pt>
                <c:pt idx="15">
                  <c:v>0.3125</c:v>
                </c:pt>
                <c:pt idx="16">
                  <c:v>0.33333333333333298</c:v>
                </c:pt>
                <c:pt idx="17">
                  <c:v>0.35416666666666702</c:v>
                </c:pt>
                <c:pt idx="18">
                  <c:v>0.375</c:v>
                </c:pt>
                <c:pt idx="19">
                  <c:v>0.39583333333333298</c:v>
                </c:pt>
                <c:pt idx="20">
                  <c:v>0.41666666666666702</c:v>
                </c:pt>
                <c:pt idx="21">
                  <c:v>0.4375</c:v>
                </c:pt>
                <c:pt idx="22">
                  <c:v>0.45833333333333298</c:v>
                </c:pt>
                <c:pt idx="23">
                  <c:v>0.47916666666666702</c:v>
                </c:pt>
                <c:pt idx="24">
                  <c:v>0.5</c:v>
                </c:pt>
                <c:pt idx="25">
                  <c:v>0.52083333333333304</c:v>
                </c:pt>
                <c:pt idx="26">
                  <c:v>0.54166666666666696</c:v>
                </c:pt>
                <c:pt idx="27">
                  <c:v>0.5625</c:v>
                </c:pt>
                <c:pt idx="28">
                  <c:v>0.58333333333333304</c:v>
                </c:pt>
                <c:pt idx="29">
                  <c:v>0.60416666666666696</c:v>
                </c:pt>
                <c:pt idx="30">
                  <c:v>0.625</c:v>
                </c:pt>
                <c:pt idx="31">
                  <c:v>0.64583333333333304</c:v>
                </c:pt>
                <c:pt idx="32">
                  <c:v>0.66666666666666696</c:v>
                </c:pt>
                <c:pt idx="33">
                  <c:v>0.6875</c:v>
                </c:pt>
                <c:pt idx="34">
                  <c:v>0.70833333333333304</c:v>
                </c:pt>
                <c:pt idx="35">
                  <c:v>0.72916666666666696</c:v>
                </c:pt>
                <c:pt idx="36">
                  <c:v>0.75</c:v>
                </c:pt>
                <c:pt idx="37">
                  <c:v>0.77083333333333304</c:v>
                </c:pt>
                <c:pt idx="38">
                  <c:v>0.79166666666666696</c:v>
                </c:pt>
                <c:pt idx="39">
                  <c:v>0.8125</c:v>
                </c:pt>
                <c:pt idx="40">
                  <c:v>0.83333333333333304</c:v>
                </c:pt>
                <c:pt idx="41">
                  <c:v>0.85416666666666696</c:v>
                </c:pt>
                <c:pt idx="42">
                  <c:v>0.875</c:v>
                </c:pt>
                <c:pt idx="43">
                  <c:v>0.89583333333333304</c:v>
                </c:pt>
                <c:pt idx="44">
                  <c:v>0.91666666666666696</c:v>
                </c:pt>
                <c:pt idx="45">
                  <c:v>0.9375</c:v>
                </c:pt>
                <c:pt idx="46">
                  <c:v>0.95833333333333304</c:v>
                </c:pt>
              </c:numCache>
            </c:numRef>
          </c:cat>
          <c:val>
            <c:numRef>
              <c:f>Sheet1!$B$2:$B$48</c:f>
              <c:numCache>
                <c:formatCode>General</c:formatCode>
                <c:ptCount val="47"/>
                <c:pt idx="0">
                  <c:v>1</c:v>
                </c:pt>
                <c:pt idx="1">
                  <c:v>0</c:v>
                </c:pt>
                <c:pt idx="2">
                  <c:v>1</c:v>
                </c:pt>
                <c:pt idx="3">
                  <c:v>0</c:v>
                </c:pt>
                <c:pt idx="4">
                  <c:v>0</c:v>
                </c:pt>
                <c:pt idx="5">
                  <c:v>0</c:v>
                </c:pt>
                <c:pt idx="6">
                  <c:v>1</c:v>
                </c:pt>
                <c:pt idx="7">
                  <c:v>1</c:v>
                </c:pt>
                <c:pt idx="8">
                  <c:v>0</c:v>
                </c:pt>
                <c:pt idx="9">
                  <c:v>2</c:v>
                </c:pt>
                <c:pt idx="10">
                  <c:v>2</c:v>
                </c:pt>
                <c:pt idx="11">
                  <c:v>2</c:v>
                </c:pt>
                <c:pt idx="12">
                  <c:v>2</c:v>
                </c:pt>
                <c:pt idx="13">
                  <c:v>8</c:v>
                </c:pt>
                <c:pt idx="14">
                  <c:v>6</c:v>
                </c:pt>
                <c:pt idx="15">
                  <c:v>10</c:v>
                </c:pt>
                <c:pt idx="16">
                  <c:v>16</c:v>
                </c:pt>
                <c:pt idx="17">
                  <c:v>64</c:v>
                </c:pt>
                <c:pt idx="18">
                  <c:v>245</c:v>
                </c:pt>
                <c:pt idx="19">
                  <c:v>355</c:v>
                </c:pt>
                <c:pt idx="20">
                  <c:v>356</c:v>
                </c:pt>
                <c:pt idx="21">
                  <c:v>492</c:v>
                </c:pt>
                <c:pt idx="22">
                  <c:v>472</c:v>
                </c:pt>
                <c:pt idx="23">
                  <c:v>597</c:v>
                </c:pt>
                <c:pt idx="24">
                  <c:v>370</c:v>
                </c:pt>
                <c:pt idx="25">
                  <c:v>444</c:v>
                </c:pt>
                <c:pt idx="26">
                  <c:v>341</c:v>
                </c:pt>
                <c:pt idx="27">
                  <c:v>331</c:v>
                </c:pt>
                <c:pt idx="28">
                  <c:v>233</c:v>
                </c:pt>
                <c:pt idx="29">
                  <c:v>153</c:v>
                </c:pt>
                <c:pt idx="30">
                  <c:v>96</c:v>
                </c:pt>
                <c:pt idx="31">
                  <c:v>111</c:v>
                </c:pt>
                <c:pt idx="32">
                  <c:v>85</c:v>
                </c:pt>
                <c:pt idx="33">
                  <c:v>36</c:v>
                </c:pt>
                <c:pt idx="34">
                  <c:v>22</c:v>
                </c:pt>
                <c:pt idx="35">
                  <c:v>26</c:v>
                </c:pt>
                <c:pt idx="36">
                  <c:v>35</c:v>
                </c:pt>
                <c:pt idx="37">
                  <c:v>24</c:v>
                </c:pt>
                <c:pt idx="38">
                  <c:v>8</c:v>
                </c:pt>
                <c:pt idx="39">
                  <c:v>9</c:v>
                </c:pt>
                <c:pt idx="40">
                  <c:v>12</c:v>
                </c:pt>
                <c:pt idx="41">
                  <c:v>6</c:v>
                </c:pt>
                <c:pt idx="42">
                  <c:v>6</c:v>
                </c:pt>
                <c:pt idx="43">
                  <c:v>3</c:v>
                </c:pt>
                <c:pt idx="44">
                  <c:v>10</c:v>
                </c:pt>
                <c:pt idx="45">
                  <c:v>5</c:v>
                </c:pt>
                <c:pt idx="46">
                  <c:v>1</c:v>
                </c:pt>
              </c:numCache>
            </c:numRef>
          </c:val>
          <c:smooth val="0"/>
        </c:ser>
        <c:dLbls>
          <c:showLegendKey val="0"/>
          <c:showVal val="0"/>
          <c:showCatName val="0"/>
          <c:showSerName val="0"/>
          <c:showPercent val="0"/>
          <c:showBubbleSize val="0"/>
        </c:dLbls>
        <c:smooth val="0"/>
        <c:axId val="844474160"/>
        <c:axId val="844468720"/>
      </c:lineChart>
      <c:catAx>
        <c:axId val="844474160"/>
        <c:scaling>
          <c:orientation val="minMax"/>
        </c:scaling>
        <c:delete val="0"/>
        <c:axPos val="b"/>
        <c:numFmt formatCode="[$-409]h:mm\ AM/P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4468720"/>
        <c:crosses val="autoZero"/>
        <c:auto val="1"/>
        <c:lblAlgn val="ctr"/>
        <c:lblOffset val="100"/>
        <c:noMultiLvlLbl val="0"/>
      </c:catAx>
      <c:valAx>
        <c:axId val="844468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4474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2FB58C4-B294-41A3-849A-07E6C9B4546E}" type="datetimeFigureOut">
              <a:rPr lang="en-US" smtClean="0"/>
              <a:t>5/1/2015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415FE81F-574D-45A6-80F7-1F0C1ABCADA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FB58C4-B294-41A3-849A-07E6C9B4546E}" type="datetimeFigureOut">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FE81F-574D-45A6-80F7-1F0C1ABCAD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2FB58C4-B294-41A3-849A-07E6C9B4546E}" type="datetimeFigureOut">
              <a:rPr lang="en-US" smtClean="0"/>
              <a:t>5/1/2015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15FE81F-574D-45A6-80F7-1F0C1ABCAD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2FB58C4-B294-41A3-849A-07E6C9B4546E}" type="datetimeFigureOut">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15FE81F-574D-45A6-80F7-1F0C1ABCADAE}"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2FB58C4-B294-41A3-849A-07E6C9B4546E}" type="datetimeFigureOut">
              <a:rPr lang="en-US" smtClean="0"/>
              <a:t>5/1/2015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15FE81F-574D-45A6-80F7-1F0C1ABCADAE}"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2FB58C4-B294-41A3-849A-07E6C9B4546E}" type="datetimeFigureOut">
              <a:rPr lang="en-US" smtClean="0"/>
              <a:t>5/1/2015</a:t>
            </a:fld>
            <a:endParaRPr lang="en-US"/>
          </a:p>
        </p:txBody>
      </p:sp>
      <p:sp>
        <p:nvSpPr>
          <p:cNvPr id="10" name="Slide Number Placeholder 9"/>
          <p:cNvSpPr>
            <a:spLocks noGrp="1"/>
          </p:cNvSpPr>
          <p:nvPr>
            <p:ph type="sldNum" sz="quarter" idx="16"/>
          </p:nvPr>
        </p:nvSpPr>
        <p:spPr/>
        <p:txBody>
          <a:bodyPr rtlCol="0"/>
          <a:lstStyle/>
          <a:p>
            <a:fld id="{415FE81F-574D-45A6-80F7-1F0C1ABCADAE}"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2FB58C4-B294-41A3-849A-07E6C9B4546E}" type="datetimeFigureOut">
              <a:rPr lang="en-US" smtClean="0"/>
              <a:t>5/1/2015</a:t>
            </a:fld>
            <a:endParaRPr lang="en-US"/>
          </a:p>
        </p:txBody>
      </p:sp>
      <p:sp>
        <p:nvSpPr>
          <p:cNvPr id="12" name="Slide Number Placeholder 11"/>
          <p:cNvSpPr>
            <a:spLocks noGrp="1"/>
          </p:cNvSpPr>
          <p:nvPr>
            <p:ph type="sldNum" sz="quarter" idx="16"/>
          </p:nvPr>
        </p:nvSpPr>
        <p:spPr/>
        <p:txBody>
          <a:bodyPr rtlCol="0"/>
          <a:lstStyle/>
          <a:p>
            <a:fld id="{415FE81F-574D-45A6-80F7-1F0C1ABCADAE}"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FB58C4-B294-41A3-849A-07E6C9B4546E}" type="datetimeFigureOut">
              <a:rPr lang="en-US" smtClean="0"/>
              <a:t>5/1/2015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15FE81F-574D-45A6-80F7-1F0C1ABCAD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FB58C4-B294-41A3-849A-07E6C9B4546E}" type="datetimeFigureOut">
              <a:rPr lang="en-US" smtClean="0"/>
              <a:t>5/1/2015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415FE81F-574D-45A6-80F7-1F0C1ABCAD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2FB58C4-B294-41A3-849A-07E6C9B4546E}" type="datetimeFigureOut">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15FE81F-574D-45A6-80F7-1F0C1ABCADAE}"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2FB58C4-B294-41A3-849A-07E6C9B4546E}" type="datetimeFigureOut">
              <a:rPr lang="en-US" smtClean="0"/>
              <a:t>5/1/2015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415FE81F-574D-45A6-80F7-1F0C1ABCADAE}"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2FB58C4-B294-41A3-849A-07E6C9B4546E}" type="datetimeFigureOut">
              <a:rPr lang="en-US" smtClean="0"/>
              <a:t>5/1/2015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15FE81F-574D-45A6-80F7-1F0C1ABCAD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normAutofit fontScale="90000"/>
          </a:bodyPr>
          <a:lstStyle/>
          <a:p>
            <a:r>
              <a:rPr lang="en-US" b="1" dirty="0" smtClean="0"/>
              <a:t>Improving the Effectiveness of Counter ISIS Information Operations on Twitter</a:t>
            </a:r>
            <a:endParaRPr lang="en-US" b="1" dirty="0"/>
          </a:p>
        </p:txBody>
      </p:sp>
      <p:sp>
        <p:nvSpPr>
          <p:cNvPr id="3" name="Subtitle 2"/>
          <p:cNvSpPr>
            <a:spLocks noGrp="1"/>
          </p:cNvSpPr>
          <p:nvPr>
            <p:ph type="subTitle" idx="1"/>
          </p:nvPr>
        </p:nvSpPr>
        <p:spPr/>
        <p:txBody>
          <a:bodyPr>
            <a:normAutofit fontScale="77500" lnSpcReduction="20000"/>
          </a:bodyPr>
          <a:lstStyle/>
          <a:p>
            <a:r>
              <a:rPr lang="en-US" dirty="0" smtClean="0"/>
              <a:t>Brian Fairlie</a:t>
            </a:r>
          </a:p>
          <a:p>
            <a:r>
              <a:rPr lang="en-US" dirty="0" smtClean="0"/>
              <a:t>DAT 6</a:t>
            </a:r>
            <a:endParaRPr lang="en-US" dirty="0"/>
          </a:p>
        </p:txBody>
      </p:sp>
    </p:spTree>
    <p:extLst>
      <p:ext uri="{BB962C8B-B14F-4D97-AF65-F5344CB8AC3E}">
        <p14:creationId xmlns:p14="http://schemas.microsoft.com/office/powerpoint/2010/main" val="272113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Goals</a:t>
            </a:r>
            <a:endParaRPr lang="en-US" u="sng" dirty="0"/>
          </a:p>
        </p:txBody>
      </p:sp>
      <p:sp>
        <p:nvSpPr>
          <p:cNvPr id="3" name="Content Placeholder 2"/>
          <p:cNvSpPr>
            <a:spLocks noGrp="1"/>
          </p:cNvSpPr>
          <p:nvPr>
            <p:ph sz="quarter" idx="1"/>
          </p:nvPr>
        </p:nvSpPr>
        <p:spPr/>
        <p:txBody>
          <a:bodyPr/>
          <a:lstStyle/>
          <a:p>
            <a:r>
              <a:rPr lang="en-US" dirty="0" smtClean="0"/>
              <a:t>Begin to d</a:t>
            </a:r>
            <a:r>
              <a:rPr lang="en-US" dirty="0" smtClean="0"/>
              <a:t>etermine </a:t>
            </a:r>
            <a:r>
              <a:rPr lang="en-US" dirty="0" smtClean="0"/>
              <a:t>variables that are likely to influence a Tweet’s resonance within a target audience:</a:t>
            </a:r>
          </a:p>
          <a:p>
            <a:pPr lvl="1"/>
            <a:r>
              <a:rPr lang="en-US" u="sng" dirty="0" smtClean="0"/>
              <a:t>Windows of opportunity</a:t>
            </a:r>
            <a:r>
              <a:rPr lang="en-US" dirty="0" smtClean="0"/>
              <a:t>: Determine the brief periods of time during which pro-ISIS audiences are most active on Twitter.</a:t>
            </a:r>
          </a:p>
          <a:p>
            <a:pPr lvl="1"/>
            <a:r>
              <a:rPr lang="en-US" u="sng" dirty="0" smtClean="0"/>
              <a:t>Purpose</a:t>
            </a:r>
            <a:r>
              <a:rPr lang="en-US" dirty="0" smtClean="0"/>
              <a:t>:</a:t>
            </a:r>
            <a:r>
              <a:rPr lang="en-US" dirty="0" smtClean="0"/>
              <a:t> By </a:t>
            </a:r>
            <a:r>
              <a:rPr lang="en-US" dirty="0" smtClean="0"/>
              <a:t>messaging when audiences are most active, property managers can improve the level of impressions that their Tweets earn.</a:t>
            </a:r>
            <a:endParaRPr lang="en-US" dirty="0" smtClean="0"/>
          </a:p>
        </p:txBody>
      </p:sp>
    </p:spTree>
    <p:extLst>
      <p:ext uri="{BB962C8B-B14F-4D97-AF65-F5344CB8AC3E}">
        <p14:creationId xmlns:p14="http://schemas.microsoft.com/office/powerpoint/2010/main" val="228212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Attaining the Data</a:t>
            </a:r>
            <a:endParaRPr lang="en-US" u="sng" dirty="0"/>
          </a:p>
        </p:txBody>
      </p:sp>
      <p:sp>
        <p:nvSpPr>
          <p:cNvPr id="3" name="Content Placeholder 2"/>
          <p:cNvSpPr>
            <a:spLocks noGrp="1"/>
          </p:cNvSpPr>
          <p:nvPr>
            <p:ph sz="quarter" idx="1"/>
          </p:nvPr>
        </p:nvSpPr>
        <p:spPr>
          <a:xfrm>
            <a:off x="612648" y="1600200"/>
            <a:ext cx="8153400" cy="4953000"/>
          </a:xfrm>
        </p:spPr>
        <p:txBody>
          <a:bodyPr>
            <a:normAutofit fontScale="77500" lnSpcReduction="20000"/>
          </a:bodyPr>
          <a:lstStyle/>
          <a:p>
            <a:r>
              <a:rPr lang="en-US" dirty="0" smtClean="0"/>
              <a:t>Social </a:t>
            </a:r>
            <a:r>
              <a:rPr lang="en-US" dirty="0" smtClean="0"/>
              <a:t>Media Monitoring </a:t>
            </a:r>
            <a:r>
              <a:rPr lang="en-US" dirty="0" smtClean="0"/>
              <a:t>Tool</a:t>
            </a:r>
          </a:p>
          <a:p>
            <a:pPr lvl="1"/>
            <a:r>
              <a:rPr lang="en-US" dirty="0" smtClean="0"/>
              <a:t>Download </a:t>
            </a:r>
            <a:r>
              <a:rPr lang="en-US" dirty="0" smtClean="0"/>
              <a:t>the data using a social media monitoring tool, using a Boolean query to set the search parameters</a:t>
            </a:r>
            <a:r>
              <a:rPr lang="en-US" dirty="0" smtClean="0"/>
              <a:t>.</a:t>
            </a:r>
          </a:p>
          <a:p>
            <a:pPr lvl="1"/>
            <a:r>
              <a:rPr lang="en-US" u="sng" dirty="0" smtClean="0"/>
              <a:t>Data</a:t>
            </a:r>
            <a:r>
              <a:rPr lang="en-US" dirty="0" smtClean="0"/>
              <a:t>: April 10, 2015</a:t>
            </a:r>
          </a:p>
          <a:p>
            <a:pPr lvl="1"/>
            <a:r>
              <a:rPr lang="en-US" u="sng" dirty="0"/>
              <a:t>Search string</a:t>
            </a:r>
            <a:r>
              <a:rPr lang="en-US" dirty="0"/>
              <a:t>: (#</a:t>
            </a:r>
            <a:r>
              <a:rPr lang="en-US" dirty="0" err="1"/>
              <a:t>WeWillBurnUSAgain</a:t>
            </a:r>
            <a:r>
              <a:rPr lang="en-US" dirty="0"/>
              <a:t> </a:t>
            </a:r>
            <a:r>
              <a:rPr lang="en-US" dirty="0" smtClean="0"/>
              <a:t>AND </a:t>
            </a:r>
            <a:r>
              <a:rPr lang="ar-IQ" dirty="0" smtClean="0"/>
              <a:t>سنحرق_أمريكا</a:t>
            </a:r>
            <a:r>
              <a:rPr lang="en-US" dirty="0" smtClean="0"/>
              <a:t>) AND </a:t>
            </a:r>
            <a:r>
              <a:rPr lang="en-US" dirty="0"/>
              <a:t>NOT ("jensan1332 " OR from:jensan1332 OR #</a:t>
            </a:r>
            <a:r>
              <a:rPr lang="en-US" dirty="0" err="1"/>
              <a:t>TeaParty</a:t>
            </a:r>
            <a:r>
              <a:rPr lang="en-US" dirty="0"/>
              <a:t> OR </a:t>
            </a:r>
            <a:r>
              <a:rPr lang="en-US" dirty="0" err="1"/>
              <a:t>from:trucksHorsesDog</a:t>
            </a:r>
            <a:r>
              <a:rPr lang="en-US" dirty="0"/>
              <a:t> OR #</a:t>
            </a:r>
            <a:r>
              <a:rPr lang="en-US" dirty="0" err="1"/>
              <a:t>TwitterKurds</a:t>
            </a:r>
            <a:r>
              <a:rPr lang="en-US" dirty="0"/>
              <a:t> OR #</a:t>
            </a:r>
            <a:r>
              <a:rPr lang="en-US" dirty="0" err="1"/>
              <a:t>Peshmerga</a:t>
            </a:r>
            <a:r>
              <a:rPr lang="en-US" dirty="0"/>
              <a:t> OR "</a:t>
            </a:r>
            <a:r>
              <a:rPr lang="en-US" dirty="0" err="1"/>
              <a:t>TruckshorsesDog</a:t>
            </a:r>
            <a:r>
              <a:rPr lang="en-US" dirty="0"/>
              <a:t>" OR #</a:t>
            </a:r>
            <a:r>
              <a:rPr lang="en-US" dirty="0" err="1"/>
              <a:t>wakeupamerica</a:t>
            </a:r>
            <a:r>
              <a:rPr lang="en-US" dirty="0"/>
              <a:t> OR #</a:t>
            </a:r>
            <a:r>
              <a:rPr lang="en-US" dirty="0" err="1"/>
              <a:t>tcot</a:t>
            </a:r>
            <a:r>
              <a:rPr lang="en-US" dirty="0"/>
              <a:t> OR "22lm22" OR "</a:t>
            </a:r>
            <a:r>
              <a:rPr lang="en-US" dirty="0" err="1"/>
              <a:t>dsdotar</a:t>
            </a:r>
            <a:r>
              <a:rPr lang="en-US" dirty="0"/>
              <a:t>" OR "</a:t>
            </a:r>
            <a:r>
              <a:rPr lang="en-US" dirty="0" err="1"/>
              <a:t>brassidio</a:t>
            </a:r>
            <a:r>
              <a:rPr lang="en-US" dirty="0"/>
              <a:t>" OR "</a:t>
            </a:r>
            <a:r>
              <a:rPr lang="en-US" dirty="0" err="1"/>
              <a:t>oklacomanche</a:t>
            </a:r>
            <a:r>
              <a:rPr lang="en-US" dirty="0"/>
              <a:t>" OR </a:t>
            </a:r>
            <a:r>
              <a:rPr lang="en-US" dirty="0" err="1"/>
              <a:t>from:HewarMaftuh</a:t>
            </a:r>
            <a:r>
              <a:rPr lang="en-US" dirty="0"/>
              <a:t> OR "</a:t>
            </a:r>
            <a:r>
              <a:rPr lang="en-US" dirty="0" err="1"/>
              <a:t>HewarMaftuh</a:t>
            </a:r>
            <a:r>
              <a:rPr lang="en-US" dirty="0"/>
              <a:t>" OR "HewarMaftuh2" OR from:HewarMaftuh2 OR </a:t>
            </a:r>
            <a:r>
              <a:rPr lang="en-US" dirty="0" err="1"/>
              <a:t>from:brassidio</a:t>
            </a:r>
            <a:r>
              <a:rPr lang="en-US" dirty="0"/>
              <a:t> OR "</a:t>
            </a:r>
            <a:r>
              <a:rPr lang="ar-IQ" dirty="0"/>
              <a:t>داعش" </a:t>
            </a:r>
            <a:r>
              <a:rPr lang="en-US" dirty="0"/>
              <a:t>OR from:herim22_0 OR from:22lm22 OR "</a:t>
            </a:r>
            <a:r>
              <a:rPr lang="en-US" dirty="0" err="1"/>
              <a:t>Terror_monitor</a:t>
            </a:r>
            <a:r>
              <a:rPr lang="en-US" dirty="0"/>
              <a:t>" OR "three husbands" OR #</a:t>
            </a:r>
            <a:r>
              <a:rPr lang="en-US" dirty="0" err="1"/>
              <a:t>WAKEUPTwitter</a:t>
            </a:r>
            <a:r>
              <a:rPr lang="en-US" dirty="0"/>
              <a:t> OR "un </a:t>
            </a:r>
            <a:r>
              <a:rPr lang="en-US" dirty="0" err="1"/>
              <a:t>altro</a:t>
            </a:r>
            <a:r>
              <a:rPr lang="en-US" dirty="0"/>
              <a:t> 11 </a:t>
            </a:r>
            <a:r>
              <a:rPr lang="en-US" dirty="0" err="1"/>
              <a:t>settembre</a:t>
            </a:r>
            <a:r>
              <a:rPr lang="en-US" dirty="0"/>
              <a:t>" OR @</a:t>
            </a:r>
            <a:r>
              <a:rPr lang="en-US" dirty="0" err="1"/>
              <a:t>SputnikInt</a:t>
            </a:r>
            <a:r>
              <a:rPr lang="en-US" dirty="0"/>
              <a:t> OR "threatening another 9/11-style" OR "</a:t>
            </a:r>
            <a:r>
              <a:rPr lang="en-US" dirty="0" err="1"/>
              <a:t>chan</a:t>
            </a:r>
            <a:r>
              <a:rPr lang="en-US" dirty="0"/>
              <a:t>" OR "</a:t>
            </a:r>
            <a:r>
              <a:rPr lang="en-US" dirty="0" err="1"/>
              <a:t>Daeshcrimes</a:t>
            </a:r>
            <a:r>
              <a:rPr lang="en-US" dirty="0"/>
              <a:t>" OR </a:t>
            </a:r>
            <a:r>
              <a:rPr lang="en-US" dirty="0" err="1"/>
              <a:t>from:DSDOTAR</a:t>
            </a:r>
            <a:r>
              <a:rPr lang="en-US" dirty="0"/>
              <a:t> OR </a:t>
            </a:r>
            <a:r>
              <a:rPr lang="en-US" dirty="0" err="1"/>
              <a:t>from:TheOnlyJewhadi</a:t>
            </a:r>
            <a:r>
              <a:rPr lang="en-US" dirty="0"/>
              <a:t> OR "</a:t>
            </a:r>
            <a:r>
              <a:rPr lang="en-US" dirty="0" err="1"/>
              <a:t>TheOnlyJewhadi</a:t>
            </a:r>
            <a:r>
              <a:rPr lang="en-US" dirty="0"/>
              <a:t>" OR "OPISIS" OR </a:t>
            </a:r>
            <a:r>
              <a:rPr lang="en-US" dirty="0" err="1"/>
              <a:t>from:opantilsls</a:t>
            </a:r>
            <a:r>
              <a:rPr lang="en-US" dirty="0"/>
              <a:t> OR "</a:t>
            </a:r>
            <a:r>
              <a:rPr lang="en-US" dirty="0" err="1"/>
              <a:t>opantilsls</a:t>
            </a:r>
            <a:r>
              <a:rPr lang="en-US" dirty="0"/>
              <a:t>" OR "</a:t>
            </a:r>
            <a:r>
              <a:rPr lang="en-US" dirty="0" err="1"/>
              <a:t>isischan</a:t>
            </a:r>
            <a:r>
              <a:rPr lang="en-US" dirty="0"/>
              <a:t>" OR "</a:t>
            </a:r>
            <a:r>
              <a:rPr lang="en-US" dirty="0" err="1"/>
              <a:t>isis</a:t>
            </a:r>
            <a:r>
              <a:rPr lang="en-US" dirty="0"/>
              <a:t> </a:t>
            </a:r>
            <a:r>
              <a:rPr lang="en-US" dirty="0" err="1"/>
              <a:t>chan</a:t>
            </a:r>
            <a:r>
              <a:rPr lang="en-US" dirty="0"/>
              <a:t>" OR "ISIS</a:t>
            </a:r>
            <a:r>
              <a:rPr lang="ja-JP" altLang="en-US" dirty="0"/>
              <a:t>ちゃん</a:t>
            </a:r>
            <a:r>
              <a:rPr lang="en-US" altLang="ja-JP" dirty="0"/>
              <a:t>" </a:t>
            </a:r>
            <a:r>
              <a:rPr lang="en-US" dirty="0"/>
              <a:t>OR "</a:t>
            </a:r>
            <a:r>
              <a:rPr lang="en-US" dirty="0" err="1"/>
              <a:t>daesh</a:t>
            </a:r>
            <a:r>
              <a:rPr lang="en-US" dirty="0"/>
              <a:t>" OR "</a:t>
            </a:r>
            <a:r>
              <a:rPr lang="en-US" dirty="0" err="1"/>
              <a:t>daash</a:t>
            </a:r>
            <a:r>
              <a:rPr lang="en-US" dirty="0"/>
              <a:t>" OR "</a:t>
            </a:r>
            <a:r>
              <a:rPr lang="en-US" dirty="0" err="1"/>
              <a:t>daish</a:t>
            </a:r>
            <a:r>
              <a:rPr lang="en-US" dirty="0"/>
              <a:t>" OR #YPG OR "</a:t>
            </a:r>
            <a:r>
              <a:rPr lang="en-US" dirty="0" err="1"/>
              <a:t>infidelscotsman</a:t>
            </a:r>
            <a:r>
              <a:rPr lang="en-US" dirty="0" smtClean="0"/>
              <a:t>")</a:t>
            </a:r>
          </a:p>
          <a:p>
            <a:pPr lvl="2"/>
            <a:endParaRPr lang="en-US" dirty="0"/>
          </a:p>
        </p:txBody>
      </p:sp>
    </p:spTree>
    <p:extLst>
      <p:ext uri="{BB962C8B-B14F-4D97-AF65-F5344CB8AC3E}">
        <p14:creationId xmlns:p14="http://schemas.microsoft.com/office/powerpoint/2010/main" val="148942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Cleaning the Data</a:t>
            </a:r>
            <a:endParaRPr lang="en-US" u="sng" dirty="0"/>
          </a:p>
        </p:txBody>
      </p:sp>
      <p:sp>
        <p:nvSpPr>
          <p:cNvPr id="3" name="Content Placeholder 2"/>
          <p:cNvSpPr>
            <a:spLocks noGrp="1"/>
          </p:cNvSpPr>
          <p:nvPr>
            <p:ph sz="quarter" idx="1"/>
          </p:nvPr>
        </p:nvSpPr>
        <p:spPr>
          <a:xfrm>
            <a:off x="457200" y="1672926"/>
            <a:ext cx="8229600" cy="1451274"/>
          </a:xfrm>
        </p:spPr>
        <p:txBody>
          <a:bodyPr>
            <a:normAutofit/>
          </a:bodyPr>
          <a:lstStyle/>
          <a:p>
            <a:r>
              <a:rPr lang="en-US" dirty="0" smtClean="0"/>
              <a:t>Define the data sets.</a:t>
            </a:r>
          </a:p>
          <a:p>
            <a:r>
              <a:rPr lang="en-US" dirty="0" smtClean="0"/>
              <a:t>Format the time stamps.</a:t>
            </a:r>
          </a:p>
          <a:p>
            <a:endParaRPr lang="en-US" dirty="0"/>
          </a:p>
        </p:txBody>
      </p:sp>
      <p:pic>
        <p:nvPicPr>
          <p:cNvPr id="5" name="Picture 4"/>
          <p:cNvPicPr>
            <a:picLocks noChangeAspect="1"/>
          </p:cNvPicPr>
          <p:nvPr/>
        </p:nvPicPr>
        <p:blipFill>
          <a:blip r:embed="rId2"/>
          <a:stretch>
            <a:fillRect/>
          </a:stretch>
        </p:blipFill>
        <p:spPr>
          <a:xfrm>
            <a:off x="457200" y="3276600"/>
            <a:ext cx="8229599" cy="3276600"/>
          </a:xfrm>
          <a:prstGeom prst="rect">
            <a:avLst/>
          </a:prstGeom>
          <a:ln>
            <a:solidFill>
              <a:schemeClr val="tx1"/>
            </a:solidFill>
          </a:ln>
        </p:spPr>
      </p:pic>
    </p:spTree>
    <p:extLst>
      <p:ext uri="{BB962C8B-B14F-4D97-AF65-F5344CB8AC3E}">
        <p14:creationId xmlns:p14="http://schemas.microsoft.com/office/powerpoint/2010/main" val="216807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Analysis</a:t>
            </a:r>
            <a:endParaRPr lang="en-US" u="sng" dirty="0"/>
          </a:p>
        </p:txBody>
      </p:sp>
      <p:sp>
        <p:nvSpPr>
          <p:cNvPr id="3" name="Content Placeholder 2"/>
          <p:cNvSpPr>
            <a:spLocks noGrp="1"/>
          </p:cNvSpPr>
          <p:nvPr>
            <p:ph sz="quarter" idx="1"/>
          </p:nvPr>
        </p:nvSpPr>
        <p:spPr/>
        <p:txBody>
          <a:bodyPr/>
          <a:lstStyle/>
          <a:p>
            <a:r>
              <a:rPr lang="en-US" dirty="0" smtClean="0"/>
              <a:t>Sort </a:t>
            </a:r>
            <a:r>
              <a:rPr lang="en-US" dirty="0" smtClean="0"/>
              <a:t>the various posted times of all of the tweets and group them into 30 minute or one hour blocks, in order to determine which blocks would be the best times to post messages</a:t>
            </a:r>
            <a:r>
              <a:rPr lang="en-US" dirty="0" smtClean="0"/>
              <a:t>.</a:t>
            </a:r>
          </a:p>
        </p:txBody>
      </p:sp>
      <p:pic>
        <p:nvPicPr>
          <p:cNvPr id="5" name="Picture 4"/>
          <p:cNvPicPr>
            <a:picLocks noChangeAspect="1"/>
          </p:cNvPicPr>
          <p:nvPr/>
        </p:nvPicPr>
        <p:blipFill>
          <a:blip r:embed="rId2"/>
          <a:stretch>
            <a:fillRect/>
          </a:stretch>
        </p:blipFill>
        <p:spPr>
          <a:xfrm>
            <a:off x="1120372" y="3848100"/>
            <a:ext cx="7261628" cy="1409700"/>
          </a:xfrm>
          <a:prstGeom prst="rect">
            <a:avLst/>
          </a:prstGeom>
          <a:ln>
            <a:solidFill>
              <a:schemeClr val="tx1"/>
            </a:solidFill>
          </a:ln>
        </p:spPr>
      </p:pic>
    </p:spTree>
    <p:extLst>
      <p:ext uri="{BB962C8B-B14F-4D97-AF65-F5344CB8AC3E}">
        <p14:creationId xmlns:p14="http://schemas.microsoft.com/office/powerpoint/2010/main" val="27201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the </a:t>
            </a:r>
            <a:r>
              <a:rPr lang="en-US" dirty="0"/>
              <a:t>T</a:t>
            </a:r>
            <a:r>
              <a:rPr lang="en-US" dirty="0" smtClean="0"/>
              <a:t>ime Intervals</a:t>
            </a:r>
            <a:endParaRPr lang="en-US" dirty="0"/>
          </a:p>
        </p:txBody>
      </p:sp>
      <p:pic>
        <p:nvPicPr>
          <p:cNvPr id="5" name="Picture 4"/>
          <p:cNvPicPr>
            <a:picLocks noChangeAspect="1"/>
          </p:cNvPicPr>
          <p:nvPr/>
        </p:nvPicPr>
        <p:blipFill>
          <a:blip r:embed="rId2"/>
          <a:stretch>
            <a:fillRect/>
          </a:stretch>
        </p:blipFill>
        <p:spPr>
          <a:xfrm>
            <a:off x="612648" y="2667000"/>
            <a:ext cx="7877210" cy="3733800"/>
          </a:xfrm>
          <a:prstGeom prst="rect">
            <a:avLst/>
          </a:prstGeom>
          <a:ln>
            <a:solidFill>
              <a:schemeClr val="tx1"/>
            </a:solidFill>
          </a:ln>
        </p:spPr>
      </p:pic>
      <p:sp>
        <p:nvSpPr>
          <p:cNvPr id="6" name="Content Placeholder 2"/>
          <p:cNvSpPr>
            <a:spLocks noGrp="1"/>
          </p:cNvSpPr>
          <p:nvPr>
            <p:ph sz="quarter" idx="1"/>
          </p:nvPr>
        </p:nvSpPr>
        <p:spPr>
          <a:xfrm>
            <a:off x="612648" y="1600200"/>
            <a:ext cx="8153400" cy="762000"/>
          </a:xfrm>
        </p:spPr>
        <p:txBody>
          <a:bodyPr/>
          <a:lstStyle/>
          <a:p>
            <a:r>
              <a:rPr lang="en-US" dirty="0" smtClean="0"/>
              <a:t>Prepare the chart and plot the data in the chart</a:t>
            </a:r>
          </a:p>
        </p:txBody>
      </p:sp>
    </p:spTree>
    <p:extLst>
      <p:ext uri="{BB962C8B-B14F-4D97-AF65-F5344CB8AC3E}">
        <p14:creationId xmlns:p14="http://schemas.microsoft.com/office/powerpoint/2010/main" val="92949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data to an Excel file</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67472310"/>
              </p:ext>
            </p:extLst>
          </p:nvPr>
        </p:nvGraphicFramePr>
        <p:xfrm>
          <a:off x="838200" y="2799318"/>
          <a:ext cx="7467600" cy="3733800"/>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1143000" y="1752600"/>
            <a:ext cx="6968141" cy="490537"/>
          </a:xfrm>
          <a:prstGeom prst="rect">
            <a:avLst/>
          </a:prstGeom>
          <a:ln>
            <a:solidFill>
              <a:schemeClr val="tx1"/>
            </a:solidFill>
          </a:ln>
        </p:spPr>
      </p:pic>
    </p:spTree>
    <p:extLst>
      <p:ext uri="{BB962C8B-B14F-4D97-AF65-F5344CB8AC3E}">
        <p14:creationId xmlns:p14="http://schemas.microsoft.com/office/powerpoint/2010/main" val="661126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What comes next?</a:t>
            </a:r>
            <a:endParaRPr lang="en-US" u="sng" dirty="0"/>
          </a:p>
        </p:txBody>
      </p:sp>
      <p:sp>
        <p:nvSpPr>
          <p:cNvPr id="3" name="Content Placeholder 2"/>
          <p:cNvSpPr>
            <a:spLocks noGrp="1"/>
          </p:cNvSpPr>
          <p:nvPr>
            <p:ph sz="quarter" idx="1"/>
          </p:nvPr>
        </p:nvSpPr>
        <p:spPr>
          <a:xfrm>
            <a:off x="457200" y="1600200"/>
            <a:ext cx="8229600" cy="4648200"/>
          </a:xfrm>
        </p:spPr>
        <p:txBody>
          <a:bodyPr>
            <a:normAutofit/>
          </a:bodyPr>
          <a:lstStyle/>
          <a:p>
            <a:r>
              <a:rPr lang="en-US" dirty="0"/>
              <a:t>The results of this project will allow me to begin crafting a set of guidelines that will likely increase the resonance of issued Tweets</a:t>
            </a:r>
            <a:r>
              <a:rPr lang="en-US" dirty="0" smtClean="0"/>
              <a:t>.</a:t>
            </a:r>
          </a:p>
          <a:p>
            <a:r>
              <a:rPr lang="en-US" dirty="0" smtClean="0"/>
              <a:t>Map social networks of pro-ISIS users</a:t>
            </a:r>
          </a:p>
          <a:p>
            <a:pPr lvl="1"/>
            <a:r>
              <a:rPr lang="en-US" dirty="0" smtClean="0"/>
              <a:t>Profile communities involved in the conversations.</a:t>
            </a:r>
          </a:p>
          <a:p>
            <a:pPr lvl="1"/>
            <a:r>
              <a:rPr lang="en-US" dirty="0" smtClean="0"/>
              <a:t>Determine the prominent narratives for possible counter messaging.</a:t>
            </a:r>
          </a:p>
          <a:p>
            <a:pPr lvl="1"/>
            <a:r>
              <a:rPr lang="en-US" dirty="0" smtClean="0"/>
              <a:t>Determine popular hashtags being used within each community.</a:t>
            </a:r>
            <a:endParaRPr lang="en-US" dirty="0" smtClean="0"/>
          </a:p>
        </p:txBody>
      </p:sp>
    </p:spTree>
    <p:extLst>
      <p:ext uri="{BB962C8B-B14F-4D97-AF65-F5344CB8AC3E}">
        <p14:creationId xmlns:p14="http://schemas.microsoft.com/office/powerpoint/2010/main" val="16483231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710</TotalTime>
  <Words>408</Words>
  <Application>Microsoft Office PowerPoint</Application>
  <PresentationFormat>On-screen Show (4:3)</PresentationFormat>
  <Paragraphs>27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HGPｺﾞｼｯｸE</vt:lpstr>
      <vt:lpstr>Tw Cen MT</vt:lpstr>
      <vt:lpstr>Wingdings</vt:lpstr>
      <vt:lpstr>Wingdings 2</vt:lpstr>
      <vt:lpstr>Median</vt:lpstr>
      <vt:lpstr>Improving the Effectiveness of Counter ISIS Information Operations on Twitter</vt:lpstr>
      <vt:lpstr>Goals</vt:lpstr>
      <vt:lpstr>Attaining the Data</vt:lpstr>
      <vt:lpstr>Cleaning the Data</vt:lpstr>
      <vt:lpstr>Analysis</vt:lpstr>
      <vt:lpstr>Plot the Time Intervals</vt:lpstr>
      <vt:lpstr>Write the data to an Excel file</vt:lpstr>
      <vt:lpstr>What comes next?</vt:lpstr>
    </vt:vector>
  </TitlesOfParts>
  <Company>U S Department of State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Resonance of Twitter Content in Counter ISIL IO</dc:title>
  <dc:creator>"%username%"</dc:creator>
  <cp:lastModifiedBy>Brian</cp:lastModifiedBy>
  <cp:revision>35</cp:revision>
  <dcterms:created xsi:type="dcterms:W3CDTF">2015-03-19T19:44:30Z</dcterms:created>
  <dcterms:modified xsi:type="dcterms:W3CDTF">2015-05-02T04:39:03Z</dcterms:modified>
</cp:coreProperties>
</file>