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9" r:id="rId13"/>
    <p:sldId id="268" r:id="rId14"/>
    <p:sldId id="275" r:id="rId15"/>
  </p:sldIdLst>
  <p:sldSz cx="9144000" cy="6858000" type="screen4x3"/>
  <p:notesSz cx="6858000" cy="9144000"/>
  <p:defaultTextStyle>
    <a:defPPr lvl="0">
      <a:defRPr lang="en-GB"/>
    </a:defPPr>
    <a:lvl1pPr lvl="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lvl="1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lvl="2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lvl="3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lvl="4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55" d="100"/>
          <a:sy n="55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CA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CA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CA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F2ABE5C-C5A6-412C-8CD4-E4BAA28C00C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11856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16B4F1-1398-43B9-9BA2-B0DC4FD3FA00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CA" alt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BC57E7-CD78-45C2-ABD4-C33A94DBFE77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CA" altLang="en-US" sz="2000" dirty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C71AE4-6C18-4D77-9564-B64250717E10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CA" altLang="en-US" sz="2000" dirty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F2ABE5C-C5A6-412C-8CD4-E4BAA28C00C8}" type="slidenum">
              <a:rPr lang="en-CA" altLang="en-US" smtClean="0"/>
              <a:pPr/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3262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F2ABE5C-C5A6-412C-8CD4-E4BAA28C00C8}" type="slidenum">
              <a:rPr lang="en-CA" altLang="en-US" smtClean="0"/>
              <a:pPr/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103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F2ABE5C-C5A6-412C-8CD4-E4BAA28C00C8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543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F2ABE5C-C5A6-412C-8CD4-E4BAA28C00C8}" type="slidenum">
              <a:rPr lang="en-CA" altLang="en-US" smtClean="0"/>
              <a:pPr/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2274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F2ABE5C-C5A6-412C-8CD4-E4BAA28C00C8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01080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A8952-DFA5-4775-953E-1DADF5FE1B65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CA" altLang="en-US" sz="2000" dirty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F2ABE5C-C5A6-412C-8CD4-E4BAA28C00C8}" type="slidenum">
              <a:rPr lang="en-CA" altLang="en-US" smtClean="0"/>
              <a:pPr/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110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3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11375"/>
            <a:ext cx="7770813" cy="1544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4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1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7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36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965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8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06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50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6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022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722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04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6291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1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2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96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29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998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345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5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2000"/>
            <a:lum/>
          </a:blip>
          <a:srcRect/>
          <a:stretch>
            <a:fillRect l="58000" t="4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11375"/>
            <a:ext cx="7770813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34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stretch>
            <a:fillRect l="58000" t="4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 l="58000" t="4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11375"/>
            <a:ext cx="7772400" cy="15462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altLang="en-US" dirty="0"/>
              <a:t>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3568" y="2060848"/>
            <a:ext cx="7772400" cy="1046162"/>
          </a:xfrm>
          <a:ln/>
        </p:spPr>
        <p:txBody>
          <a:bodyPr lIns="91440" tIns="91440" rIns="91440" bIns="91440"/>
          <a:lstStyle/>
          <a:p>
            <a:pPr marL="0" indent="0" algn="ctr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altLang="en-US" sz="3200" b="1" dirty="0">
                <a:solidFill>
                  <a:schemeClr val="accent6">
                    <a:lumMod val="75000"/>
                  </a:schemeClr>
                </a:solidFill>
              </a:rPr>
              <a:t>Microprocessors Tutorial 1:</a:t>
            </a:r>
          </a:p>
          <a:p>
            <a:pPr marL="0" indent="0" algn="ctr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altLang="en-US" sz="3200" b="1" dirty="0">
                <a:solidFill>
                  <a:schemeClr val="accent6">
                    <a:lumMod val="75000"/>
                  </a:schemeClr>
                </a:solidFill>
              </a:rPr>
              <a:t>Arduino Basics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Pseudo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sz="2400" dirty="0"/>
              <a:t>Declare </a:t>
            </a:r>
            <a:r>
              <a:rPr lang="en-US" sz="2400" b="1" dirty="0">
                <a:solidFill>
                  <a:schemeClr val="accent6"/>
                </a:solidFill>
              </a:rPr>
              <a:t>four variable</a:t>
            </a:r>
            <a:r>
              <a:rPr lang="en-US" sz="2400" dirty="0"/>
              <a:t> outside </a:t>
            </a:r>
            <a:r>
              <a:rPr lang="en-US" sz="2400" dirty="0">
                <a:solidFill>
                  <a:srgbClr val="FF0000"/>
                </a:solidFill>
              </a:rPr>
              <a:t>setup()</a:t>
            </a:r>
            <a:r>
              <a:rPr lang="en-US" sz="2400" dirty="0"/>
              <a:t> to keep track of converted value to send to servo;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400" dirty="0"/>
              <a:t>Attach the servo to digital pins using </a:t>
            </a:r>
            <a:r>
              <a:rPr lang="en-US" sz="2400" dirty="0">
                <a:solidFill>
                  <a:srgbClr val="FF0000"/>
                </a:solidFill>
              </a:rPr>
              <a:t>servo()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400" dirty="0"/>
              <a:t>Create an temporary integer to store the analog value you are reading using </a:t>
            </a:r>
            <a:r>
              <a:rPr lang="en-US" sz="2400" dirty="0" err="1">
                <a:solidFill>
                  <a:srgbClr val="FF0000"/>
                </a:solidFill>
              </a:rPr>
              <a:t>AnalogRead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chemeClr val="accent2"/>
                </a:solidFill>
              </a:rPr>
              <a:t>Pin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;</a:t>
            </a:r>
          </a:p>
          <a:p>
            <a:pPr marL="550926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Map the value from temporary integer</a:t>
            </a:r>
          </a:p>
          <a:p>
            <a:pPr marL="36576" indent="0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			from </a:t>
            </a:r>
            <a:r>
              <a:rPr lang="en-US" sz="2400" b="1" dirty="0">
                <a:solidFill>
                  <a:schemeClr val="accent6"/>
                </a:solidFill>
                <a:sym typeface="Wingdings" pitchFamily="2" charset="2"/>
              </a:rPr>
              <a:t>0-1023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and </a:t>
            </a:r>
            <a:r>
              <a:rPr lang="en-US" sz="2400" b="1" dirty="0">
                <a:solidFill>
                  <a:schemeClr val="accent6"/>
                </a:solidFill>
                <a:sym typeface="Wingdings" pitchFamily="2" charset="2"/>
              </a:rPr>
              <a:t>-180 to 180 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to a fixed variable</a:t>
            </a:r>
          </a:p>
          <a:p>
            <a:pPr marL="36576" indent="0"/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5.</a:t>
            </a:r>
            <a:r>
              <a:rPr lang="en-US" sz="2400" b="1" dirty="0">
                <a:solidFill>
                  <a:schemeClr val="accent6"/>
                </a:solidFill>
                <a:sym typeface="Wingdings" pitchFamily="2" charset="2"/>
              </a:rPr>
              <a:t>   Write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the fixed variable to our servo</a:t>
            </a:r>
          </a:p>
          <a:p>
            <a:pPr marL="36576" indent="0"/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 marL="550926" indent="-51435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550926" indent="-51435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510574" y="179312"/>
            <a:ext cx="3238736" cy="3257584"/>
            <a:chOff x="3386" y="1507"/>
            <a:chExt cx="1994" cy="2060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333" b="96000" l="4500" r="94167">
                          <a14:foregroundMark x1="20833" y1="38500" x2="20833" y2="38500"/>
                          <a14:foregroundMark x1="28500" y1="61167" x2="28500" y2="61167"/>
                          <a14:foregroundMark x1="27667" y1="58833" x2="27667" y2="58833"/>
                          <a14:foregroundMark x1="24500" y1="56833" x2="24500" y2="56833"/>
                          <a14:foregroundMark x1="22000" y1="54667" x2="22000" y2="54667"/>
                          <a14:foregroundMark x1="16667" y1="54833" x2="16667" y2="54833"/>
                          <a14:foregroundMark x1="21167" y1="67333" x2="21167" y2="67333"/>
                          <a14:foregroundMark x1="30333" y1="68333" x2="30333" y2="68333"/>
                          <a14:foregroundMark x1="32667" y1="72500" x2="32667" y2="72500"/>
                          <a14:foregroundMark x1="40000" y1="68000" x2="40000" y2="68000"/>
                          <a14:foregroundMark x1="32833" y1="49667" x2="32833" y2="49667"/>
                          <a14:foregroundMark x1="34167" y1="55833" x2="34167" y2="55833"/>
                          <a14:foregroundMark x1="32500" y1="52333" x2="32500" y2="52333"/>
                          <a14:foregroundMark x1="29000" y1="50500" x2="29000" y2="50500"/>
                          <a14:foregroundMark x1="27167" y1="48333" x2="27167" y2="48333"/>
                          <a14:foregroundMark x1="13500" y1="51833" x2="13500" y2="51833"/>
                          <a14:foregroundMark x1="9833" y1="58833" x2="9833" y2="58833"/>
                          <a14:foregroundMark x1="11167" y1="64333" x2="11167" y2="64333"/>
                          <a14:foregroundMark x1="23333" y1="75333" x2="23333" y2="75333"/>
                          <a14:foregroundMark x1="24500" y1="76667" x2="24500" y2="76667"/>
                          <a14:foregroundMark x1="22167" y1="77833" x2="22167" y2="77833"/>
                          <a14:foregroundMark x1="23000" y1="78167" x2="23000" y2="78167"/>
                          <a14:foregroundMark x1="32000" y1="77000" x2="32000" y2="77000"/>
                          <a14:foregroundMark x1="33833" y1="76500" x2="33833" y2="76500"/>
                          <a14:foregroundMark x1="85167" y1="63333" x2="85167" y2="63333"/>
                          <a14:foregroundMark x1="54167" y1="64833" x2="54167" y2="64833"/>
                          <a14:foregroundMark x1="55333" y1="61500" x2="55333" y2="61500"/>
                          <a14:foregroundMark x1="51333" y1="83000" x2="51333" y2="83000"/>
                          <a14:foregroundMark x1="90000" y1="81833" x2="90000" y2="81833"/>
                          <a14:backgroundMark x1="37167" y1="75000" x2="37167" y2="7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" y="1507"/>
              <a:ext cx="1994" cy="1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3408" y="2986"/>
              <a:ext cx="909" cy="581"/>
              <a:chOff x="3408" y="2986"/>
              <a:chExt cx="909" cy="581"/>
            </a:xfrm>
          </p:grpSpPr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4051" y="3063"/>
                <a:ext cx="0" cy="40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96" name="Text Box 8"/>
              <p:cNvSpPr txBox="1">
                <a:spLocks noChangeArrowheads="1"/>
              </p:cNvSpPr>
              <p:nvPr/>
            </p:nvSpPr>
            <p:spPr bwMode="auto">
              <a:xfrm>
                <a:off x="3628" y="3350"/>
                <a:ext cx="468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60876" rIns="90000" bIns="45000"/>
              <a:lstStyle>
                <a:lvl1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1pPr>
                <a:lvl2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2pPr>
                <a:lvl3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3pPr>
                <a:lvl4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4pPr>
                <a:lvl5pPr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Microsoft YaHei" charset="-122"/>
                  </a:defRPr>
                </a:lvl9pPr>
              </a:lstStyle>
              <a:p>
                <a:r>
                  <a:rPr lang="en-CA" altLang="en-US" dirty="0"/>
                  <a:t>to pin</a:t>
                </a:r>
              </a:p>
            </p:txBody>
          </p:sp>
          <p:sp>
            <p:nvSpPr>
              <p:cNvPr id="12297" name="Text Box 9"/>
              <p:cNvSpPr txBox="1">
                <a:spLocks noChangeArrowheads="1"/>
              </p:cNvSpPr>
              <p:nvPr/>
            </p:nvSpPr>
            <p:spPr bwMode="auto">
              <a:xfrm>
                <a:off x="3408" y="3224"/>
                <a:ext cx="349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0876" rIns="90000" bIns="45000"/>
              <a:lstStyle/>
              <a:p>
                <a:r>
                  <a:rPr lang="en-CA" altLang="en-US" dirty="0">
                    <a:solidFill>
                      <a:srgbClr val="000000"/>
                    </a:solidFill>
                  </a:rPr>
                  <a:t>+5v</a:t>
                </a:r>
              </a:p>
            </p:txBody>
          </p:sp>
          <p:grpSp>
            <p:nvGrpSpPr>
              <p:cNvPr id="12298" name="Group 10"/>
              <p:cNvGrpSpPr>
                <a:grpSpLocks/>
              </p:cNvGrpSpPr>
              <p:nvPr/>
            </p:nvGrpSpPr>
            <p:grpSpPr bwMode="auto">
              <a:xfrm>
                <a:off x="4137" y="2986"/>
                <a:ext cx="180" cy="423"/>
                <a:chOff x="4137" y="2986"/>
                <a:chExt cx="180" cy="423"/>
              </a:xfrm>
            </p:grpSpPr>
            <p:sp>
              <p:nvSpPr>
                <p:cNvPr id="12299" name="Line 11"/>
                <p:cNvSpPr>
                  <a:spLocks noChangeShapeType="1"/>
                </p:cNvSpPr>
                <p:nvPr/>
              </p:nvSpPr>
              <p:spPr bwMode="auto">
                <a:xfrm>
                  <a:off x="4217" y="2986"/>
                  <a:ext cx="0" cy="316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00" name="Line 12"/>
                <p:cNvSpPr>
                  <a:spLocks noChangeShapeType="1"/>
                </p:cNvSpPr>
                <p:nvPr/>
              </p:nvSpPr>
              <p:spPr bwMode="auto">
                <a:xfrm>
                  <a:off x="4137" y="3333"/>
                  <a:ext cx="18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01" name="Line 13"/>
                <p:cNvSpPr>
                  <a:spLocks noChangeShapeType="1"/>
                </p:cNvSpPr>
                <p:nvPr/>
              </p:nvSpPr>
              <p:spPr bwMode="auto">
                <a:xfrm>
                  <a:off x="4173" y="3372"/>
                  <a:ext cx="90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12302" name="Line 14"/>
                <p:cNvSpPr>
                  <a:spLocks noChangeShapeType="1"/>
                </p:cNvSpPr>
                <p:nvPr/>
              </p:nvSpPr>
              <p:spPr bwMode="auto">
                <a:xfrm>
                  <a:off x="4195" y="3409"/>
                  <a:ext cx="44" cy="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2303" name="Line 15"/>
              <p:cNvSpPr>
                <a:spLocks noChangeShapeType="1"/>
              </p:cNvSpPr>
              <p:nvPr/>
            </p:nvSpPr>
            <p:spPr bwMode="auto">
              <a:xfrm flipH="1">
                <a:off x="3705" y="3063"/>
                <a:ext cx="105" cy="20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3000" dirty="0">
                <a:solidFill>
                  <a:srgbClr val="0095DA"/>
                </a:solidFill>
              </a:rPr>
              <a:t>Analog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979" y="1369203"/>
            <a:ext cx="6938963" cy="2941638"/>
          </a:xfrm>
          <a:ln/>
        </p:spPr>
        <p:txBody>
          <a:bodyPr/>
          <a:lstStyle/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CA" altLang="en-US" sz="2200" dirty="0">
                <a:solidFill>
                  <a:srgbClr val="008000"/>
                </a:solidFill>
              </a:rPr>
              <a:t>Analog: </a:t>
            </a:r>
            <a:r>
              <a:rPr lang="en-CA" altLang="en-US" sz="2200" dirty="0">
                <a:solidFill>
                  <a:schemeClr val="tx1"/>
                </a:solidFill>
              </a:rPr>
              <a:t>0-1023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CA" altLang="en-US" sz="2200" dirty="0">
                <a:solidFill>
                  <a:schemeClr val="tx1"/>
                </a:solidFill>
              </a:rPr>
              <a:t>             Potentiometer, sensor, motors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CA" altLang="en-US" sz="2200" dirty="0">
                <a:solidFill>
                  <a:srgbClr val="FF0000"/>
                </a:solidFill>
              </a:rPr>
              <a:t>             </a:t>
            </a:r>
            <a:r>
              <a:rPr lang="en-CA" altLang="en-US" sz="2200" dirty="0" err="1">
                <a:solidFill>
                  <a:srgbClr val="FF0000"/>
                </a:solidFill>
              </a:rPr>
              <a:t>AnalogRead</a:t>
            </a:r>
            <a:r>
              <a:rPr lang="en-CA" altLang="en-US" sz="2200" dirty="0">
                <a:solidFill>
                  <a:srgbClr val="FF0000"/>
                </a:solidFill>
              </a:rPr>
              <a:t>(), </a:t>
            </a:r>
            <a:r>
              <a:rPr lang="en-CA" altLang="en-US" sz="2200" dirty="0" err="1">
                <a:solidFill>
                  <a:srgbClr val="FF0000"/>
                </a:solidFill>
              </a:rPr>
              <a:t>analogWrite</a:t>
            </a:r>
            <a:r>
              <a:rPr lang="en-CA" altLang="en-US" sz="2200" dirty="0">
                <a:solidFill>
                  <a:srgbClr val="FF0000"/>
                </a:solidFill>
              </a:rPr>
              <a:t>() 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CA" alt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CA" altLang="en-US" sz="2200" dirty="0">
              <a:solidFill>
                <a:schemeClr val="tx1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1722" y="3342014"/>
            <a:ext cx="69389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2200" b="1" dirty="0">
                <a:solidFill>
                  <a:schemeClr val="tx1"/>
                </a:solidFill>
                <a:cs typeface="Arial" charset="0"/>
              </a:rPr>
              <a:t>Potentiometer</a:t>
            </a:r>
            <a:r>
              <a:rPr lang="en-CA" altLang="en-US" sz="2200" dirty="0">
                <a:solidFill>
                  <a:schemeClr val="tx1"/>
                </a:solidFill>
                <a:cs typeface="Arial" charset="0"/>
              </a:rPr>
              <a:t>: variable resistance </a:t>
            </a:r>
          </a:p>
          <a:p>
            <a:pPr>
              <a:lnSpc>
                <a:spcPct val="100000"/>
              </a:lnSpc>
            </a:pPr>
            <a:endParaRPr lang="en-CA" altLang="en-US" sz="2200" dirty="0">
              <a:solidFill>
                <a:schemeClr val="tx1"/>
              </a:solidFill>
              <a:cs typeface="Arial" charset="0"/>
            </a:endParaRPr>
          </a:p>
          <a:p>
            <a:pPr>
              <a:lnSpc>
                <a:spcPct val="100000"/>
              </a:lnSpc>
            </a:pPr>
            <a:endParaRPr lang="en-CA" altLang="en-US" sz="2200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026" name="Picture 2" descr="C:\Users\Abtin\Desktop\206931_LB_00_FB.EPS_10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6565" y="4515656"/>
            <a:ext cx="1696021" cy="1696021"/>
          </a:xfrm>
          <a:prstGeom prst="rect">
            <a:avLst/>
          </a:prstGeom>
          <a:noFill/>
        </p:spPr>
      </p:pic>
      <p:pic>
        <p:nvPicPr>
          <p:cNvPr id="1027" name="Picture 3" descr="C:\Users\Abtin\Desktop\FXJZ5CCIB228TJ4.MEDIU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703404"/>
            <a:ext cx="1557629" cy="132052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C000"/>
                </a:solidFill>
              </a:rPr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Servo </a:t>
            </a:r>
            <a:r>
              <a:rPr lang="en-US" sz="2400" dirty="0">
                <a:solidFill>
                  <a:schemeClr val="accent6"/>
                </a:solidFill>
              </a:rPr>
              <a:t>servo1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Int </a:t>
            </a:r>
            <a:r>
              <a:rPr lang="en-US" sz="2400" dirty="0">
                <a:solidFill>
                  <a:schemeClr val="accent6"/>
                </a:solidFill>
              </a:rPr>
              <a:t>result</a:t>
            </a:r>
            <a:r>
              <a:rPr lang="en-US" sz="2400" dirty="0">
                <a:solidFill>
                  <a:srgbClr val="FF0000"/>
                </a:solidFill>
              </a:rPr>
              <a:t> = 0;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Void setup()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servo1.attach(</a:t>
            </a:r>
            <a:r>
              <a:rPr lang="en-US" sz="2400" dirty="0" err="1">
                <a:solidFill>
                  <a:schemeClr val="accent6"/>
                </a:solidFill>
              </a:rPr>
              <a:t>pin_number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Void loop()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int temp1 = </a:t>
            </a:r>
            <a:r>
              <a:rPr lang="en-US" sz="2400" dirty="0" err="1">
                <a:solidFill>
                  <a:srgbClr val="FF0000"/>
                </a:solidFill>
              </a:rPr>
              <a:t>analogRead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chemeClr val="accent6"/>
                </a:solidFill>
              </a:rPr>
              <a:t>pin_number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result = map(</a:t>
            </a:r>
            <a:r>
              <a:rPr lang="en-US" sz="2400" dirty="0">
                <a:solidFill>
                  <a:schemeClr val="accent6"/>
                </a:solidFill>
              </a:rPr>
              <a:t>temp1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chemeClr val="accent6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chemeClr val="accent6"/>
                </a:solidFill>
              </a:rPr>
              <a:t>1023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chemeClr val="accent6"/>
                </a:solidFill>
              </a:rPr>
              <a:t>min_angle_range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chemeClr val="accent6"/>
                </a:solidFill>
              </a:rPr>
              <a:t>max_angle_range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	servo1.write(</a:t>
            </a:r>
            <a:r>
              <a:rPr lang="en-US" sz="2400" dirty="0">
                <a:solidFill>
                  <a:schemeClr val="accent6"/>
                </a:solidFill>
              </a:rPr>
              <a:t>result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11375"/>
            <a:ext cx="7772400" cy="15462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altLang="en-US"/>
              <a:t>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5048250"/>
            <a:ext cx="2634449" cy="549275"/>
          </a:xfrm>
          <a:ln/>
        </p:spPr>
        <p:txBody>
          <a:bodyPr lIns="91440" tIns="91440" rIns="91440" bIns="91440"/>
          <a:lstStyle/>
          <a:p>
            <a:pPr marL="0" indent="0" algn="r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altLang="en-US" sz="2400" dirty="0">
                <a:solidFill>
                  <a:srgbClr val="4C4C4C"/>
                </a:solidFill>
              </a:rPr>
              <a:t>ieee.concordia.ca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CA" altLang="en-US" sz="2400" dirty="0">
                <a:solidFill>
                  <a:srgbClr val="4C4C4C"/>
                </a:solidFill>
              </a:rPr>
              <a:t>robowars.ca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003024" y="1535112"/>
            <a:ext cx="63833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2200" dirty="0">
                <a:solidFill>
                  <a:srgbClr val="666666"/>
                </a:solidFill>
                <a:cs typeface="Arial" charset="0"/>
              </a:rPr>
              <a:t>Questions? Comments? Suggestions?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23B260-A84F-4C68-B986-AC4770DD3294}"/>
              </a:ext>
            </a:extLst>
          </p:cNvPr>
          <p:cNvSpPr txBox="1">
            <a:spLocks noChangeArrowheads="1"/>
          </p:cNvSpPr>
          <p:nvPr/>
        </p:nvSpPr>
        <p:spPr>
          <a:xfrm>
            <a:off x="295275" y="2294055"/>
            <a:ext cx="8162925" cy="3811562"/>
          </a:xfrm>
          <a:prstGeom prst="rect">
            <a:avLst/>
          </a:prstGeom>
          <a:ln/>
        </p:spPr>
        <p:txBody>
          <a:bodyPr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defRPr sz="14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200" kern="0">
                <a:solidFill>
                  <a:schemeClr val="tx1"/>
                </a:solidFill>
              </a:rPr>
              <a:t>Arduino Examples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200" kern="0">
                <a:solidFill>
                  <a:schemeClr val="tx1"/>
                </a:solidFill>
              </a:rPr>
              <a:t>	http://arduino.cc/en/Tutorial/HomePage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200" kern="0">
                <a:solidFill>
                  <a:srgbClr val="666666"/>
                </a:solidFill>
                <a:latin typeface="Arial" charset="0"/>
                <a:ea typeface="Microsoft YaHei" charset="-122"/>
              </a:rPr>
              <a:t>	</a:t>
            </a:r>
            <a:r>
              <a:rPr lang="en-CA" altLang="en-US" sz="2400" kern="0">
                <a:latin typeface="Arial" charset="0"/>
                <a:ea typeface="Microsoft YaHei" charset="-122"/>
              </a:rPr>
              <a:t>https://www.arduino.cc/reference/en/ https://www.arduino.cc/en/tutorial/ping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400" kern="0">
                <a:latin typeface="Arial" charset="0"/>
                <a:ea typeface="Microsoft YaHei" charset="-122"/>
              </a:rPr>
              <a:t>	https://www.arduino.cc/en/Tutorial/Sweep</a:t>
            </a:r>
          </a:p>
          <a:p>
            <a:pPr>
              <a:lnSpc>
                <a:spcPct val="100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CA" altLang="en-US" sz="2200" kern="0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8CF8F2-07E1-4D48-80FF-9259F57D7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5" y="672496"/>
            <a:ext cx="8229600" cy="67218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3000" dirty="0">
                <a:solidFill>
                  <a:srgbClr val="0095DA"/>
                </a:solidFill>
              </a:rPr>
              <a:t>Useful Links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0" b="98900" l="2204" r="97796">
                        <a14:foregroundMark x1="18237" y1="6601" x2="18237" y2="6601"/>
                        <a14:foregroundMark x1="30091" y1="4730" x2="30091" y2="4730"/>
                        <a14:foregroundMark x1="57523" y1="23212" x2="57523" y2="23212"/>
                        <a14:foregroundMark x1="96657" y1="61936" x2="96657" y2="61936"/>
                        <a14:foregroundMark x1="95821" y1="85259" x2="95821" y2="85259"/>
                        <a14:foregroundMark x1="95669" y1="87129" x2="95669" y2="87129"/>
                        <a14:foregroundMark x1="95821" y1="33553" x2="95821" y2="33553"/>
                        <a14:foregroundMark x1="28495" y1="92739" x2="28495" y2="927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778"/>
          <a:stretch/>
        </p:blipFill>
        <p:spPr bwMode="auto">
          <a:xfrm>
            <a:off x="1381250" y="924033"/>
            <a:ext cx="5426338" cy="37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4051008" y="4006904"/>
            <a:ext cx="2519362" cy="720725"/>
          </a:xfrm>
          <a:prstGeom prst="roundRect">
            <a:avLst>
              <a:gd name="adj" fmla="val 218"/>
            </a:avLst>
          </a:prstGeom>
          <a:noFill/>
          <a:ln w="36000" cap="flat">
            <a:solidFill>
              <a:srgbClr val="FFD3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97176" y="4000553"/>
            <a:ext cx="1260475" cy="720725"/>
          </a:xfrm>
          <a:prstGeom prst="roundRect">
            <a:avLst>
              <a:gd name="adj" fmla="val 218"/>
            </a:avLst>
          </a:prstGeom>
          <a:noFill/>
          <a:ln w="36000" cap="flat">
            <a:solidFill>
              <a:srgbClr val="FFD3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6001752" y="4710221"/>
            <a:ext cx="1587" cy="471487"/>
          </a:xfrm>
          <a:prstGeom prst="line">
            <a:avLst/>
          </a:prstGeom>
          <a:noFill/>
          <a:ln w="36000" cap="flat">
            <a:solidFill>
              <a:srgbClr val="FFD3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616575" y="5145274"/>
            <a:ext cx="1763713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CA" altLang="en-US" sz="2000" dirty="0">
                <a:solidFill>
                  <a:schemeClr val="tx1"/>
                </a:solidFill>
              </a:rPr>
              <a:t>6 Analog Pins</a:t>
            </a:r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3924300" y="961986"/>
            <a:ext cx="5073650" cy="874712"/>
            <a:chOff x="2563" y="1157"/>
            <a:chExt cx="3196" cy="551"/>
          </a:xfrm>
        </p:grpSpPr>
        <p:sp>
          <p:nvSpPr>
            <p:cNvPr id="6153" name="AutoShape 9"/>
            <p:cNvSpPr>
              <a:spLocks noChangeArrowheads="1"/>
            </p:cNvSpPr>
            <p:nvPr/>
          </p:nvSpPr>
          <p:spPr bwMode="auto">
            <a:xfrm>
              <a:off x="2563" y="1157"/>
              <a:ext cx="1700" cy="453"/>
            </a:xfrm>
            <a:prstGeom prst="roundRect">
              <a:avLst>
                <a:gd name="adj" fmla="val 218"/>
              </a:avLst>
            </a:prstGeom>
            <a:noFill/>
            <a:ln w="3600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H="1">
              <a:off x="4262" y="1406"/>
              <a:ext cx="387" cy="0"/>
            </a:xfrm>
            <a:prstGeom prst="line">
              <a:avLst/>
            </a:prstGeom>
            <a:noFill/>
            <a:ln w="3600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4649" y="1293"/>
              <a:ext cx="1110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CA" altLang="en-US" sz="2000" dirty="0">
                  <a:solidFill>
                    <a:schemeClr val="tx1"/>
                  </a:solidFill>
                </a:rPr>
                <a:t>14 Digital Pins (6 PWM)</a:t>
              </a:r>
            </a:p>
          </p:txBody>
        </p:sp>
      </p:grp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140519" y="1587999"/>
            <a:ext cx="2554288" cy="993775"/>
            <a:chOff x="204" y="1596"/>
            <a:chExt cx="1609" cy="626"/>
          </a:xfrm>
        </p:grpSpPr>
        <p:sp>
          <p:nvSpPr>
            <p:cNvPr id="6157" name="AutoShape 13"/>
            <p:cNvSpPr>
              <a:spLocks noChangeArrowheads="1"/>
            </p:cNvSpPr>
            <p:nvPr/>
          </p:nvSpPr>
          <p:spPr bwMode="auto">
            <a:xfrm>
              <a:off x="930" y="1596"/>
              <a:ext cx="883" cy="626"/>
            </a:xfrm>
            <a:prstGeom prst="roundRect">
              <a:avLst>
                <a:gd name="adj" fmla="val 157"/>
              </a:avLst>
            </a:prstGeom>
            <a:noFill/>
            <a:ln w="3600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 flipH="1">
              <a:off x="589" y="1973"/>
              <a:ext cx="341" cy="0"/>
            </a:xfrm>
            <a:prstGeom prst="line">
              <a:avLst/>
            </a:prstGeom>
            <a:noFill/>
            <a:ln w="3600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204" y="1860"/>
              <a:ext cx="45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/>
            <a:p>
              <a:r>
                <a:rPr lang="en-CA" altLang="en-US" sz="2000" dirty="0"/>
                <a:t>USB</a:t>
              </a:r>
            </a:p>
          </p:txBody>
        </p:sp>
      </p:grp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2157521" y="940620"/>
            <a:ext cx="539750" cy="539750"/>
          </a:xfrm>
          <a:prstGeom prst="roundRect">
            <a:avLst>
              <a:gd name="adj" fmla="val 292"/>
            </a:avLst>
          </a:prstGeom>
          <a:noFill/>
          <a:ln w="36000" cap="flat">
            <a:solidFill>
              <a:srgbClr val="FFD3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H="1">
            <a:off x="893871" y="1210195"/>
            <a:ext cx="1263650" cy="1587"/>
          </a:xfrm>
          <a:prstGeom prst="line">
            <a:avLst/>
          </a:prstGeom>
          <a:noFill/>
          <a:ln w="36000" cap="flat">
            <a:solidFill>
              <a:srgbClr val="FFD3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224139" y="645105"/>
            <a:ext cx="1763712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4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CA" altLang="en-US" sz="2000" dirty="0">
                <a:solidFill>
                  <a:schemeClr val="tx1"/>
                </a:solidFill>
              </a:rPr>
              <a:t>Reset button</a:t>
            </a:r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3924300" y="1979613"/>
            <a:ext cx="2128838" cy="3416299"/>
            <a:chOff x="2472" y="1247"/>
            <a:chExt cx="1341" cy="2152"/>
          </a:xfrm>
        </p:grpSpPr>
        <p:sp>
          <p:nvSpPr>
            <p:cNvPr id="6164" name="AutoShape 20"/>
            <p:cNvSpPr>
              <a:spLocks noChangeArrowheads="1"/>
            </p:cNvSpPr>
            <p:nvPr/>
          </p:nvSpPr>
          <p:spPr bwMode="auto">
            <a:xfrm>
              <a:off x="2767" y="2535"/>
              <a:ext cx="589" cy="453"/>
            </a:xfrm>
            <a:prstGeom prst="roundRect">
              <a:avLst>
                <a:gd name="adj" fmla="val 218"/>
              </a:avLst>
            </a:prstGeom>
            <a:noFill/>
            <a:ln w="3600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3066" y="2988"/>
              <a:ext cx="0" cy="226"/>
            </a:xfrm>
            <a:prstGeom prst="line">
              <a:avLst/>
            </a:prstGeom>
            <a:noFill/>
            <a:ln w="3600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794" y="3163"/>
              <a:ext cx="101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640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</a:defRPr>
              </a:lvl9pPr>
            </a:lstStyle>
            <a:p>
              <a:r>
                <a:rPr lang="en-CA" altLang="en-US" sz="2000" dirty="0">
                  <a:solidFill>
                    <a:schemeClr val="tx1"/>
                  </a:solidFill>
                </a:rPr>
                <a:t>Power</a:t>
              </a:r>
            </a:p>
          </p:txBody>
        </p:sp>
        <p:sp>
          <p:nvSpPr>
            <p:cNvPr id="6167" name="AutoShape 23"/>
            <p:cNvSpPr>
              <a:spLocks noChangeArrowheads="1"/>
            </p:cNvSpPr>
            <p:nvPr/>
          </p:nvSpPr>
          <p:spPr bwMode="auto">
            <a:xfrm>
              <a:off x="2472" y="1247"/>
              <a:ext cx="112" cy="112"/>
            </a:xfrm>
            <a:prstGeom prst="roundRect">
              <a:avLst>
                <a:gd name="adj" fmla="val 889"/>
              </a:avLst>
            </a:prstGeom>
            <a:noFill/>
            <a:ln w="36000" cap="flat">
              <a:solidFill>
                <a:srgbClr val="FFD3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57200" y="111234"/>
            <a:ext cx="822960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dirty="0">
                <a:solidFill>
                  <a:srgbClr val="0095DA"/>
                </a:solidFill>
                <a:cs typeface="Arial" charset="0"/>
              </a:rPr>
              <a:t>Arduino Hardware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>
            <a:off x="781485" y="2089436"/>
            <a:ext cx="1080120" cy="31683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1054384" y="4271439"/>
            <a:ext cx="1008112" cy="108012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1704634" y="4685321"/>
            <a:ext cx="3456384" cy="64807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140519" y="5457108"/>
            <a:ext cx="218521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Powering the board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btin\Desktop\Cap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836712"/>
            <a:ext cx="4680520" cy="5605809"/>
          </a:xfrm>
          <a:prstGeom prst="rect">
            <a:avLst/>
          </a:prstGeom>
          <a:noFill/>
        </p:spPr>
      </p:pic>
      <p:sp>
        <p:nvSpPr>
          <p:cNvPr id="6" name="Content Placeholder 6"/>
          <p:cNvSpPr>
            <a:spLocks noGrp="1"/>
          </p:cNvSpPr>
          <p:nvPr>
            <p:ph sz="half" idx="1"/>
          </p:nvPr>
        </p:nvSpPr>
        <p:spPr>
          <a:xfrm>
            <a:off x="-684584" y="1700808"/>
            <a:ext cx="3600400" cy="504056"/>
          </a:xfrm>
        </p:spPr>
        <p:txBody>
          <a:bodyPr/>
          <a:lstStyle/>
          <a:p>
            <a:pPr lvl="2">
              <a:buNone/>
            </a:pPr>
            <a:r>
              <a:rPr lang="en-US" sz="2400" dirty="0">
                <a:solidFill>
                  <a:srgbClr val="FFC000"/>
                </a:solidFill>
              </a:rPr>
              <a:t>Lets go through it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251520" y="11663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dirty="0">
                <a:solidFill>
                  <a:srgbClr val="0095DA"/>
                </a:solidFill>
                <a:cs typeface="Arial" charset="0"/>
              </a:rPr>
              <a:t>Arduino 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Void setup()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Runs once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Void loop()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Runs forever!</a:t>
            </a:r>
          </a:p>
          <a:p>
            <a:pPr lvl="2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" name="Group 3"/>
          <p:cNvGrpSpPr>
            <a:grpSpLocks noGrp="1"/>
          </p:cNvGrpSpPr>
          <p:nvPr/>
        </p:nvGrpSpPr>
        <p:grpSpPr bwMode="auto">
          <a:xfrm>
            <a:off x="3995936" y="908720"/>
            <a:ext cx="4320480" cy="5568280"/>
            <a:chOff x="323" y="1295"/>
            <a:chExt cx="3032" cy="2876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814"/>
            <a:stretch>
              <a:fillRect/>
            </a:stretch>
          </p:blipFill>
          <p:spPr bwMode="auto">
            <a:xfrm>
              <a:off x="323" y="1295"/>
              <a:ext cx="3032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b="69814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57"/>
            <a:stretch>
              <a:fillRect/>
            </a:stretch>
          </p:blipFill>
          <p:spPr bwMode="auto">
            <a:xfrm>
              <a:off x="323" y="2347"/>
              <a:ext cx="3032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985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Lets Start: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Connect Arduino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Driver found?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Correct port? </a:t>
            </a:r>
            <a:r>
              <a:rPr lang="en-US" sz="2400" dirty="0">
                <a:solidFill>
                  <a:srgbClr val="FF0000"/>
                </a:solidFill>
              </a:rPr>
              <a:t>Tools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Port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ym typeface="Wingdings" pitchFamily="2" charset="2"/>
              </a:rPr>
              <a:t>Correct Board? Tools -&gt; Board -&gt; </a:t>
            </a:r>
            <a:r>
              <a:rPr lang="en-US" sz="1800" b="1" dirty="0">
                <a:sym typeface="Wingdings" pitchFamily="2" charset="2"/>
              </a:rPr>
              <a:t>“Arduino/</a:t>
            </a:r>
            <a:r>
              <a:rPr lang="en-US" sz="1800" b="1" dirty="0" err="1">
                <a:sym typeface="Wingdings" pitchFamily="2" charset="2"/>
              </a:rPr>
              <a:t>Genuino</a:t>
            </a:r>
            <a:r>
              <a:rPr lang="en-US" sz="1800" b="1" dirty="0">
                <a:sym typeface="Wingdings" pitchFamily="2" charset="2"/>
              </a:rPr>
              <a:t> Uno”</a:t>
            </a:r>
            <a:endParaRPr lang="en-US" sz="2400" b="1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Upload the blink Sketch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/>
              <a:t>Does the light blink?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</a:rPr>
              <a:t>File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Examples  Basic  blink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Press Upload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31"/>
            <a:ext cx="8228013" cy="679203"/>
          </a:xfrm>
        </p:spPr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Arduino syntax: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65633"/>
            <a:ext cx="8228013" cy="56182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pinMode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pin,MODE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sz="2400" dirty="0"/>
              <a:t>OUTPUT, INPUT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delay(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digitalWrite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pin,state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sz="2400" dirty="0"/>
              <a:t>Writes an </a:t>
            </a:r>
            <a:r>
              <a:rPr lang="en-US" sz="2400" dirty="0" err="1"/>
              <a:t>int</a:t>
            </a:r>
            <a:r>
              <a:rPr lang="en-US" sz="2400" dirty="0"/>
              <a:t> (0 or 1) to a pin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digitalRead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pin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/>
            <a:r>
              <a:rPr lang="en-US" sz="2400" dirty="0"/>
              <a:t>	Returns an int (0 or 1)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Servo.attach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pin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457200" lvl="1" indent="0"/>
            <a:r>
              <a:rPr lang="en-US" sz="2400" dirty="0">
                <a:solidFill>
                  <a:schemeClr val="tx1"/>
                </a:solidFill>
              </a:rPr>
              <a:t>Digital Pin 1-13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Servo.write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degree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457200" lvl="1" indent="0"/>
            <a:r>
              <a:rPr lang="en-US" sz="2400" dirty="0">
                <a:solidFill>
                  <a:schemeClr val="tx1"/>
                </a:solidFill>
              </a:rPr>
              <a:t>-180 to 180 degree with stall at 90 degrees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6"/>
                </a:solidFill>
              </a:rPr>
              <a:t>Breadboard:</a:t>
            </a:r>
          </a:p>
        </p:txBody>
      </p:sp>
      <p:pic>
        <p:nvPicPr>
          <p:cNvPr id="4" name="Picture 2" descr="C:\Users\Abtin\Desktop\Helios Arduino Tutorial\pics\breadboard-0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768096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6"/>
          <a:stretch/>
        </p:blipFill>
        <p:spPr>
          <a:xfrm>
            <a:off x="-478422" y="19975"/>
            <a:ext cx="6120680" cy="4342986"/>
          </a:xfrm>
        </p:spPr>
      </p:pic>
    </p:spTree>
    <p:extLst>
      <p:ext uri="{BB962C8B-B14F-4D97-AF65-F5344CB8AC3E}">
        <p14:creationId xmlns:p14="http://schemas.microsoft.com/office/powerpoint/2010/main" val="54368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IF statements: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 condition is true </a:t>
            </a:r>
            <a:r>
              <a:rPr lang="en-US" sz="2400" dirty="0">
                <a:sym typeface="Wingdings" pitchFamily="2" charset="2"/>
              </a:rPr>
              <a:t> then do something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if( </a:t>
            </a:r>
            <a:r>
              <a:rPr lang="en-US" sz="2400" dirty="0">
                <a:solidFill>
                  <a:srgbClr val="00B050"/>
                </a:solidFill>
                <a:sym typeface="Wingdings" pitchFamily="2" charset="2"/>
              </a:rPr>
              <a:t>a condition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){</a:t>
            </a:r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	  //do something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}else{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			//do something else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	}</a:t>
            </a:r>
          </a:p>
          <a:p>
            <a:r>
              <a:rPr lang="en-US" sz="2400" dirty="0">
                <a:sym typeface="Wingdings" pitchFamily="2" charset="2"/>
              </a:rPr>
              <a:t>if( 4&gt;1){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err="1">
                <a:sym typeface="Wingdings" pitchFamily="2" charset="2"/>
              </a:rPr>
              <a:t>digitalWrite</a:t>
            </a:r>
            <a:r>
              <a:rPr lang="en-US" sz="2400" dirty="0">
                <a:sym typeface="Wingdings" pitchFamily="2" charset="2"/>
              </a:rPr>
              <a:t>(pin0,HIGH);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262</Words>
  <Application>Microsoft Office PowerPoint</Application>
  <PresentationFormat>On-screen Show (4:3)</PresentationFormat>
  <Paragraphs>100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Times New Roman</vt:lpstr>
      <vt:lpstr>Office Theme</vt:lpstr>
      <vt:lpstr>Office Theme</vt:lpstr>
      <vt:lpstr> </vt:lpstr>
      <vt:lpstr>PowerPoint Presentation</vt:lpstr>
      <vt:lpstr>PowerPoint Presentation</vt:lpstr>
      <vt:lpstr>PowerPoint Presentation</vt:lpstr>
      <vt:lpstr>Lets Start:</vt:lpstr>
      <vt:lpstr>Arduino syntax:</vt:lpstr>
      <vt:lpstr>Breadboard:</vt:lpstr>
      <vt:lpstr>PowerPoint Presentation</vt:lpstr>
      <vt:lpstr>IF statements:</vt:lpstr>
      <vt:lpstr>Pseudo code</vt:lpstr>
      <vt:lpstr>Analog</vt:lpstr>
      <vt:lpstr>Examples: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Thushanth</dc:creator>
  <cp:lastModifiedBy>Windows User</cp:lastModifiedBy>
  <cp:revision>12</cp:revision>
  <dcterms:modified xsi:type="dcterms:W3CDTF">2019-03-13T19:12:26Z</dcterms:modified>
</cp:coreProperties>
</file>