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zan Azhar" userId="81cdff6a7bbe544a" providerId="LiveId" clId="{999F60C9-DD37-4C00-BCBD-83E611F3BF2E}"/>
    <pc:docChg chg="undo custSel modSld">
      <pc:chgData name="Fozan Azhar" userId="81cdff6a7bbe544a" providerId="LiveId" clId="{999F60C9-DD37-4C00-BCBD-83E611F3BF2E}" dt="2024-05-29T15:43:21.708" v="79" actId="1076"/>
      <pc:docMkLst>
        <pc:docMk/>
      </pc:docMkLst>
      <pc:sldChg chg="modSp mod">
        <pc:chgData name="Fozan Azhar" userId="81cdff6a7bbe544a" providerId="LiveId" clId="{999F60C9-DD37-4C00-BCBD-83E611F3BF2E}" dt="2024-05-28T13:08:49.305" v="70" actId="1076"/>
        <pc:sldMkLst>
          <pc:docMk/>
          <pc:sldMk cId="4119582483" sldId="258"/>
        </pc:sldMkLst>
        <pc:spChg chg="mod">
          <ac:chgData name="Fozan Azhar" userId="81cdff6a7bbe544a" providerId="LiveId" clId="{999F60C9-DD37-4C00-BCBD-83E611F3BF2E}" dt="2024-05-28T13:08:49.305" v="70" actId="1076"/>
          <ac:spMkLst>
            <pc:docMk/>
            <pc:sldMk cId="4119582483" sldId="258"/>
            <ac:spMk id="2" creationId="{204B70BA-AB88-3D9B-1F33-2A161569CABB}"/>
          </ac:spMkLst>
        </pc:spChg>
      </pc:sldChg>
      <pc:sldChg chg="addSp delSp modSp mod">
        <pc:chgData name="Fozan Azhar" userId="81cdff6a7bbe544a" providerId="LiveId" clId="{999F60C9-DD37-4C00-BCBD-83E611F3BF2E}" dt="2024-05-28T12:02:08.679" v="67" actId="1076"/>
        <pc:sldMkLst>
          <pc:docMk/>
          <pc:sldMk cId="2375992686" sldId="262"/>
        </pc:sldMkLst>
        <pc:picChg chg="mod">
          <ac:chgData name="Fozan Azhar" userId="81cdff6a7bbe544a" providerId="LiveId" clId="{999F60C9-DD37-4C00-BCBD-83E611F3BF2E}" dt="2024-05-28T12:02:00.898" v="65" actId="14100"/>
          <ac:picMkLst>
            <pc:docMk/>
            <pc:sldMk cId="2375992686" sldId="262"/>
            <ac:picMk id="11" creationId="{3106F737-D355-8035-8886-77FEBC96F7C8}"/>
          </ac:picMkLst>
        </pc:picChg>
        <pc:picChg chg="mod">
          <ac:chgData name="Fozan Azhar" userId="81cdff6a7bbe544a" providerId="LiveId" clId="{999F60C9-DD37-4C00-BCBD-83E611F3BF2E}" dt="2024-05-28T12:02:08.679" v="67" actId="1076"/>
          <ac:picMkLst>
            <pc:docMk/>
            <pc:sldMk cId="2375992686" sldId="262"/>
            <ac:picMk id="13" creationId="{03A4D6FB-F94C-6C99-3195-D0B959D71F6E}"/>
          </ac:picMkLst>
        </pc:picChg>
        <pc:cxnChg chg="add del">
          <ac:chgData name="Fozan Azhar" userId="81cdff6a7bbe544a" providerId="LiveId" clId="{999F60C9-DD37-4C00-BCBD-83E611F3BF2E}" dt="2024-05-28T12:00:36.435" v="52" actId="11529"/>
          <ac:cxnSpMkLst>
            <pc:docMk/>
            <pc:sldMk cId="2375992686" sldId="262"/>
            <ac:cxnSpMk id="15" creationId="{2562D1D9-BF22-C1DF-200A-0EF8A6994600}"/>
          </ac:cxnSpMkLst>
        </pc:cxnChg>
        <pc:cxnChg chg="add">
          <ac:chgData name="Fozan Azhar" userId="81cdff6a7bbe544a" providerId="LiveId" clId="{999F60C9-DD37-4C00-BCBD-83E611F3BF2E}" dt="2024-05-28T12:00:49.839" v="53" actId="11529"/>
          <ac:cxnSpMkLst>
            <pc:docMk/>
            <pc:sldMk cId="2375992686" sldId="262"/>
            <ac:cxnSpMk id="17" creationId="{DEBB9F74-C686-DDDA-17D5-5EDD7CEE3903}"/>
          </ac:cxnSpMkLst>
        </pc:cxnChg>
        <pc:cxnChg chg="add del">
          <ac:chgData name="Fozan Azhar" userId="81cdff6a7bbe544a" providerId="LiveId" clId="{999F60C9-DD37-4C00-BCBD-83E611F3BF2E}" dt="2024-05-28T12:01:13.106" v="57" actId="11529"/>
          <ac:cxnSpMkLst>
            <pc:docMk/>
            <pc:sldMk cId="2375992686" sldId="262"/>
            <ac:cxnSpMk id="19" creationId="{01BA2125-5410-6309-B020-50A8FDBB28C7}"/>
          </ac:cxnSpMkLst>
        </pc:cxnChg>
        <pc:cxnChg chg="add del">
          <ac:chgData name="Fozan Azhar" userId="81cdff6a7bbe544a" providerId="LiveId" clId="{999F60C9-DD37-4C00-BCBD-83E611F3BF2E}" dt="2024-05-28T12:01:27.674" v="59" actId="11529"/>
          <ac:cxnSpMkLst>
            <pc:docMk/>
            <pc:sldMk cId="2375992686" sldId="262"/>
            <ac:cxnSpMk id="21" creationId="{ECF66805-9D83-48C2-8553-6ABDF7AD2623}"/>
          </ac:cxnSpMkLst>
        </pc:cxnChg>
        <pc:cxnChg chg="add mod">
          <ac:chgData name="Fozan Azhar" userId="81cdff6a7bbe544a" providerId="LiveId" clId="{999F60C9-DD37-4C00-BCBD-83E611F3BF2E}" dt="2024-05-28T12:01:51.317" v="63" actId="14100"/>
          <ac:cxnSpMkLst>
            <pc:docMk/>
            <pc:sldMk cId="2375992686" sldId="262"/>
            <ac:cxnSpMk id="23" creationId="{EA14FF51-4D09-BA45-2D8B-141C203D80BF}"/>
          </ac:cxnSpMkLst>
        </pc:cxnChg>
      </pc:sldChg>
      <pc:sldChg chg="addSp delSp modSp mod">
        <pc:chgData name="Fozan Azhar" userId="81cdff6a7bbe544a" providerId="LiveId" clId="{999F60C9-DD37-4C00-BCBD-83E611F3BF2E}" dt="2024-05-28T11:52:05.183" v="45" actId="1076"/>
        <pc:sldMkLst>
          <pc:docMk/>
          <pc:sldMk cId="2208565866" sldId="264"/>
        </pc:sldMkLst>
        <pc:picChg chg="mod">
          <ac:chgData name="Fozan Azhar" userId="81cdff6a7bbe544a" providerId="LiveId" clId="{999F60C9-DD37-4C00-BCBD-83E611F3BF2E}" dt="2024-05-28T11:51:30.548" v="38" actId="1076"/>
          <ac:picMkLst>
            <pc:docMk/>
            <pc:sldMk cId="2208565866" sldId="264"/>
            <ac:picMk id="5" creationId="{3B51FB81-9473-30C6-2640-85BB7BDEBA9B}"/>
          </ac:picMkLst>
        </pc:picChg>
        <pc:picChg chg="mod">
          <ac:chgData name="Fozan Azhar" userId="81cdff6a7bbe544a" providerId="LiveId" clId="{999F60C9-DD37-4C00-BCBD-83E611F3BF2E}" dt="2024-05-28T11:51:33.125" v="39" actId="1076"/>
          <ac:picMkLst>
            <pc:docMk/>
            <pc:sldMk cId="2208565866" sldId="264"/>
            <ac:picMk id="13" creationId="{0511AD3E-66F9-331E-3798-3B40F07EF2EE}"/>
          </ac:picMkLst>
        </pc:picChg>
        <pc:picChg chg="mod">
          <ac:chgData name="Fozan Azhar" userId="81cdff6a7bbe544a" providerId="LiveId" clId="{999F60C9-DD37-4C00-BCBD-83E611F3BF2E}" dt="2024-05-28T11:52:05.183" v="45" actId="1076"/>
          <ac:picMkLst>
            <pc:docMk/>
            <pc:sldMk cId="2208565866" sldId="264"/>
            <ac:picMk id="15" creationId="{BDCF59B2-419B-708C-1C0D-573BC859C2A3}"/>
          </ac:picMkLst>
        </pc:picChg>
        <pc:cxnChg chg="add del">
          <ac:chgData name="Fozan Azhar" userId="81cdff6a7bbe544a" providerId="LiveId" clId="{999F60C9-DD37-4C00-BCBD-83E611F3BF2E}" dt="2024-05-28T11:51:45.154" v="42" actId="11529"/>
          <ac:cxnSpMkLst>
            <pc:docMk/>
            <pc:sldMk cId="2208565866" sldId="264"/>
            <ac:cxnSpMk id="17" creationId="{0C1DA841-1DF6-5377-5E00-3DBD47FECAD4}"/>
          </ac:cxnSpMkLst>
        </pc:cxnChg>
        <pc:cxnChg chg="add del">
          <ac:chgData name="Fozan Azhar" userId="81cdff6a7bbe544a" providerId="LiveId" clId="{999F60C9-DD37-4C00-BCBD-83E611F3BF2E}" dt="2024-05-28T11:51:57.988" v="44" actId="11529"/>
          <ac:cxnSpMkLst>
            <pc:docMk/>
            <pc:sldMk cId="2208565866" sldId="264"/>
            <ac:cxnSpMk id="19" creationId="{B7A94A31-F822-FA88-97B4-F2EF160980FF}"/>
          </ac:cxnSpMkLst>
        </pc:cxnChg>
      </pc:sldChg>
      <pc:sldChg chg="modSp mod">
        <pc:chgData name="Fozan Azhar" userId="81cdff6a7bbe544a" providerId="LiveId" clId="{999F60C9-DD37-4C00-BCBD-83E611F3BF2E}" dt="2024-05-28T12:05:23.190" v="69" actId="1076"/>
        <pc:sldMkLst>
          <pc:docMk/>
          <pc:sldMk cId="3012310470" sldId="265"/>
        </pc:sldMkLst>
        <pc:picChg chg="mod">
          <ac:chgData name="Fozan Azhar" userId="81cdff6a7bbe544a" providerId="LiveId" clId="{999F60C9-DD37-4C00-BCBD-83E611F3BF2E}" dt="2024-05-28T12:05:23.190" v="69" actId="1076"/>
          <ac:picMkLst>
            <pc:docMk/>
            <pc:sldMk cId="3012310470" sldId="265"/>
            <ac:picMk id="7" creationId="{FE53DB8D-8472-AA86-E9A3-AE7E8D52083D}"/>
          </ac:picMkLst>
        </pc:picChg>
      </pc:sldChg>
      <pc:sldChg chg="addSp delSp modSp mod">
        <pc:chgData name="Fozan Azhar" userId="81cdff6a7bbe544a" providerId="LiveId" clId="{999F60C9-DD37-4C00-BCBD-83E611F3BF2E}" dt="2024-05-29T15:43:21.708" v="79" actId="1076"/>
        <pc:sldMkLst>
          <pc:docMk/>
          <pc:sldMk cId="2193113485" sldId="267"/>
        </pc:sldMkLst>
        <pc:spChg chg="add mod">
          <ac:chgData name="Fozan Azhar" userId="81cdff6a7bbe544a" providerId="LiveId" clId="{999F60C9-DD37-4C00-BCBD-83E611F3BF2E}" dt="2024-05-29T15:43:21.708" v="79" actId="1076"/>
          <ac:spMkLst>
            <pc:docMk/>
            <pc:sldMk cId="2193113485" sldId="267"/>
            <ac:spMk id="6" creationId="{A7039E12-4A1C-2F81-614F-5207DED12DBD}"/>
          </ac:spMkLst>
        </pc:spChg>
        <pc:picChg chg="mod">
          <ac:chgData name="Fozan Azhar" userId="81cdff6a7bbe544a" providerId="LiveId" clId="{999F60C9-DD37-4C00-BCBD-83E611F3BF2E}" dt="2024-05-29T15:43:08.338" v="74" actId="1076"/>
          <ac:picMkLst>
            <pc:docMk/>
            <pc:sldMk cId="2193113485" sldId="267"/>
            <ac:picMk id="7" creationId="{0702B95A-0FA6-410A-AFA1-F5B71FCFD86D}"/>
          </ac:picMkLst>
        </pc:picChg>
        <pc:picChg chg="del">
          <ac:chgData name="Fozan Azhar" userId="81cdff6a7bbe544a" providerId="LiveId" clId="{999F60C9-DD37-4C00-BCBD-83E611F3BF2E}" dt="2024-05-29T07:08:33.441" v="71" actId="478"/>
          <ac:picMkLst>
            <pc:docMk/>
            <pc:sldMk cId="2193113485" sldId="267"/>
            <ac:picMk id="13" creationId="{8994F36B-9E21-2ACA-9F16-48BD751356F1}"/>
          </ac:picMkLst>
        </pc:picChg>
      </pc:sldChg>
      <pc:sldChg chg="modSp mod">
        <pc:chgData name="Fozan Azhar" userId="81cdff6a7bbe544a" providerId="LiveId" clId="{999F60C9-DD37-4C00-BCBD-83E611F3BF2E}" dt="2024-05-28T11:50:44.188" v="37" actId="27636"/>
        <pc:sldMkLst>
          <pc:docMk/>
          <pc:sldMk cId="3444787313" sldId="269"/>
        </pc:sldMkLst>
        <pc:spChg chg="mod">
          <ac:chgData name="Fozan Azhar" userId="81cdff6a7bbe544a" providerId="LiveId" clId="{999F60C9-DD37-4C00-BCBD-83E611F3BF2E}" dt="2024-05-28T11:50:44.188" v="37" actId="27636"/>
          <ac:spMkLst>
            <pc:docMk/>
            <pc:sldMk cId="3444787313" sldId="269"/>
            <ac:spMk id="3" creationId="{ACCA9481-755C-F5D0-C661-25AB5FCC20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556AC-8F93-48B3-910D-A8A94B152913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C0638-6A8A-434D-9D55-0A0AE653A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8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C0638-6A8A-434D-9D55-0A0AE653AC9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94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C0638-6A8A-434D-9D55-0A0AE653AC9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60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134-9603-44F6-9253-3966FFB24CA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A0F8-A78B-4B10-B102-20BCC234DA0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9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134-9603-44F6-9253-3966FFB24CA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A0F8-A78B-4B10-B102-20BCC234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5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134-9603-44F6-9253-3966FFB24CA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A0F8-A78B-4B10-B102-20BCC234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8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134-9603-44F6-9253-3966FFB24CA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A0F8-A78B-4B10-B102-20BCC234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134-9603-44F6-9253-3966FFB24CA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A0F8-A78B-4B10-B102-20BCC234DA0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10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134-9603-44F6-9253-3966FFB24CA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A0F8-A78B-4B10-B102-20BCC234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1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134-9603-44F6-9253-3966FFB24CA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A0F8-A78B-4B10-B102-20BCC234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5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134-9603-44F6-9253-3966FFB24CA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A0F8-A78B-4B10-B102-20BCC234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6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134-9603-44F6-9253-3966FFB24CA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A0F8-A78B-4B10-B102-20BCC234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9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F57134-9603-44F6-9253-3966FFB24CA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BFA0F8-A78B-4B10-B102-20BCC234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5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134-9603-44F6-9253-3966FFB24CA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A0F8-A78B-4B10-B102-20BCC234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57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F57134-9603-44F6-9253-3966FFB24CA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BFA0F8-A78B-4B10-B102-20BCC234DA0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98B-68CB-97F8-99D4-2679EF27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02" y="1238122"/>
            <a:ext cx="11193729" cy="219087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Case Study: Retail Store Customer Churn and Segmentation Analysis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D7785-0351-CA0E-4D74-059915847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379" y="4467894"/>
            <a:ext cx="10058400" cy="1143000"/>
          </a:xfrm>
        </p:spPr>
        <p:txBody>
          <a:bodyPr/>
          <a:lstStyle/>
          <a:p>
            <a:r>
              <a:rPr lang="en-IN" dirty="0"/>
              <a:t>Name: Fozan Mohammed Azhar</a:t>
            </a:r>
          </a:p>
        </p:txBody>
      </p:sp>
    </p:spTree>
    <p:extLst>
      <p:ext uri="{BB962C8B-B14F-4D97-AF65-F5344CB8AC3E}">
        <p14:creationId xmlns:p14="http://schemas.microsoft.com/office/powerpoint/2010/main" val="361164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86DA-23D9-098B-C7EE-FC727FB6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927" y="61369"/>
            <a:ext cx="3014452" cy="454746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6A5B18-3841-0CB2-4205-95041F42C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70" y="799644"/>
            <a:ext cx="3378456" cy="24730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3DB8D-8472-AA86-E9A3-AE7E8D52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235" y="833095"/>
            <a:ext cx="3642568" cy="2439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BA826-BF00-86E7-94F0-41835ACE2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172" y="830991"/>
            <a:ext cx="3745507" cy="23992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ACE981-F9F8-632D-26D1-A20955AD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57" y="3534217"/>
            <a:ext cx="2710470" cy="2686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EF0660-B608-22A5-648D-FA53F2AB4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564" y="3473889"/>
            <a:ext cx="7517718" cy="280684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4D8033-DFF5-0232-0075-2918A5AB8582}"/>
              </a:ext>
            </a:extLst>
          </p:cNvPr>
          <p:cNvCxnSpPr/>
          <p:nvPr/>
        </p:nvCxnSpPr>
        <p:spPr>
          <a:xfrm>
            <a:off x="0" y="3363424"/>
            <a:ext cx="12132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1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D115-AF57-73FC-D851-FF5346F7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349" y="12274"/>
            <a:ext cx="2597141" cy="442471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DBE0F-A856-C8F1-2866-A66A5A517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9908"/>
            <a:ext cx="5851137" cy="5363543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0ABC83-8E01-FE88-0D9D-BB4C7FCD52B7}"/>
              </a:ext>
            </a:extLst>
          </p:cNvPr>
          <p:cNvCxnSpPr/>
          <p:nvPr/>
        </p:nvCxnSpPr>
        <p:spPr>
          <a:xfrm>
            <a:off x="5977354" y="535851"/>
            <a:ext cx="0" cy="5811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8E6B12-14DF-D8E4-033E-3C253013427A}"/>
              </a:ext>
            </a:extLst>
          </p:cNvPr>
          <p:cNvCxnSpPr>
            <a:cxnSpLocks/>
          </p:cNvCxnSpPr>
          <p:nvPr/>
        </p:nvCxnSpPr>
        <p:spPr>
          <a:xfrm>
            <a:off x="5977354" y="3410589"/>
            <a:ext cx="6214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1F81E29-576D-4FBA-7A9C-630704DB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29" y="425190"/>
            <a:ext cx="5860408" cy="29042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34F05-1736-EFFF-C349-C9175D4EA35F}"/>
              </a:ext>
            </a:extLst>
          </p:cNvPr>
          <p:cNvSpPr txBox="1"/>
          <p:nvPr/>
        </p:nvSpPr>
        <p:spPr>
          <a:xfrm>
            <a:off x="6163992" y="3573154"/>
            <a:ext cx="503620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Derived Insight: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HIGH Churn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seen in case of Complain, Marital Status, Number of Device Registered and Satisfaction Score.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LOW Churn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seen in case of Tenure,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DaySinceLastOrder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CashBackAmount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PreferedLoginDevice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Factors like Gender,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NumberOfAddress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HoursSpentOnApp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have almost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impact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9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9626-05C3-1C06-9005-9AE39824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4) Clustering for 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D962-9684-C9C2-6D92-1F80EE910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45" y="2015638"/>
            <a:ext cx="3488761" cy="2081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Apply K-means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Determine the optimal number of clusters using the elbow method and silhouette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Analyzing and interpreting cluster characteristics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8F3DA-A446-CB33-799A-16953580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6" y="4097529"/>
            <a:ext cx="3676117" cy="1172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2B95A-0FA6-410A-AFA1-F5B71FCF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714" y="1869660"/>
            <a:ext cx="3787703" cy="3118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B22C4-7F6F-800B-CC8A-B9789C5C3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69" y="5270007"/>
            <a:ext cx="3676117" cy="858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B56DF-506D-F8BF-0AC3-C6DEED01B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606" y="5032006"/>
            <a:ext cx="6610690" cy="1187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39E12-4A1C-2F81-614F-5207DED12DBD}"/>
              </a:ext>
            </a:extLst>
          </p:cNvPr>
          <p:cNvSpPr txBox="1"/>
          <p:nvPr/>
        </p:nvSpPr>
        <p:spPr>
          <a:xfrm>
            <a:off x="3955506" y="2066204"/>
            <a:ext cx="34887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Clusters: High inertia, suggesting poor fit.</a:t>
            </a:r>
          </a:p>
          <a:p>
            <a:r>
              <a:rPr lang="en-US" dirty="0"/>
              <a:t>3 Clusters: Significant decrease in inertia, indicating better clustering.</a:t>
            </a:r>
          </a:p>
          <a:p>
            <a:r>
              <a:rPr lang="en-US" dirty="0"/>
              <a:t>4 Clusters: Further decrease, potentially a good fit.</a:t>
            </a:r>
          </a:p>
          <a:p>
            <a:r>
              <a:rPr lang="en-US" dirty="0"/>
              <a:t>5 Clusters: Smaller decrease, suggesting diminishing returns.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11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B8C8-9CF0-804E-9CBD-964AE1BC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573" y="1822663"/>
            <a:ext cx="8694778" cy="233202"/>
          </a:xfrm>
        </p:spPr>
        <p:txBody>
          <a:bodyPr>
            <a:normAutofit fontScale="90000"/>
          </a:bodyPr>
          <a:lstStyle/>
          <a:p>
            <a:r>
              <a:rPr lang="en-IN" sz="3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 Segmentation Analysis</a:t>
            </a:r>
            <a:br>
              <a:rPr lang="en-IN" sz="3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DFFA-CF82-5FA6-72FE-CA7DF8743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3" y="1939264"/>
            <a:ext cx="11979253" cy="4424713"/>
          </a:xfrm>
        </p:spPr>
        <p:txBody>
          <a:bodyPr>
            <a:normAutofit fontScale="77500" lnSpcReduction="20000"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Cluster 0: Engaged Customers</a:t>
            </a:r>
          </a:p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These customers exhibit high loyalty with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long tenure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high satisfaction scores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They are frequent shoppers with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high order counts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significant cashback amounts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Cluster 1: Digital Enthusiast Customers</a:t>
            </a:r>
          </a:p>
          <a:p>
            <a:pPr algn="l"/>
            <a:r>
              <a:rPr lang="en-US" sz="12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Characteristics: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These customers are characterized by </a:t>
            </a:r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 engagement with the mobile app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multiple registered devices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They have </a:t>
            </a:r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moderate tenure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satisfaction scores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with a moderate level of order activity.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Cluster 2: Moderately Engaged Customers</a:t>
            </a:r>
          </a:p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customers demonstrate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moderate levels of engagement across various metrics, including tenure, satisfaction scores, and order activity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They show a balanced approach to shopping, with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average order values and coupon usage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Cluster 3: New or Less Engaged Customers</a:t>
            </a:r>
          </a:p>
          <a:p>
            <a:pPr algn="l"/>
            <a:r>
              <a:rPr 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Characteristics: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This segment comprises customers with the lowest levels of engagement, including shorter tenure, moderate satisfaction scores, and lower order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They may represent new customers or those who have not yet fully engaged with the brand.</a:t>
            </a:r>
          </a:p>
          <a:p>
            <a:pPr marL="0" indent="0">
              <a:buNone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2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46A1-9E10-5F1D-A0E7-27D345B0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974" y="1006453"/>
            <a:ext cx="4327751" cy="700222"/>
          </a:xfrm>
        </p:spPr>
        <p:txBody>
          <a:bodyPr>
            <a:normAutofit/>
          </a:bodyPr>
          <a:lstStyle/>
          <a:p>
            <a:r>
              <a:rPr lang="en-IN" sz="3600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9481-755C-F5D0-C661-25AB5FCC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4" y="1810390"/>
            <a:ext cx="11985391" cy="4473810"/>
          </a:xfrm>
        </p:spPr>
        <p:txBody>
          <a:bodyPr>
            <a:normAutofit/>
          </a:bodyPr>
          <a:lstStyle/>
          <a:p>
            <a:pPr algn="l"/>
            <a:r>
              <a:rPr lang="en-US" sz="1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1. Timeline:</a:t>
            </a:r>
            <a:endParaRPr lang="en-US" sz="1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VIP loyalty program launch: 2 months.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Mobile app feature development: 3 months.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 feedback system implementation: ongoing.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Segmented email campaign rollout: 1 month.</a:t>
            </a:r>
          </a:p>
          <a:p>
            <a:pPr algn="l"/>
            <a:r>
              <a:rPr lang="en-US" sz="1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2. Key Performance Indicators (KPIs):</a:t>
            </a:r>
            <a:endParaRPr lang="en-US" sz="1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VIP loyalty program: Increase in repeat purchases from VIP members, improvement in customer satisfaction scores, growth in average order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Mobile app enhancements: Increase in app engagement metrics (time spent, frequency of use), growth in app downloads and active users, improvement in customer retention rate among tech-savvy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 service improvements: Increase in customer satisfaction scores, growth in repeat purchase rate, improvement in customer retention rate among moderately engaged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New customer onboarding and referral program: Increase in conversion rate of new customers, growth in customer base, improvement in customer lifetime value (CLV) among new or less engaged customers.</a:t>
            </a:r>
          </a:p>
          <a:p>
            <a:pPr algn="l"/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3.</a:t>
            </a:r>
            <a:r>
              <a:rPr 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Monitoring and Evaluation:</a:t>
            </a:r>
            <a:endParaRPr lang="en-US" sz="11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Regular tracking of KPIs to assess the effectiveness of retention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Continuous refinement of strategies based on customer feedback and market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Quarterly reviews to evaluate progress and make necessary adjustments to the implementation plan.</a:t>
            </a:r>
          </a:p>
          <a:p>
            <a:pPr marL="0" indent="0" algn="l">
              <a:buNone/>
            </a:pPr>
            <a:endParaRPr lang="en-US" sz="1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8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E63F-36B2-9CD1-4D79-154ECEE8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5) Predictive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1412-B947-F804-7240-6E9E3D9E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08" y="1821187"/>
            <a:ext cx="3045135" cy="3376778"/>
          </a:xfrm>
        </p:spPr>
        <p:txBody>
          <a:bodyPr>
            <a:normAutofit/>
          </a:bodyPr>
          <a:lstStyle/>
          <a:p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Encode categorical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Scale numerical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Split the data into training and test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Train models (Logistic Regression, SVM, Decision Tree, Random Forest, XGBoost)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Evaluate models using accuracy, precision, recall, F1-score, ROC-AUC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FE597-E29F-8DE1-21E3-6496F744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176" y="1821187"/>
            <a:ext cx="6979009" cy="349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EEDEB8-602D-0344-3959-CA6536FB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76" y="2254282"/>
            <a:ext cx="2677386" cy="825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CAC9D-4C32-2FE7-54C8-51DBA1F9F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176" y="3163650"/>
            <a:ext cx="2806844" cy="1365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F273BE-093A-DAF9-9C58-E6B653EBE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400" y="2321788"/>
            <a:ext cx="3045135" cy="3599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3819D1-F842-9CF1-EFF4-D17494CC78CE}"/>
              </a:ext>
            </a:extLst>
          </p:cNvPr>
          <p:cNvSpPr txBox="1"/>
          <p:nvPr/>
        </p:nvSpPr>
        <p:spPr>
          <a:xfrm>
            <a:off x="165696" y="5206312"/>
            <a:ext cx="6438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Random Forest appears to be the best algorithm for our use case, as it achieves the highest accuracy and ROC AUC. It also shows balanced precision, recall, and F1-score across both classes.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342611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2519-CFA5-F516-60C3-8F4206F5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054" y="556628"/>
            <a:ext cx="11690819" cy="1026696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14CE-B5CB-8341-49CC-68CE4192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64" y="1870281"/>
            <a:ext cx="11893336" cy="5036814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What is Customer Churn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Customer churn is the percentage of customers who stop doing business with a company within a certain time period.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It’s a key metric that measures customer loyalty and retention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high churn rate can indicate that the company needs to improve its services, customer support, or overall customer experience to retain more customers.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Why is Customer Churn Important?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Customer churn can have significant financial implications for a business. It can lead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Lost revenue and profits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Increased marketing and acquisition costs to replace lost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Damage to the company’s reputation and brand image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70BA-AB88-3D9B-1F33-2A161569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643" y="1073959"/>
            <a:ext cx="9069130" cy="4670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43B5-5858-C5CA-2C96-9BDB7062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26" y="1845733"/>
            <a:ext cx="10769054" cy="4321863"/>
          </a:xfrm>
        </p:spPr>
        <p:txBody>
          <a:bodyPr/>
          <a:lstStyle/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</a:p>
          <a:p>
            <a:r>
              <a:rPr lang="en-US" b="1" dirty="0"/>
              <a:t>Source: </a:t>
            </a:r>
            <a:r>
              <a:rPr lang="en-US" dirty="0"/>
              <a:t>Retail Store Customer Churn </a:t>
            </a:r>
          </a:p>
          <a:p>
            <a:r>
              <a:rPr lang="en-US" b="1" dirty="0"/>
              <a:t>Total Records: </a:t>
            </a:r>
            <a:r>
              <a:rPr lang="en-US" dirty="0"/>
              <a:t>5,630 customers</a:t>
            </a:r>
          </a:p>
          <a:p>
            <a:r>
              <a:rPr lang="en-US" b="1" dirty="0"/>
              <a:t>Total Features: </a:t>
            </a:r>
            <a:r>
              <a:rPr lang="en-US" dirty="0"/>
              <a:t>20 attributes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12458-1817-1D08-75F8-F1BF03E93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51" y="1881481"/>
            <a:ext cx="5485466" cy="42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8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5D75-9600-EC7E-F15C-A53A4662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60" y="857336"/>
            <a:ext cx="10376292" cy="830315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F7CCCF-8D6F-D842-383C-DABA969A8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0" y="3093004"/>
            <a:ext cx="11162943" cy="1056492"/>
          </a:xfrm>
        </p:spPr>
      </p:pic>
    </p:spTree>
    <p:extLst>
      <p:ext uri="{BB962C8B-B14F-4D97-AF65-F5344CB8AC3E}">
        <p14:creationId xmlns:p14="http://schemas.microsoft.com/office/powerpoint/2010/main" val="157748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CAEE-9A9F-095C-5895-9262A4F0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1)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Data Loading and Inspecting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5534-5E49-F7DA-C912-4B62D1540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0" y="2563751"/>
            <a:ext cx="4511858" cy="34626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 the dataset: Begins by loading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Inspect data types and basic statistics: Check the data types and calculate basic statistics.(df.describe())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Check for missing values and imbalances: Identify any missing values and imbalances in the data.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4FE9E-4830-6D7D-4E36-F472AA0F3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445" y="1993269"/>
            <a:ext cx="2705239" cy="3816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56436-C012-F7BA-63B0-83E9650F0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318" y="3177694"/>
            <a:ext cx="3378374" cy="125736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8C60A3-558B-030B-0210-BF6E58590A71}"/>
              </a:ext>
            </a:extLst>
          </p:cNvPr>
          <p:cNvCxnSpPr/>
          <p:nvPr/>
        </p:nvCxnSpPr>
        <p:spPr>
          <a:xfrm>
            <a:off x="7861385" y="1920854"/>
            <a:ext cx="55232" cy="424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0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4595-5AD5-EA1D-422B-3187C016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2) 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4111-B6CA-D57C-6D9A-FEAC120A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33" y="2399417"/>
            <a:ext cx="3523816" cy="334609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b="1" dirty="0"/>
              <a:t>Handle missing values</a:t>
            </a:r>
            <a:r>
              <a:rPr lang="en-US" dirty="0"/>
              <a:t>: Address missing values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Merge similar categories: </a:t>
            </a:r>
            <a:r>
              <a:rPr lang="en-US" dirty="0"/>
              <a:t>Combine categories that are similar.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Outlier detection and handling</a:t>
            </a:r>
            <a:r>
              <a:rPr lang="en-US" dirty="0"/>
              <a:t>: Identify and handle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Feature engineering: </a:t>
            </a:r>
            <a:r>
              <a:rPr lang="en-US" dirty="0"/>
              <a:t>Create new features from the existing data.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B19D4-AA27-F157-9744-67AB9B59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99" y="1870614"/>
            <a:ext cx="6486717" cy="43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9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7A47B9-ABFB-73C8-2161-BE6399C84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8" y="159559"/>
            <a:ext cx="5238617" cy="30807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892942-8BD2-AF16-AB18-7C79C3B2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159558"/>
            <a:ext cx="5862180" cy="3013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06F737-D355-8035-8886-77FEBC96F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68" y="3522589"/>
            <a:ext cx="5208807" cy="3013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A4D6FB-F94C-6C99-3195-D0B959D71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952" y="3617075"/>
            <a:ext cx="5949106" cy="293714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BB9F74-C686-DDDA-17D5-5EDD7CEE3903}"/>
              </a:ext>
            </a:extLst>
          </p:cNvPr>
          <p:cNvCxnSpPr/>
          <p:nvPr/>
        </p:nvCxnSpPr>
        <p:spPr>
          <a:xfrm>
            <a:off x="0" y="338143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14FF51-4D09-BA45-2D8B-141C203D80BF}"/>
              </a:ext>
            </a:extLst>
          </p:cNvPr>
          <p:cNvCxnSpPr>
            <a:cxnSpLocks/>
          </p:cNvCxnSpPr>
          <p:nvPr/>
        </p:nvCxnSpPr>
        <p:spPr>
          <a:xfrm>
            <a:off x="5486401" y="0"/>
            <a:ext cx="22529" cy="657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9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3C5A-B818-9C17-F63A-65AE2CD2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3) 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2A4E-4E4C-9352-FA14-253E5FCA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09" y="2170990"/>
            <a:ext cx="10659818" cy="30846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Univariate Analysis: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Analyze individual variables.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Distribution of categorical and numerical features, Examining the distribution of categorical and numerical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Bivariate Analysis: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Analyze relationships between two variables.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Relationships between churn and other features, Understanding the relationships between churn and other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Multivariate Analysis: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Analyze multiple variables simultaneously.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Correlation heatmap: Created a heatmap to show correlations between variables.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2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1179-DB4E-DEB6-C19E-2B8459FA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779" y="0"/>
            <a:ext cx="2902761" cy="420927"/>
          </a:xfrm>
        </p:spPr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1FB81-9473-30C6-2640-85BB7BDEB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763147"/>
            <a:ext cx="3801055" cy="3061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02081-B846-1917-7A32-2BEFD4FED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3" y="488446"/>
            <a:ext cx="3620128" cy="3169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BB20E-7E33-CB57-D4CA-3A8845BC3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591" y="477379"/>
            <a:ext cx="4113973" cy="3180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5ABFCA-F605-9E1D-BED7-D31A59F42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64" y="477378"/>
            <a:ext cx="3858606" cy="3022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11AD3E-66F9-331E-3798-3B40F07EF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883" y="3861337"/>
            <a:ext cx="4030662" cy="29629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CF59B2-419B-708C-1C0D-573BC859C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373" y="3861337"/>
            <a:ext cx="3675706" cy="29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65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976</TotalTime>
  <Words>940</Words>
  <Application>Microsoft Office PowerPoint</Application>
  <PresentationFormat>Widescreen</PresentationFormat>
  <Paragraphs>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Wingdings</vt:lpstr>
      <vt:lpstr>Retrospect</vt:lpstr>
      <vt:lpstr>Case Study: Retail Store Customer Churn and Segmentation Analysis</vt:lpstr>
      <vt:lpstr>Introduction</vt:lpstr>
      <vt:lpstr>Dataset Overview</vt:lpstr>
      <vt:lpstr>Flow Chart</vt:lpstr>
      <vt:lpstr>1) Data Loading and Inspecting </vt:lpstr>
      <vt:lpstr>2) Data Cleaning and Preprocessing</vt:lpstr>
      <vt:lpstr>PowerPoint Presentation</vt:lpstr>
      <vt:lpstr>3) Exploratory Data Analysis (EDA)</vt:lpstr>
      <vt:lpstr>Univariate Analysis</vt:lpstr>
      <vt:lpstr>Bivariate Analysis</vt:lpstr>
      <vt:lpstr>Multivariate Analysis</vt:lpstr>
      <vt:lpstr>4) Clustering for Customer Segmentation</vt:lpstr>
      <vt:lpstr>Customer Segmentation Analysis </vt:lpstr>
      <vt:lpstr>Implementation Plan</vt:lpstr>
      <vt:lpstr>5) Predictive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Retail Store Customer Churn and Segmentation Analysis</dc:title>
  <dc:creator>Fozan Azhar</dc:creator>
  <cp:lastModifiedBy>Fozan Azhar</cp:lastModifiedBy>
  <cp:revision>1</cp:revision>
  <dcterms:created xsi:type="dcterms:W3CDTF">2024-05-28T05:27:13Z</dcterms:created>
  <dcterms:modified xsi:type="dcterms:W3CDTF">2024-05-29T15:43:29Z</dcterms:modified>
</cp:coreProperties>
</file>