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71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30"/>
      <c:rotY val="17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9785219996334"/>
          <c:y val="0.3382627848910037"/>
          <c:w val="0.73695630660911904"/>
          <c:h val="0.637266895896560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Avg.healthy year lose due to illness or disability</c:v>
                </c:pt>
              </c:strCache>
            </c:strRef>
          </c:tx>
          <c:dPt>
            <c:idx val="0"/>
            <c:bubble3D val="0"/>
            <c:explosion val="25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0E0-4C23-97B7-0D62D474492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00E0-4C23-97B7-0D62D474492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0E0-4C23-97B7-0D62D4744921}"/>
              </c:ext>
            </c:extLst>
          </c:dPt>
          <c:dLbls>
            <c:dLbl>
              <c:idx val="0"/>
              <c:layout>
                <c:manualLayout>
                  <c:x val="0.12804274257018158"/>
                  <c:y val="0.158017301532589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62.69
</a:t>
                    </a:r>
                    <a:fld id="{47B4FD2D-C4FC-412F-81B9-241E89D4CA1D}" type="CATEGORYNAME">
                      <a:rPr lang="en-US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r>
                      <a:rPr lang="en-US" dirty="0"/>
                      <a:t>
88.5%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68770270861358"/>
                      <c:h val="0.1440092812886195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0E0-4C23-97B7-0D62D4744921}"/>
                </c:ext>
              </c:extLst>
            </c:dLbl>
            <c:dLbl>
              <c:idx val="1"/>
              <c:layout>
                <c:manualLayout>
                  <c:x val="-0.14380193644795103"/>
                  <c:y val="-0.14947582577407131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9.09
</a:t>
                    </a:r>
                    <a:fld id="{427F3326-CA88-4B6F-A4BD-A0E7CA46750A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dirty="0">
                        <a:solidFill>
                          <a:schemeClr val="bg1"/>
                        </a:solidFill>
                      </a:rPr>
                      <a:t>
11.5%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0E0-4C23-97B7-0D62D474492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0E0-4C23-97B7-0D62D4744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Avg.Healthy life expectancy in years</c:v>
                </c:pt>
                <c:pt idx="1">
                  <c:v>Avg.health year lost due to illness or disability</c:v>
                </c:pt>
                <c:pt idx="2">
                  <c:v>Avg. life expectancy in years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62.69</c:v>
                </c:pt>
                <c:pt idx="1">
                  <c:v>9.09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62.69</c:v>
                  </c:pt>
                  <c:pt idx="1">
                    <c:v>9.09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00E0-4C23-97B7-0D62D474492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5079480219558975"/>
          <c:y val="0.8100259565641883"/>
          <c:w val="0.46238736342228437"/>
          <c:h val="0.13365091598758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72FE-B7FC-DC27-CA51-A4FBDF2F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72436-B3D5-C8AB-BBA9-8E1FB6B9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0538-AB42-2EF4-0F93-0089BE68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CB91-A51E-4816-AD6A-80942E7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CD6A-E8A9-5793-6EE8-281D135C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3EE7-6D6C-A208-FE13-720D5D9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BC33-0317-0B76-1DB7-DEE7C6F41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D4D8-FFEE-1B73-0383-BF06A8A7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4718-7B8A-D6BB-C587-98D5F183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A3A0-64FD-6F67-2F8F-807D06D9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DE583-FF1F-ECC8-E689-F49A29AE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4D95-0BC8-1154-23EE-E97686634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5579-A024-7604-DDB3-26F7A1A1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1C70-ADA7-FE3A-7C40-2DF36F42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3E03-F735-A6C2-5761-8E999A5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7DB0-2056-9D20-5D8A-C5AE94B0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E0F8-BC6E-3C05-1C03-BC35F021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E7E0-0A5B-09F3-C2F0-840931B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DC0A-D962-D998-DDD0-40C128E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70F0-3D35-0BE3-4E97-C654AED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3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77E8-3F94-D9EE-A2F6-B82F2F81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6341-82E9-D835-6010-4B0E81E4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D937-F87B-4C13-F642-FE6BF66F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AB55-DBDD-BFBA-1A16-4139AA32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8114-AAC2-7F0A-576B-2BEBD577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1C9F-0648-3536-F631-3C26FBE4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1E2C-5B79-A08C-3AFB-82A4DED40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9D467-6789-F819-D1CD-3E635E8F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A606-9924-D623-377B-D2FF78F6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DFED-4853-9967-F617-C88B46D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A2AE-011B-DDBC-16D4-0BD44949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A41-4C75-99C0-3054-76987E8F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B79CC-0AB7-CAAA-4731-7AD824D0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FD1DA-11FD-5327-829F-C09630C55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87A2F-6475-DBF3-CD4B-6CA487E9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5ED14-9373-BF2C-A312-A53F975AA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27A56-B364-F3E2-01C1-E09C8469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9C01-0458-93B1-0A5B-F8094E4C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F93DE-5F3B-32E8-780A-DE6B6284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9E23-3A88-1B0C-1A1A-4EC3CB91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B6542-5537-3B0C-4F7F-78F87FC6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6A71-2AD4-90AF-7323-0280A810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69F39-C684-7573-3CB7-9726F3B5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19AE5-F594-E563-C0E4-28D528EB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79411-2FB0-E286-178A-B4B8079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2417-FA69-DC4F-ED60-DDB9CAB3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9840-95A9-2BDA-85DC-FF259965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616F-593C-244B-6521-678FE03E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A4151-7863-1295-BB94-93EB5E71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CDD71-3CF5-0410-CBCD-EF4B1341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AE89-C6D5-87A9-3E4C-2873DC2C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E95B-9CC4-222A-07E8-FF9912E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A54-B712-3533-A52B-0C2AAA3F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F92A5-CFBD-F7BB-E313-F812191F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24C9-5218-1D56-4AE5-94C93873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FB61-5F98-4631-DB02-AB01EBB5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E2F99-31B9-82B3-AC35-AA195BA2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AC71E-896C-2591-DF54-B098655B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DED9D-D5BC-2718-0691-9BD1A3A8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85AF-0946-6D7B-54D2-FC0FAEFB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BF88-B318-E308-DC36-2C0F0B797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0C04-B751-4129-BD0A-22005D6665B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5319-0F76-BFE0-424A-049043DF5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8E15-F478-FF3C-6ABC-DF148C95C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9F11-DDDC-481E-A99B-C2051FAC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hdphoto" Target="../media/hdphoto1.wdp"/><Relationship Id="rId7" Type="http://schemas.openxmlformats.org/officeDocument/2006/relationships/image" Target="../media/image8.jpg"/><Relationship Id="rId12" Type="http://schemas.openxmlformats.org/officeDocument/2006/relationships/hyperlink" Target="https://vizhub.health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hyperlink" Target="https://gfmag.com/data/countries-by-income-group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ourworldindata.org/grapher/gdp-per-capita-worldbank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www.ncdrisc.org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microsoft.com/office/2007/relationships/hdphoto" Target="../media/hdphoto1.wdp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ozeyasaid" TargetMode="External"/><Relationship Id="rId5" Type="http://schemas.openxmlformats.org/officeDocument/2006/relationships/hyperlink" Target="mailto:Fozeya.said@gmail.com" TargetMode="External"/><Relationship Id="rId4" Type="http://schemas.openxmlformats.org/officeDocument/2006/relationships/hyperlink" Target="https://linkedin.com/in/fozeya-alkader2020" TargetMode="External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626"/>
                    </a14:imgEffect>
                    <a14:imgEffect>
                      <a14:saturation sat="382000"/>
                    </a14:imgEffect>
                    <a14:imgEffect>
                      <a14:brightnessContrast bright="-4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12" r="-1" b="1409"/>
          <a:stretch/>
        </p:blipFill>
        <p:spPr>
          <a:xfrm>
            <a:off x="0" y="66685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0655"/>
            <a:ext cx="9144000" cy="2189202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b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Goudy Type" panose="020F0502020204030204" pitchFamily="2" charset="0"/>
              </a:rPr>
              <a:t>    </a:t>
            </a:r>
            <a: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  <a:t>Healthy Life Expectancy</a:t>
            </a:r>
            <a:b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Goudy Type" panose="020F0502020204030204" pitchFamily="2" charset="0"/>
              </a:rPr>
              <a:t>   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B0D3-F328-7652-77D9-07F206307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282" y="4368623"/>
            <a:ext cx="9801225" cy="1571626"/>
          </a:xfrm>
        </p:spPr>
        <p:txBody>
          <a:bodyPr>
            <a:normAutofit fontScale="25000" lnSpcReduction="20000"/>
          </a:bodyPr>
          <a:lstStyle/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Presented by:  Fozeya Alkader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DDA11 Cohort  Data Analytics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Nashville Software School</a:t>
            </a:r>
          </a:p>
          <a:p>
            <a:r>
              <a:rPr lang="en-US" sz="5600" dirty="0">
                <a:solidFill>
                  <a:schemeClr val="bg1"/>
                </a:solidFill>
                <a:latin typeface="Goudy Type" panose="00000500000000000000" pitchFamily="2" charset="0"/>
              </a:rPr>
              <a:t>01/04/2024</a:t>
            </a:r>
          </a:p>
          <a:p>
            <a:r>
              <a:rPr lang="en-US" sz="4400" dirty="0">
                <a:solidFill>
                  <a:schemeClr val="bg1"/>
                </a:solidFill>
                <a:latin typeface="Goudy Type" panose="00000500000000000000" pitchFamily="2" charset="0"/>
              </a:rPr>
              <a:t>“Your healthy is an investment not an expense”</a:t>
            </a:r>
          </a:p>
          <a:p>
            <a:r>
              <a:rPr lang="en-US" sz="4400" dirty="0">
                <a:solidFill>
                  <a:schemeClr val="bg1"/>
                </a:solidFill>
                <a:latin typeface="Goudy Type" panose="00000500000000000000" pitchFamily="2" charset="0"/>
              </a:rPr>
              <a:t>       @ideafit                                                                                                          </a:t>
            </a:r>
            <a:r>
              <a:rPr lang="en-US" sz="4000" dirty="0">
                <a:solidFill>
                  <a:schemeClr val="bg1"/>
                </a:solidFill>
                <a:latin typeface="Goudy Type" panose="00000500000000000000" pitchFamily="2" charset="0"/>
              </a:rPr>
              <a:t>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40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  <a:p>
            <a:endParaRPr lang="en-US" sz="600" dirty="0">
              <a:solidFill>
                <a:schemeClr val="bg1"/>
              </a:solidFill>
              <a:latin typeface="Goudy Type" panose="00000500000000000000" pitchFamily="2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48FA183-D0C0-CE5B-D3BC-487E00565A8F}"/>
              </a:ext>
            </a:extLst>
          </p:cNvPr>
          <p:cNvSpPr/>
          <p:nvPr/>
        </p:nvSpPr>
        <p:spPr>
          <a:xfrm>
            <a:off x="2790825" y="1809749"/>
            <a:ext cx="7343775" cy="2019301"/>
          </a:xfrm>
          <a:prstGeom prst="ribbon2">
            <a:avLst>
              <a:gd name="adj1" fmla="val 33333"/>
              <a:gd name="adj2" fmla="val 7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0" y="36511"/>
            <a:ext cx="12188952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235" y="1219271"/>
            <a:ext cx="8622482" cy="311258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b="1" dirty="0">
                <a:solidFill>
                  <a:schemeClr val="bg1"/>
                </a:solidFill>
              </a:rPr>
              <a:t>         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Healthy life expectancy (HLE) is a wide concept influenced by several  factors that contributes to an individual's overall health outcomes. For this project , I am trying to look at healthy life expectancy in different demographic groups and how it correlates with the gross domestic product (GDP) Per capita and body mass index(BMI).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ooden sign on a beach&#10;&#10;Description automatically generated">
            <a:extLst>
              <a:ext uri="{FF2B5EF4-FFF2-40B4-BE49-F238E27FC236}">
                <a16:creationId xmlns:a16="http://schemas.microsoft.com/office/drawing/2014/main" id="{A7B8B4FC-98F1-26C4-2611-C53261D4B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36" y="4100761"/>
            <a:ext cx="3528147" cy="20300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32EB429D-CA17-1633-CFDB-5057F354C40A}"/>
              </a:ext>
            </a:extLst>
          </p:cNvPr>
          <p:cNvSpPr/>
          <p:nvPr/>
        </p:nvSpPr>
        <p:spPr>
          <a:xfrm>
            <a:off x="3974206" y="1184008"/>
            <a:ext cx="3962400" cy="1342137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03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-10537" y="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0" y="1122363"/>
            <a:ext cx="9510006" cy="351631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         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One of my family members always complains about her health after she had COVID-19. I was curious whether COVID-19  would impact our healthy life expectancy . However, after I explored all possible data sources about Covid-19, I found that it is too early to determine as a factor. Then I Keep looking to identify any potential factors that affect healthy life expectancy, GDP per capita and BMI might be factors that  influences our health life expectancy outcomes.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6FE7215A-32C0-A512-EC21-DBA1654CE32D}"/>
              </a:ext>
            </a:extLst>
          </p:cNvPr>
          <p:cNvSpPr/>
          <p:nvPr/>
        </p:nvSpPr>
        <p:spPr>
          <a:xfrm>
            <a:off x="4362450" y="1012909"/>
            <a:ext cx="3276600" cy="1155056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cs typeface="AngsanaUPC" panose="020B0502040204020203" pitchFamily="18" charset="-34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82057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11500"/>
                    </a14:imgEffect>
                    <a14:imgEffect>
                      <a14:saturation sat="313000"/>
                    </a14:imgEffect>
                    <a14:imgEffect>
                      <a14:brightnessContrast bright="-4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175" y="1429893"/>
            <a:ext cx="4107072" cy="348653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lvl="0" algn="l">
              <a:lnSpc>
                <a:spcPct val="15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FFFF"/>
                </a:solidFill>
                <a:latin typeface="Bell MT" panose="02020503060305020303" pitchFamily="18" charset="0"/>
                <a:ea typeface="+mn-ea"/>
                <a:cs typeface="+mn-cs"/>
              </a:rPr>
              <a:t>Healthy Life Expectancy(HLE)</a:t>
            </a:r>
            <a:br>
              <a:rPr lang="en-US" sz="2400" b="1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000" dirty="0">
                <a:solidFill>
                  <a:srgbClr val="FFFFFF"/>
                </a:solidFill>
                <a:ea typeface="+mn-ea"/>
                <a:cs typeface="Aldhabi" panose="020F0502020204030204" pitchFamily="2" charset="-78"/>
              </a:rPr>
              <a:t>The average number of years that person can expect to live in full health with out significant disability or illness.</a:t>
            </a:r>
            <a:br>
              <a:rPr lang="en-US" sz="2000" dirty="0">
                <a:solidFill>
                  <a:srgbClr val="FFFFFF"/>
                </a:solidFill>
                <a:ea typeface="+mn-ea"/>
                <a:cs typeface="Aldhabi" panose="020F0502020204030204" pitchFamily="2" charset="-78"/>
              </a:rPr>
            </a:br>
            <a:br>
              <a:rPr lang="en-US" sz="24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84A45-3771-C9C9-8DD0-A614951B3F51}"/>
              </a:ext>
            </a:extLst>
          </p:cNvPr>
          <p:cNvSpPr txBox="1"/>
          <p:nvPr/>
        </p:nvSpPr>
        <p:spPr>
          <a:xfrm>
            <a:off x="6848475" y="1828053"/>
            <a:ext cx="41070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           </a:t>
            </a:r>
          </a:p>
          <a:p>
            <a:r>
              <a:rPr lang="en-US" sz="2400" b="1" dirty="0">
                <a:solidFill>
                  <a:srgbClr val="FFFFFF"/>
                </a:solidFill>
                <a:latin typeface="Bell MT" panose="02020503060305020303" pitchFamily="18" charset="0"/>
              </a:rPr>
              <a:t>       Life Expectancy</a:t>
            </a:r>
            <a:endParaRPr lang="en-US" sz="2000" b="1" dirty="0">
              <a:solidFill>
                <a:srgbClr val="FFFFFF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The average number of years that a person can expect to live.</a:t>
            </a:r>
          </a:p>
          <a:p>
            <a:endParaRPr lang="en-US" dirty="0"/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C84A05BE-9F89-EADB-E616-CEB86D7FB4FB}"/>
              </a:ext>
            </a:extLst>
          </p:cNvPr>
          <p:cNvSpPr/>
          <p:nvPr/>
        </p:nvSpPr>
        <p:spPr>
          <a:xfrm>
            <a:off x="4533901" y="838200"/>
            <a:ext cx="2971800" cy="1194435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7425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18" b="1528"/>
          <a:stretch/>
        </p:blipFill>
        <p:spPr>
          <a:xfrm>
            <a:off x="-5052" y="165742"/>
            <a:ext cx="12191977" cy="6858022"/>
          </a:xfrm>
          <a:prstGeom prst="rect">
            <a:avLst/>
          </a:prstGeom>
          <a:effectLst>
            <a:outerShdw blurRad="50800" dist="38100" dir="5400000" sx="89000" sy="89000" algn="ctr" rotWithShape="0">
              <a:srgbClr val="000000">
                <a:alpha val="66000"/>
              </a:srgbClr>
            </a:outerShdw>
            <a:softEdge rad="25400"/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5"/>
            <a:ext cx="10894942" cy="5512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br>
              <a:rPr lang="en-US" sz="2100" dirty="0">
                <a:solidFill>
                  <a:srgbClr val="FFFFFF"/>
                </a:solidFill>
              </a:rPr>
            </a:br>
            <a:br>
              <a:rPr lang="en-US" sz="2100" dirty="0">
                <a:solidFill>
                  <a:srgbClr val="FFFFFF"/>
                </a:solidFill>
              </a:rPr>
            </a:br>
            <a:endParaRPr lang="en-US" sz="2100" dirty="0">
              <a:solidFill>
                <a:srgbClr val="FFFFFF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C9B00-E996-9734-1415-811E8B9706F2}"/>
              </a:ext>
            </a:extLst>
          </p:cNvPr>
          <p:cNvSpPr txBox="1"/>
          <p:nvPr/>
        </p:nvSpPr>
        <p:spPr>
          <a:xfrm>
            <a:off x="1286912" y="1681078"/>
            <a:ext cx="35653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Avg. HLE in years = 62.69</a:t>
            </a:r>
          </a:p>
          <a:p>
            <a:r>
              <a:rPr lang="en-US" sz="18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         ( 88.5%)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Avg. Life expectancy in years= 71.88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        ( total)</a:t>
            </a:r>
          </a:p>
          <a:p>
            <a:endParaRPr lang="en-US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Avg. healthy years lost due to illness 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or disability in years = 9.09</a:t>
            </a:r>
          </a:p>
          <a:p>
            <a:r>
              <a:rPr lang="en-US" dirty="0">
                <a:solidFill>
                  <a:srgbClr val="FFFFFF"/>
                </a:solidFill>
                <a:latin typeface="Calibri" panose="020F0502020204030204"/>
              </a:rPr>
              <a:t>         ( 11.5%)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8AD751-BDD1-9459-81B1-6F6DD68FF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853437"/>
              </p:ext>
            </p:extLst>
          </p:nvPr>
        </p:nvGraphicFramePr>
        <p:xfrm>
          <a:off x="4852250" y="-264254"/>
          <a:ext cx="6491741" cy="6419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E112D2-D649-CB70-BD06-379B69CF2D19}"/>
              </a:ext>
            </a:extLst>
          </p:cNvPr>
          <p:cNvSpPr txBox="1"/>
          <p:nvPr/>
        </p:nvSpPr>
        <p:spPr>
          <a:xfrm>
            <a:off x="8459273" y="1991617"/>
            <a:ext cx="21380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Calibri" panose="020F0502020204030204"/>
              </a:rPr>
              <a:t>71.88 </a:t>
            </a:r>
            <a:r>
              <a:rPr lang="en-US" sz="14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Avg. </a:t>
            </a:r>
            <a:r>
              <a:rPr lang="en-US" sz="1400" dirty="0">
                <a:solidFill>
                  <a:srgbClr val="FFFFFF"/>
                </a:solidFill>
                <a:latin typeface="Calibri" panose="020F0502020204030204"/>
              </a:rPr>
              <a:t>life expectancy in years</a:t>
            </a:r>
          </a:p>
          <a:p>
            <a:r>
              <a:rPr lang="en-US" sz="1400" dirty="0">
                <a:solidFill>
                  <a:srgbClr val="FFFFFF"/>
                </a:solidFill>
                <a:latin typeface="Calibri" panose="020F0502020204030204"/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(represents total pie)</a:t>
            </a:r>
          </a:p>
          <a:p>
            <a:endParaRPr lang="en-US" sz="14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7741A363-8FEA-7B04-6B0F-2E6C9D3D5186}"/>
              </a:ext>
            </a:extLst>
          </p:cNvPr>
          <p:cNvSpPr/>
          <p:nvPr/>
        </p:nvSpPr>
        <p:spPr>
          <a:xfrm>
            <a:off x="746665" y="1035688"/>
            <a:ext cx="4705350" cy="4410244"/>
          </a:xfrm>
          <a:prstGeom prst="verticalScrol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E4E79-9CAE-E6E4-9782-76E9E83F86FC}"/>
              </a:ext>
            </a:extLst>
          </p:cNvPr>
          <p:cNvSpPr txBox="1"/>
          <p:nvPr/>
        </p:nvSpPr>
        <p:spPr>
          <a:xfrm>
            <a:off x="5555214" y="1174804"/>
            <a:ext cx="601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Avg. HLE  = </a:t>
            </a:r>
            <a:r>
              <a:rPr lang="en-US" sz="2000" dirty="0"/>
              <a:t>.</a:t>
            </a:r>
            <a:r>
              <a:rPr lang="en-US" sz="2000" dirty="0">
                <a:solidFill>
                  <a:schemeClr val="bg1"/>
                </a:solidFill>
              </a:rPr>
              <a:t>Avg. life expectancy – Avg. healthy year lost</a:t>
            </a:r>
          </a:p>
        </p:txBody>
      </p:sp>
    </p:spTree>
    <p:extLst>
      <p:ext uri="{BB962C8B-B14F-4D97-AF65-F5344CB8AC3E}">
        <p14:creationId xmlns:p14="http://schemas.microsoft.com/office/powerpoint/2010/main" val="30485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</a:rPr>
              <a:t>                               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F9E07366-5287-B2D7-0722-74860A30BD43}"/>
              </a:ext>
            </a:extLst>
          </p:cNvPr>
          <p:cNvSpPr/>
          <p:nvPr/>
        </p:nvSpPr>
        <p:spPr>
          <a:xfrm>
            <a:off x="3338512" y="715359"/>
            <a:ext cx="5838825" cy="1399287"/>
          </a:xfrm>
          <a:prstGeom prst="horizontalScroll">
            <a:avLst>
              <a:gd name="adj" fmla="val 25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0"/>
              </a:rPr>
              <a:t>Skills and Sources</a:t>
            </a:r>
          </a:p>
        </p:txBody>
      </p:sp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D6985F1B-43DF-C515-8D0F-38C3EACFB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25" y="4814095"/>
            <a:ext cx="942975" cy="942975"/>
          </a:xfrm>
          <a:prstGeom prst="rect">
            <a:avLst/>
          </a:prstGeom>
        </p:spPr>
      </p:pic>
      <p:pic>
        <p:nvPicPr>
          <p:cNvPr id="13" name="Picture 12" descr="A logo with colorful crosses&#10;&#10;Description automatically generated">
            <a:extLst>
              <a:ext uri="{FF2B5EF4-FFF2-40B4-BE49-F238E27FC236}">
                <a16:creationId xmlns:a16="http://schemas.microsoft.com/office/drawing/2014/main" id="{8104B03A-0A91-B750-8B47-4B8B735E6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79" y="4857810"/>
            <a:ext cx="942975" cy="942975"/>
          </a:xfrm>
          <a:prstGeom prst="rect">
            <a:avLst/>
          </a:prstGeom>
        </p:spPr>
      </p:pic>
      <p:pic>
        <p:nvPicPr>
          <p:cNvPr id="19" name="Picture 18" descr="A green square with white x in the center&#10;&#10;Description automatically generated">
            <a:extLst>
              <a:ext uri="{FF2B5EF4-FFF2-40B4-BE49-F238E27FC236}">
                <a16:creationId xmlns:a16="http://schemas.microsoft.com/office/drawing/2014/main" id="{277B752A-86B4-CDF7-C4F1-D5A5239EA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771" y="4787068"/>
            <a:ext cx="942975" cy="942975"/>
          </a:xfrm>
          <a:prstGeom prst="rect">
            <a:avLst/>
          </a:prstGeom>
        </p:spPr>
      </p:pic>
      <p:pic>
        <p:nvPicPr>
          <p:cNvPr id="23" name="Picture 22" descr="A logo with blue and yellow colors&#10;&#10;Description automatically generated">
            <a:extLst>
              <a:ext uri="{FF2B5EF4-FFF2-40B4-BE49-F238E27FC236}">
                <a16:creationId xmlns:a16="http://schemas.microsoft.com/office/drawing/2014/main" id="{ECBE8A52-87C6-1247-90FB-AB9012C388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15" y="4885214"/>
            <a:ext cx="968693" cy="942975"/>
          </a:xfrm>
          <a:prstGeom prst="rect">
            <a:avLst/>
          </a:prstGeom>
        </p:spPr>
      </p:pic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D227B4FA-DD36-17B1-2C21-4F299E9ADCD4}"/>
              </a:ext>
            </a:extLst>
          </p:cNvPr>
          <p:cNvSpPr/>
          <p:nvPr/>
        </p:nvSpPr>
        <p:spPr>
          <a:xfrm>
            <a:off x="968135" y="4094226"/>
            <a:ext cx="2686050" cy="2042821"/>
          </a:xfrm>
          <a:prstGeom prst="irregularSeal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C1C43-86FC-2066-F54D-AC33F1000364}"/>
              </a:ext>
            </a:extLst>
          </p:cNvPr>
          <p:cNvSpPr txBox="1"/>
          <p:nvPr/>
        </p:nvSpPr>
        <p:spPr>
          <a:xfrm>
            <a:off x="1331399" y="4879659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Technologies Used</a:t>
            </a:r>
          </a:p>
        </p:txBody>
      </p:sp>
      <p:pic>
        <p:nvPicPr>
          <p:cNvPr id="27" name="Picture 26" descr="A white and purple text&#10;&#10;Description automatically generated">
            <a:extLst>
              <a:ext uri="{FF2B5EF4-FFF2-40B4-BE49-F238E27FC236}">
                <a16:creationId xmlns:a16="http://schemas.microsoft.com/office/drawing/2014/main" id="{B46AFAAA-B426-2C66-CEE4-6BB7C0712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65" y="4787068"/>
            <a:ext cx="958454" cy="94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C732E-F733-1ECB-E4AF-3DCCC6B65217}"/>
              </a:ext>
            </a:extLst>
          </p:cNvPr>
          <p:cNvSpPr txBox="1"/>
          <p:nvPr/>
        </p:nvSpPr>
        <p:spPr>
          <a:xfrm>
            <a:off x="1582265" y="2041529"/>
            <a:ext cx="8610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https://www.ncdrisc.org/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https://ourworldindata.org/grapher/gdp-per-capita-worldbank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https://gfmag.com/data/countries-by-income-group</a:t>
            </a: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https://vizhub.healthdata.org/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2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orange background&#10;&#10;Description automatically generated">
            <a:extLst>
              <a:ext uri="{FF2B5EF4-FFF2-40B4-BE49-F238E27FC236}">
                <a16:creationId xmlns:a16="http://schemas.microsoft.com/office/drawing/2014/main" id="{B70EB523-AA2D-2117-0CFD-1D53498E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colorTemperature colorTemp="6498"/>
                    </a14:imgEffect>
                    <a14:imgEffect>
                      <a14:saturation sat="386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6" r="-1" b="151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E072BE-6036-707C-954A-A506E8A6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8072727-1E1A-4B8C-8839-AAB69FA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063B7-3B20-23F2-C78C-A6E6DF5C6CD1}"/>
              </a:ext>
            </a:extLst>
          </p:cNvPr>
          <p:cNvSpPr txBox="1"/>
          <p:nvPr/>
        </p:nvSpPr>
        <p:spPr>
          <a:xfrm>
            <a:off x="2516863" y="1358019"/>
            <a:ext cx="82658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effectLst/>
                <a:latin typeface="Javanese Text" panose="02000000000000000000" pitchFamily="2" charset="0"/>
              </a:rPr>
              <a:t>                              </a:t>
            </a:r>
          </a:p>
          <a:p>
            <a:r>
              <a:rPr lang="en-US" sz="2800" b="1" dirty="0">
                <a:solidFill>
                  <a:srgbClr val="FFFFFF"/>
                </a:solidFill>
                <a:latin typeface="Javanese Text" panose="02000000000000000000" pitchFamily="2" charset="0"/>
              </a:rPr>
              <a:t>                           </a:t>
            </a:r>
            <a:r>
              <a:rPr lang="en-US" sz="3200" b="1" dirty="0">
                <a:solidFill>
                  <a:srgbClr val="FFFFFF"/>
                </a:solidFill>
                <a:effectLst/>
                <a:latin typeface="Javanese Text" panose="02000000000000000000" pitchFamily="2" charset="0"/>
              </a:rPr>
              <a:t>Contact information</a:t>
            </a:r>
            <a:endParaRPr lang="en-US" sz="3200" b="1" dirty="0">
              <a:effectLst/>
            </a:endParaRPr>
          </a:p>
          <a:p>
            <a:br>
              <a:rPr lang="en-US" sz="900" dirty="0">
                <a:solidFill>
                  <a:srgbClr val="FFFFFF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-apple-system"/>
              </a:rPr>
              <a:t>                    </a:t>
            </a:r>
            <a:r>
              <a:rPr lang="en-US" sz="1800" dirty="0">
                <a:solidFill>
                  <a:srgbClr val="FFCCFF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https://linkedin.com/in/fozeya-alkader2020</a:t>
            </a:r>
            <a:endParaRPr lang="en-US" dirty="0">
              <a:solidFill>
                <a:srgbClr val="FFCCFF"/>
              </a:solidFill>
            </a:endParaRPr>
          </a:p>
          <a:p>
            <a:pPr algn="ctr"/>
            <a:endParaRPr lang="en-US" dirty="0">
              <a:solidFill>
                <a:srgbClr val="FFCCFF"/>
              </a:solidFill>
              <a:latin typeface="Tableau Medium"/>
            </a:endParaRPr>
          </a:p>
          <a:p>
            <a:r>
              <a:rPr lang="en-US" sz="1800" dirty="0">
                <a:solidFill>
                  <a:srgbClr val="FFCCFF"/>
                </a:solidFill>
                <a:effectLst/>
                <a:latin typeface="Tableau Medium"/>
              </a:rPr>
              <a:t>                                                 </a:t>
            </a:r>
            <a:r>
              <a:rPr lang="en-US" sz="1800" dirty="0">
                <a:solidFill>
                  <a:srgbClr val="FFCCFF"/>
                </a:solidFill>
                <a:effectLst/>
                <a:latin typeface="Tableau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Fozeya.said@gmai</a:t>
            </a:r>
            <a:r>
              <a:rPr lang="en-US" dirty="0">
                <a:solidFill>
                  <a:srgbClr val="FFCCFF"/>
                </a:solidFill>
                <a:latin typeface="Tableau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lang="en-US" sz="1800" dirty="0">
                <a:solidFill>
                  <a:srgbClr val="FFCCFF"/>
                </a:solidFill>
                <a:effectLst/>
                <a:latin typeface="Tableau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en-US" dirty="0">
              <a:solidFill>
                <a:srgbClr val="FFCCFF"/>
              </a:solidFill>
              <a:latin typeface="Tableau Medium"/>
            </a:endParaRPr>
          </a:p>
          <a:p>
            <a:pPr algn="ctr"/>
            <a:endParaRPr lang="en-US" dirty="0">
              <a:solidFill>
                <a:schemeClr val="bg1"/>
              </a:solidFill>
              <a:latin typeface="Tableau Medium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1800" dirty="0">
                <a:solidFill>
                  <a:srgbClr val="FFCCFF"/>
                </a:solidFill>
                <a:effectLst/>
                <a:latin typeface="Tableau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https://github.com/Fozeyasaid</a:t>
            </a:r>
            <a:endParaRPr lang="en-US" sz="1800" dirty="0">
              <a:solidFill>
                <a:srgbClr val="FFCCFF"/>
              </a:solidFill>
              <a:effectLst/>
              <a:latin typeface="Tableau Medium"/>
            </a:endParaRPr>
          </a:p>
          <a:p>
            <a:pPr algn="ctr"/>
            <a:endParaRPr lang="en-US" dirty="0">
              <a:solidFill>
                <a:schemeClr val="bg1"/>
              </a:solidFill>
              <a:effectLst/>
            </a:endParaRPr>
          </a:p>
          <a:p>
            <a:pPr algn="ctr"/>
            <a:br>
              <a:rPr lang="en-US" sz="900" dirty="0">
                <a:solidFill>
                  <a:schemeClr val="bg1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pPr algn="ctr"/>
            <a:br>
              <a:rPr lang="en-US" sz="900" dirty="0">
                <a:solidFill>
                  <a:schemeClr val="bg1"/>
                </a:solidFill>
                <a:effectLst/>
                <a:latin typeface="Tableau Medium"/>
              </a:rPr>
            </a:br>
            <a:endParaRPr lang="en-US" sz="900" dirty="0">
              <a:solidFill>
                <a:schemeClr val="bg1"/>
              </a:solidFill>
              <a:effectLst/>
              <a:latin typeface="Tableau Medium"/>
            </a:endParaRPr>
          </a:p>
          <a:p>
            <a:r>
              <a:rPr lang="en-US" sz="4800" b="1" dirty="0">
                <a:solidFill>
                  <a:srgbClr val="FFFFFF"/>
                </a:solidFill>
                <a:effectLst/>
                <a:latin typeface="Lucida Calligraphy" panose="03010101010101010101" pitchFamily="66" charset="0"/>
              </a:rPr>
              <a:t>         Thank you</a:t>
            </a:r>
            <a:endParaRPr lang="en-US" dirty="0"/>
          </a:p>
        </p:txBody>
      </p:sp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CEC21683-7BF4-F362-7D26-FA20C648C6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67" y="3613836"/>
            <a:ext cx="398980" cy="353898"/>
          </a:xfrm>
          <a:prstGeom prst="rect">
            <a:avLst/>
          </a:prstGeom>
        </p:spPr>
      </p:pic>
      <p:pic>
        <p:nvPicPr>
          <p:cNvPr id="9" name="Picture 8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501ACF90-92C4-D02B-2B4D-E25E8503F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95" y="2238383"/>
            <a:ext cx="408047" cy="353897"/>
          </a:xfrm>
          <a:prstGeom prst="rect">
            <a:avLst/>
          </a:prstGeom>
        </p:spPr>
      </p:pic>
      <p:pic>
        <p:nvPicPr>
          <p:cNvPr id="5" name="Picture 4" descr="A blue circle with a letter in it&#10;&#10;Description automatically generated">
            <a:extLst>
              <a:ext uri="{FF2B5EF4-FFF2-40B4-BE49-F238E27FC236}">
                <a16:creationId xmlns:a16="http://schemas.microsoft.com/office/drawing/2014/main" id="{D236E27D-5126-A971-76F5-0115C28B5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08" y="2892882"/>
            <a:ext cx="413337" cy="4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11485</TotalTime>
  <Words>416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-apple-system</vt:lpstr>
      <vt:lpstr>Arial</vt:lpstr>
      <vt:lpstr>Bell MT</vt:lpstr>
      <vt:lpstr>Calibri</vt:lpstr>
      <vt:lpstr>Calibri Light</vt:lpstr>
      <vt:lpstr>Goudy Old Style</vt:lpstr>
      <vt:lpstr>Goudy Type</vt:lpstr>
      <vt:lpstr>Javanese Text</vt:lpstr>
      <vt:lpstr>Lucida Calligraphy</vt:lpstr>
      <vt:lpstr>Tableau Medium</vt:lpstr>
      <vt:lpstr>Office Theme</vt:lpstr>
      <vt:lpstr>      Healthy Life Expectancy       Analysis</vt:lpstr>
      <vt:lpstr>                                                                                                                          Healthy life expectancy (HLE) is a wide concept influenced by several  factors that contributes to an individual's overall health outcomes. For this project , I am trying to look at healthy life expectancy in different demographic groups and how it correlates with the gross domestic product (GDP) Per capita and body mass index(BMI). </vt:lpstr>
      <vt:lpstr>                                                                One of my family members always complains about her health after she had COVID-19. I was curious whether COVID-19  would impact our healthy life expectancy . However, after I explored all possible data sources about Covid-19, I found that it is too early to determine as a factor. Then I Keep looking to identify any potential factors that affect healthy life expectancy, GDP per capita and BMI might be factors that  influences our health life expectancy outcomes. </vt:lpstr>
      <vt:lpstr>        Healthy Life Expectancy(HLE) The average number of years that person can expect to live in full health with out significant disability or illness.  </vt:lpstr>
      <vt:lpstr>  </vt:lpstr>
      <vt:lpstr>                                 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Life Expectancy</dc:title>
  <dc:creator>fozeya alkader</dc:creator>
  <cp:lastModifiedBy>fozeya alkader</cp:lastModifiedBy>
  <cp:revision>76</cp:revision>
  <dcterms:created xsi:type="dcterms:W3CDTF">2023-12-22T10:51:23Z</dcterms:created>
  <dcterms:modified xsi:type="dcterms:W3CDTF">2024-01-04T07:41:57Z</dcterms:modified>
</cp:coreProperties>
</file>