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5" r:id="rId5"/>
    <p:sldId id="267" r:id="rId6"/>
    <p:sldId id="271" r:id="rId7"/>
    <p:sldId id="26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89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66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view3D>
      <c:rotX val="30"/>
      <c:rotY val="17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11849785219996334"/>
          <c:y val="0.3382627848910037"/>
          <c:w val="0.73695630660911904"/>
          <c:h val="0.6372668958965606"/>
        </c:manualLayout>
      </c:layout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Avg.healthy year lose due to illness or disability</c:v>
                </c:pt>
              </c:strCache>
            </c:strRef>
          </c:tx>
          <c:dPt>
            <c:idx val="0"/>
            <c:bubble3D val="0"/>
            <c:explosion val="25"/>
            <c:spPr>
              <a:gradFill rotWithShape="1">
                <a:gsLst>
                  <a:gs pos="0">
                    <a:schemeClr val="accent2">
                      <a:tint val="65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tint val="65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tint val="65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1-00E0-4C23-97B7-0D62D4744921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2-00E0-4C23-97B7-0D62D4744921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2">
                      <a:shade val="65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hade val="65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shade val="65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3-00E0-4C23-97B7-0D62D4744921}"/>
              </c:ext>
            </c:extLst>
          </c:dPt>
          <c:dLbls>
            <c:dLbl>
              <c:idx val="0"/>
              <c:layout>
                <c:manualLayout>
                  <c:x val="0.12804274257018158"/>
                  <c:y val="0.1580173015325896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dirty="0"/>
                      <a:t>62.69
</a:t>
                    </a:r>
                    <a:fld id="{47B4FD2D-C4FC-412F-81B9-241E89D4CA1D}" type="CATEGORYNAME">
                      <a:rPr lang="en-US" smtClean="0"/>
                      <a:pPr>
                        <a:defRPr>
                          <a:solidFill>
                            <a:schemeClr val="bg1"/>
                          </a:solidFill>
                        </a:defRPr>
                      </a:pPr>
                      <a:t>[CATEGORY NAME]</a:t>
                    </a:fld>
                    <a:r>
                      <a:rPr lang="en-US" dirty="0"/>
                      <a:t>
88.5%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9968770270861358"/>
                      <c:h val="0.14400928128861951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00E0-4C23-97B7-0D62D4744921}"/>
                </c:ext>
              </c:extLst>
            </c:dLbl>
            <c:dLbl>
              <c:idx val="1"/>
              <c:layout>
                <c:manualLayout>
                  <c:x val="-0.14380193644795103"/>
                  <c:y val="-0.14947582577407131"/>
                </c:manualLayout>
              </c:layout>
              <c:tx>
                <c:rich>
                  <a:bodyPr/>
                  <a:lstStyle/>
                  <a:p>
                    <a:r>
                      <a:rPr lang="en-US" dirty="0">
                        <a:solidFill>
                          <a:schemeClr val="bg1"/>
                        </a:solidFill>
                      </a:rPr>
                      <a:t>9.09
</a:t>
                    </a:r>
                    <a:fld id="{427F3326-CA88-4B6F-A4BD-A0E7CA46750A}" type="CATEGORYNAME">
                      <a:rPr lang="en-US">
                        <a:solidFill>
                          <a:schemeClr val="bg1"/>
                        </a:solidFill>
                      </a:rPr>
                      <a:pPr/>
                      <a:t>[CATEGORY NAME]</a:t>
                    </a:fld>
                    <a:r>
                      <a:rPr lang="en-US" dirty="0">
                        <a:solidFill>
                          <a:schemeClr val="bg1"/>
                        </a:solidFill>
                      </a:rPr>
                      <a:t>
11.5%</a:t>
                    </a:r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2-00E0-4C23-97B7-0D62D4744921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00E0-4C23-97B7-0D62D474492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Sheet1!$A$2:$A$4</c:f>
              <c:strCache>
                <c:ptCount val="3"/>
                <c:pt idx="0">
                  <c:v>Avg.Healthy life expectancy in years</c:v>
                </c:pt>
                <c:pt idx="1">
                  <c:v>Avg.health year lost due to illness or disability</c:v>
                </c:pt>
                <c:pt idx="2">
                  <c:v>Avg. life expectancy in years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62.69</c:v>
                </c:pt>
                <c:pt idx="1">
                  <c:v>9.09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Sheet1!$B$2:$B$4</c15:f>
                <c15:dlblRangeCache>
                  <c:ptCount val="3"/>
                  <c:pt idx="0">
                    <c:v>62.69</c:v>
                  </c:pt>
                  <c:pt idx="1">
                    <c:v>9.09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0-00E0-4C23-97B7-0D62D4744921}"/>
            </c:ext>
          </c:extLst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layout>
        <c:manualLayout>
          <c:xMode val="edge"/>
          <c:yMode val="edge"/>
          <c:x val="0.5079480219558975"/>
          <c:y val="0.8100259565641883"/>
          <c:w val="0.46238736342228437"/>
          <c:h val="0.1336509159875862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2">
  <a:schemeClr val="accent2"/>
</cs:colorStyle>
</file>

<file path=ppt/charts/style1.xml><?xml version="1.0" encoding="utf-8"?>
<cs:chartStyle xmlns:cs="http://schemas.microsoft.com/office/drawing/2012/chartStyle" xmlns:a="http://schemas.openxmlformats.org/drawingml/2006/main" id="34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472FE-B7FC-DC27-CA51-A4FBDF2F9F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272436-B3D5-C8AB-BBA9-8E1FB6B9CE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FA0538-AB42-2EF4-0F93-0089BE686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40C04-B751-4129-BD0A-22005D6665BF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9DCB91-A51E-4816-AD6A-80942E7F2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91CD6A-E8A9-5793-6EE8-281D135C8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F9F11-DDDC-481E-A99B-C2051FAC6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804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33EE7-6D6C-A208-FE13-720D5D965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BC33-0317-0B76-1DB7-DEE7C6F418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61D4D8-FFEE-1B73-0383-BF06A8A7C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40C04-B751-4129-BD0A-22005D6665BF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6F4718-7B8A-D6BB-C587-98D5F183D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4A3A0-64FD-6F67-2F8F-807D06D9F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F9F11-DDDC-481E-A99B-C2051FAC6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010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1DE583-FF1F-ECC8-E689-F49A29AE0F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A84D95-0BC8-1154-23EE-E976866349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85579-A024-7604-DDB3-26F7A1A11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40C04-B751-4129-BD0A-22005D6665BF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D31C70-ADA7-FE3A-7C40-2DF36F425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3B3E03-F735-A6C2-5761-8E999A590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F9F11-DDDC-481E-A99B-C2051FAC6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001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07DB0-2056-9D20-5D8A-C5AE94B06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9E0F8-BC6E-3C05-1C03-BC35F0218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BEE7E0-0A5B-09F3-C2F0-840931B98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40C04-B751-4129-BD0A-22005D6665BF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5DC0A-D962-D998-DDD0-40C128EC1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4A70F0-3D35-0BE3-4E97-C654AED33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F9F11-DDDC-481E-A99B-C2051FAC6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134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A77E8-3F94-D9EE-A2F6-B82F2F815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D6341-82E9-D835-6010-4B0E81E475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78D937-F87B-4C13-F642-FE6BF66FB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40C04-B751-4129-BD0A-22005D6665BF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74AB55-DBDD-BFBA-1A16-4139AA32B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D08114-AAC2-7F0A-576B-2BEBD5773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F9F11-DDDC-481E-A99B-C2051FAC6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989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51C9F-0648-3536-F631-3C26FBE4A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41E2C-5B79-A08C-3AFB-82A4DED402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09D467-6789-F819-D1CD-3E635E8F14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B3A606-9924-D623-377B-D2FF78F60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40C04-B751-4129-BD0A-22005D6665BF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04DFED-4853-9967-F617-C88B46D2D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E6A2AE-011B-DDBC-16D4-0BD44949F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F9F11-DDDC-481E-A99B-C2051FAC6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312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9DA41-4C75-99C0-3054-76987E8FF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CB79CC-0AB7-CAAA-4731-7AD824D0C9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AFD1DA-11FD-5327-829F-C09630C551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B87A2F-6475-DBF3-CD4B-6CA487E9D8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35ED14-9373-BF2C-A312-A53F975AAF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527A56-B364-F3E2-01C1-E09C84698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40C04-B751-4129-BD0A-22005D6665BF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409C01-0458-93B1-0A5B-F8094E4C8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7F93DE-5F3B-32E8-780A-DE6B62843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F9F11-DDDC-481E-A99B-C2051FAC6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325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F9E23-3A88-1B0C-1A1A-4EC3CB917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5B6542-5537-3B0C-4F7F-78F87FC62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40C04-B751-4129-BD0A-22005D6665BF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AF6A71-2AD4-90AF-7323-0280A8109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C69F39-C684-7573-3CB7-9726F3B57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F9F11-DDDC-481E-A99B-C2051FAC6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206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619AE5-F594-E563-C0E4-28D528EB4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40C04-B751-4129-BD0A-22005D6665BF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479411-2FB0-E286-178A-B4B8079C5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332417-FA69-DC4F-ED60-DDB9CAB30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F9F11-DDDC-481E-A99B-C2051FAC6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441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89840-95A9-2BDA-85DC-FF259965A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8616F-593C-244B-6521-678FE03EF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DA4151-7863-1295-BB94-93EB5E71C5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0CDD71-3CF5-0410-CBCD-EF4B1341E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40C04-B751-4129-BD0A-22005D6665BF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54AE89-C6D5-87A9-3E4C-2873DC2C2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3BE95B-9CC4-222A-07E8-FF9912E02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F9F11-DDDC-481E-A99B-C2051FAC6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483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23A54-B712-3533-A52B-0C2AAA3F1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BF92A5-CFBD-F7BB-E313-F812191FB1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C24C9-5218-1D56-4AE5-94C938737B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77FB61-5F98-4631-DB02-AB01EBB54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40C04-B751-4129-BD0A-22005D6665BF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FE2F99-31B9-82B3-AC35-AA195BA24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4AC71E-896C-2591-DF54-B098655B2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F9F11-DDDC-481E-A99B-C2051FAC6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971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1DED9D-D5BC-2718-0691-9BD1A3A87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5B85AF-0946-6D7B-54D2-FC0FAEFBDA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50BF88-B318-E308-DC36-2C0F0B7970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40C04-B751-4129-BD0A-22005D6665BF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105319-0F76-BFE0-424A-049043DF5A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A8E15-F478-FF3C-6ABC-DF148C95C0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F9F11-DDDC-481E-A99B-C2051FAC6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139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microsoft.com/office/2007/relationships/hdphoto" Target="../media/hdphoto1.wdp"/><Relationship Id="rId7" Type="http://schemas.openxmlformats.org/officeDocument/2006/relationships/image" Target="../media/image8.jpg"/><Relationship Id="rId12" Type="http://schemas.openxmlformats.org/officeDocument/2006/relationships/hyperlink" Target="https://vizhub.healthdata.org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hyperlink" Target="https://gfmag.com/data/countries-by-income-group" TargetMode="External"/><Relationship Id="rId5" Type="http://schemas.openxmlformats.org/officeDocument/2006/relationships/image" Target="../media/image6.png"/><Relationship Id="rId10" Type="http://schemas.openxmlformats.org/officeDocument/2006/relationships/hyperlink" Target="https://ourworldindata.org/grapher/gdp-per-capita-worldbank" TargetMode="External"/><Relationship Id="rId4" Type="http://schemas.openxmlformats.org/officeDocument/2006/relationships/image" Target="../media/image5.jpg"/><Relationship Id="rId9" Type="http://schemas.openxmlformats.org/officeDocument/2006/relationships/hyperlink" Target="https://www.ncdrisc.org/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microsoft.com/office/2007/relationships/hdphoto" Target="../media/hdphoto1.wdp"/><Relationship Id="rId7" Type="http://schemas.openxmlformats.org/officeDocument/2006/relationships/image" Target="../media/image10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Fozeyasaid" TargetMode="External"/><Relationship Id="rId5" Type="http://schemas.openxmlformats.org/officeDocument/2006/relationships/hyperlink" Target="mailto:Fozeya.said@gmail.com" TargetMode="External"/><Relationship Id="rId4" Type="http://schemas.openxmlformats.org/officeDocument/2006/relationships/hyperlink" Target="https://linkedin.com/in/fozeya-alkader2020" TargetMode="External"/><Relationship Id="rId9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D35AE2F-5E3A-49D9-8DE1-8A333BA40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black and orange background&#10;&#10;Description automatically generated">
            <a:extLst>
              <a:ext uri="{FF2B5EF4-FFF2-40B4-BE49-F238E27FC236}">
                <a16:creationId xmlns:a16="http://schemas.microsoft.com/office/drawing/2014/main" id="{B70EB523-AA2D-2117-0CFD-1D53498E93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626"/>
                    </a14:imgEffect>
                    <a14:imgEffect>
                      <a14:saturation sat="382000"/>
                    </a14:imgEffect>
                    <a14:imgEffect>
                      <a14:brightnessContrast bright="-4000" contrast="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412" r="-1" b="1409"/>
          <a:stretch/>
        </p:blipFill>
        <p:spPr>
          <a:xfrm>
            <a:off x="0" y="66685"/>
            <a:ext cx="1218893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2E072BE-6036-707C-954A-A506E8A669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80655"/>
            <a:ext cx="9144000" cy="2189202"/>
          </a:xfrm>
        </p:spPr>
        <p:txBody>
          <a:bodyPr>
            <a:normAutofit fontScale="90000"/>
          </a:bodyPr>
          <a:lstStyle/>
          <a:p>
            <a:br>
              <a:rPr lang="en-US" sz="4800" dirty="0">
                <a:solidFill>
                  <a:schemeClr val="bg1"/>
                </a:solidFill>
                <a:latin typeface="Goudy Type" panose="020F0502020204030204" pitchFamily="2" charset="0"/>
              </a:rPr>
            </a:br>
            <a:br>
              <a:rPr lang="en-US" sz="4800" dirty="0">
                <a:solidFill>
                  <a:schemeClr val="bg1"/>
                </a:solidFill>
                <a:latin typeface="Goudy Type" panose="020F0502020204030204" pitchFamily="2" charset="0"/>
              </a:rPr>
            </a:br>
            <a:r>
              <a:rPr lang="en-US" sz="4800" dirty="0">
                <a:solidFill>
                  <a:schemeClr val="bg1"/>
                </a:solidFill>
                <a:latin typeface="Goudy Type" panose="020F0502020204030204" pitchFamily="2" charset="0"/>
              </a:rPr>
              <a:t>    </a:t>
            </a:r>
            <a:r>
              <a:rPr lang="en-US" sz="4000" dirty="0">
                <a:solidFill>
                  <a:schemeClr val="bg1"/>
                </a:solidFill>
                <a:latin typeface="Goudy Type" panose="020F0502020204030204" pitchFamily="2" charset="0"/>
              </a:rPr>
              <a:t>Healthy Life Expectancy</a:t>
            </a:r>
            <a:br>
              <a:rPr lang="en-US" sz="4000" dirty="0">
                <a:solidFill>
                  <a:schemeClr val="bg1"/>
                </a:solidFill>
                <a:latin typeface="Goudy Type" panose="020F0502020204030204" pitchFamily="2" charset="0"/>
              </a:rPr>
            </a:br>
            <a:r>
              <a:rPr lang="en-US" sz="4000" dirty="0">
                <a:solidFill>
                  <a:schemeClr val="bg1"/>
                </a:solidFill>
                <a:latin typeface="Goudy Type" panose="020F0502020204030204" pitchFamily="2" charset="0"/>
              </a:rPr>
              <a:t>     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A4B0D3-F328-7652-77D9-07F2063075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7282" y="4368623"/>
            <a:ext cx="9801225" cy="1571626"/>
          </a:xfrm>
        </p:spPr>
        <p:txBody>
          <a:bodyPr>
            <a:normAutofit fontScale="25000" lnSpcReduction="20000"/>
          </a:bodyPr>
          <a:lstStyle/>
          <a:p>
            <a:endParaRPr lang="en-US" sz="600" dirty="0">
              <a:solidFill>
                <a:schemeClr val="bg1"/>
              </a:solidFill>
              <a:latin typeface="Goudy Type" panose="00000500000000000000" pitchFamily="2" charset="0"/>
            </a:endParaRPr>
          </a:p>
          <a:p>
            <a:r>
              <a:rPr lang="en-US" sz="5600" dirty="0">
                <a:solidFill>
                  <a:schemeClr val="bg1"/>
                </a:solidFill>
                <a:latin typeface="Goudy Type" panose="00000500000000000000" pitchFamily="2" charset="0"/>
              </a:rPr>
              <a:t>Presented by:  Fozeya Alkader</a:t>
            </a:r>
          </a:p>
          <a:p>
            <a:r>
              <a:rPr lang="en-US" sz="5600" dirty="0">
                <a:solidFill>
                  <a:schemeClr val="bg1"/>
                </a:solidFill>
                <a:latin typeface="Goudy Type" panose="00000500000000000000" pitchFamily="2" charset="0"/>
              </a:rPr>
              <a:t>DDA11 Cohort  Data Analytics</a:t>
            </a:r>
          </a:p>
          <a:p>
            <a:r>
              <a:rPr lang="en-US" sz="5600" dirty="0">
                <a:solidFill>
                  <a:schemeClr val="bg1"/>
                </a:solidFill>
                <a:latin typeface="Goudy Type" panose="00000500000000000000" pitchFamily="2" charset="0"/>
              </a:rPr>
              <a:t>Nashville Software School</a:t>
            </a:r>
          </a:p>
          <a:p>
            <a:r>
              <a:rPr lang="en-US" sz="5600" dirty="0">
                <a:solidFill>
                  <a:schemeClr val="bg1"/>
                </a:solidFill>
                <a:latin typeface="Goudy Type" panose="00000500000000000000" pitchFamily="2" charset="0"/>
              </a:rPr>
              <a:t>01/04/2024</a:t>
            </a:r>
          </a:p>
          <a:p>
            <a:r>
              <a:rPr lang="en-US" sz="4400" dirty="0">
                <a:solidFill>
                  <a:schemeClr val="bg1"/>
                </a:solidFill>
                <a:latin typeface="Goudy Type" panose="00000500000000000000" pitchFamily="2" charset="0"/>
              </a:rPr>
              <a:t>“Your healthy is an investment not an expense”</a:t>
            </a:r>
          </a:p>
          <a:p>
            <a:r>
              <a:rPr lang="en-US" sz="4400" dirty="0">
                <a:solidFill>
                  <a:schemeClr val="bg1"/>
                </a:solidFill>
                <a:latin typeface="Goudy Type" panose="00000500000000000000" pitchFamily="2" charset="0"/>
              </a:rPr>
              <a:t>       @ideafit                                                                                                          </a:t>
            </a:r>
            <a:r>
              <a:rPr lang="en-US" sz="4000" dirty="0">
                <a:solidFill>
                  <a:schemeClr val="bg1"/>
                </a:solidFill>
                <a:latin typeface="Goudy Type" panose="00000500000000000000" pitchFamily="2" charset="0"/>
              </a:rPr>
              <a:t>                                                                                                                                                                                                    </a:t>
            </a:r>
          </a:p>
          <a:p>
            <a:endParaRPr lang="en-US" sz="4000" dirty="0">
              <a:solidFill>
                <a:schemeClr val="bg1"/>
              </a:solidFill>
              <a:latin typeface="Goudy Type" panose="00000500000000000000" pitchFamily="2" charset="0"/>
            </a:endParaRPr>
          </a:p>
          <a:p>
            <a:endParaRPr lang="en-US" sz="600" dirty="0">
              <a:solidFill>
                <a:schemeClr val="bg1"/>
              </a:solidFill>
              <a:latin typeface="Goudy Type" panose="00000500000000000000" pitchFamily="2" charset="0"/>
            </a:endParaRPr>
          </a:p>
          <a:p>
            <a:endParaRPr lang="en-US" sz="600" dirty="0">
              <a:solidFill>
                <a:schemeClr val="bg1"/>
              </a:solidFill>
              <a:latin typeface="Goudy Type" panose="00000500000000000000" pitchFamily="2" charset="0"/>
            </a:endParaRPr>
          </a:p>
          <a:p>
            <a:endParaRPr lang="en-US" sz="600" dirty="0">
              <a:solidFill>
                <a:schemeClr val="bg1"/>
              </a:solidFill>
              <a:latin typeface="Goudy Type" panose="00000500000000000000" pitchFamily="2" charset="0"/>
            </a:endParaRPr>
          </a:p>
          <a:p>
            <a:endParaRPr lang="en-US" sz="600" dirty="0">
              <a:solidFill>
                <a:schemeClr val="bg1"/>
              </a:solidFill>
              <a:latin typeface="Goudy Type" panose="00000500000000000000" pitchFamily="2" charset="0"/>
            </a:endParaRPr>
          </a:p>
          <a:p>
            <a:endParaRPr lang="en-US" sz="600" dirty="0">
              <a:solidFill>
                <a:schemeClr val="bg1"/>
              </a:solidFill>
              <a:latin typeface="Goudy Type" panose="00000500000000000000" pitchFamily="2" charset="0"/>
            </a:endParaRPr>
          </a:p>
          <a:p>
            <a:endParaRPr lang="en-US" sz="600" dirty="0">
              <a:solidFill>
                <a:schemeClr val="bg1"/>
              </a:solidFill>
              <a:latin typeface="Goudy Type" panose="00000500000000000000" pitchFamily="2" charset="0"/>
            </a:endParaRPr>
          </a:p>
        </p:txBody>
      </p:sp>
      <p:sp>
        <p:nvSpPr>
          <p:cNvPr id="19" name="Rectangle 2">
            <a:extLst>
              <a:ext uri="{FF2B5EF4-FFF2-40B4-BE49-F238E27FC236}">
                <a16:creationId xmlns:a16="http://schemas.microsoft.com/office/drawing/2014/main" id="{98072727-1E1A-4B8C-8839-AAB69FA2E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79EB4626-023C-436D-9F57-9EB460809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902700 h 5416094"/>
              <a:gd name="connsiteX1" fmla="*/ 902700 w 10515600"/>
              <a:gd name="connsiteY1" fmla="*/ 0 h 5416094"/>
              <a:gd name="connsiteX2" fmla="*/ 1746919 w 10515600"/>
              <a:gd name="connsiteY2" fmla="*/ 0 h 5416094"/>
              <a:gd name="connsiteX3" fmla="*/ 2329833 w 10515600"/>
              <a:gd name="connsiteY3" fmla="*/ 0 h 5416094"/>
              <a:gd name="connsiteX4" fmla="*/ 2825644 w 10515600"/>
              <a:gd name="connsiteY4" fmla="*/ 0 h 5416094"/>
              <a:gd name="connsiteX5" fmla="*/ 3582762 w 10515600"/>
              <a:gd name="connsiteY5" fmla="*/ 0 h 5416094"/>
              <a:gd name="connsiteX6" fmla="*/ 4165675 w 10515600"/>
              <a:gd name="connsiteY6" fmla="*/ 0 h 5416094"/>
              <a:gd name="connsiteX7" fmla="*/ 5009894 w 10515600"/>
              <a:gd name="connsiteY7" fmla="*/ 0 h 5416094"/>
              <a:gd name="connsiteX8" fmla="*/ 5505706 w 10515600"/>
              <a:gd name="connsiteY8" fmla="*/ 0 h 5416094"/>
              <a:gd name="connsiteX9" fmla="*/ 6349925 w 10515600"/>
              <a:gd name="connsiteY9" fmla="*/ 0 h 5416094"/>
              <a:gd name="connsiteX10" fmla="*/ 6758634 w 10515600"/>
              <a:gd name="connsiteY10" fmla="*/ 0 h 5416094"/>
              <a:gd name="connsiteX11" fmla="*/ 7428650 w 10515600"/>
              <a:gd name="connsiteY11" fmla="*/ 0 h 5416094"/>
              <a:gd name="connsiteX12" fmla="*/ 8098665 w 10515600"/>
              <a:gd name="connsiteY12" fmla="*/ 0 h 5416094"/>
              <a:gd name="connsiteX13" fmla="*/ 8681579 w 10515600"/>
              <a:gd name="connsiteY13" fmla="*/ 0 h 5416094"/>
              <a:gd name="connsiteX14" fmla="*/ 9612900 w 10515600"/>
              <a:gd name="connsiteY14" fmla="*/ 0 h 5416094"/>
              <a:gd name="connsiteX15" fmla="*/ 10515600 w 10515600"/>
              <a:gd name="connsiteY15" fmla="*/ 902700 h 5416094"/>
              <a:gd name="connsiteX16" fmla="*/ 10515600 w 10515600"/>
              <a:gd name="connsiteY16" fmla="*/ 1504482 h 5416094"/>
              <a:gd name="connsiteX17" fmla="*/ 10515600 w 10515600"/>
              <a:gd name="connsiteY17" fmla="*/ 2178479 h 5416094"/>
              <a:gd name="connsiteX18" fmla="*/ 10515600 w 10515600"/>
              <a:gd name="connsiteY18" fmla="*/ 2780261 h 5416094"/>
              <a:gd name="connsiteX19" fmla="*/ 10515600 w 10515600"/>
              <a:gd name="connsiteY19" fmla="*/ 3273722 h 5416094"/>
              <a:gd name="connsiteX20" fmla="*/ 10515600 w 10515600"/>
              <a:gd name="connsiteY20" fmla="*/ 3803291 h 5416094"/>
              <a:gd name="connsiteX21" fmla="*/ 10515600 w 10515600"/>
              <a:gd name="connsiteY21" fmla="*/ 4513394 h 5416094"/>
              <a:gd name="connsiteX22" fmla="*/ 9612900 w 10515600"/>
              <a:gd name="connsiteY22" fmla="*/ 5416094 h 5416094"/>
              <a:gd name="connsiteX23" fmla="*/ 9117089 w 10515600"/>
              <a:gd name="connsiteY23" fmla="*/ 5416094 h 5416094"/>
              <a:gd name="connsiteX24" fmla="*/ 8708379 w 10515600"/>
              <a:gd name="connsiteY24" fmla="*/ 5416094 h 5416094"/>
              <a:gd name="connsiteX25" fmla="*/ 8299670 w 10515600"/>
              <a:gd name="connsiteY25" fmla="*/ 5416094 h 5416094"/>
              <a:gd name="connsiteX26" fmla="*/ 7629654 w 10515600"/>
              <a:gd name="connsiteY26" fmla="*/ 5416094 h 5416094"/>
              <a:gd name="connsiteX27" fmla="*/ 7133843 w 10515600"/>
              <a:gd name="connsiteY27" fmla="*/ 5416094 h 5416094"/>
              <a:gd name="connsiteX28" fmla="*/ 6376726 w 10515600"/>
              <a:gd name="connsiteY28" fmla="*/ 5416094 h 5416094"/>
              <a:gd name="connsiteX29" fmla="*/ 5880914 w 10515600"/>
              <a:gd name="connsiteY29" fmla="*/ 5416094 h 5416094"/>
              <a:gd name="connsiteX30" fmla="*/ 5123797 w 10515600"/>
              <a:gd name="connsiteY30" fmla="*/ 5416094 h 5416094"/>
              <a:gd name="connsiteX31" fmla="*/ 4715088 w 10515600"/>
              <a:gd name="connsiteY31" fmla="*/ 5416094 h 5416094"/>
              <a:gd name="connsiteX32" fmla="*/ 3957970 w 10515600"/>
              <a:gd name="connsiteY32" fmla="*/ 5416094 h 5416094"/>
              <a:gd name="connsiteX33" fmla="*/ 3462159 w 10515600"/>
              <a:gd name="connsiteY33" fmla="*/ 5416094 h 5416094"/>
              <a:gd name="connsiteX34" fmla="*/ 3053449 w 10515600"/>
              <a:gd name="connsiteY34" fmla="*/ 5416094 h 5416094"/>
              <a:gd name="connsiteX35" fmla="*/ 2557638 w 10515600"/>
              <a:gd name="connsiteY35" fmla="*/ 5416094 h 5416094"/>
              <a:gd name="connsiteX36" fmla="*/ 1800521 w 10515600"/>
              <a:gd name="connsiteY36" fmla="*/ 5416094 h 5416094"/>
              <a:gd name="connsiteX37" fmla="*/ 902700 w 10515600"/>
              <a:gd name="connsiteY37" fmla="*/ 5416094 h 5416094"/>
              <a:gd name="connsiteX38" fmla="*/ 0 w 10515600"/>
              <a:gd name="connsiteY38" fmla="*/ 4513394 h 5416094"/>
              <a:gd name="connsiteX39" fmla="*/ 0 w 10515600"/>
              <a:gd name="connsiteY39" fmla="*/ 3911612 h 5416094"/>
              <a:gd name="connsiteX40" fmla="*/ 0 w 10515600"/>
              <a:gd name="connsiteY40" fmla="*/ 3309829 h 5416094"/>
              <a:gd name="connsiteX41" fmla="*/ 0 w 10515600"/>
              <a:gd name="connsiteY41" fmla="*/ 2780261 h 5416094"/>
              <a:gd name="connsiteX42" fmla="*/ 0 w 10515600"/>
              <a:gd name="connsiteY42" fmla="*/ 2106265 h 5416094"/>
              <a:gd name="connsiteX43" fmla="*/ 0 w 10515600"/>
              <a:gd name="connsiteY43" fmla="*/ 1504482 h 5416094"/>
              <a:gd name="connsiteX44" fmla="*/ 0 w 10515600"/>
              <a:gd name="connsiteY44" fmla="*/ 90270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0515600" h="5416094" extrusionOk="0">
                <a:moveTo>
                  <a:pt x="0" y="902700"/>
                </a:moveTo>
                <a:cubicBezTo>
                  <a:pt x="-57306" y="368805"/>
                  <a:pt x="305054" y="37193"/>
                  <a:pt x="902700" y="0"/>
                </a:cubicBezTo>
                <a:cubicBezTo>
                  <a:pt x="1280419" y="-35006"/>
                  <a:pt x="1407743" y="-35339"/>
                  <a:pt x="1746919" y="0"/>
                </a:cubicBezTo>
                <a:cubicBezTo>
                  <a:pt x="2086095" y="35339"/>
                  <a:pt x="2146539" y="-12333"/>
                  <a:pt x="2329833" y="0"/>
                </a:cubicBezTo>
                <a:cubicBezTo>
                  <a:pt x="2513127" y="12333"/>
                  <a:pt x="2706706" y="12952"/>
                  <a:pt x="2825644" y="0"/>
                </a:cubicBezTo>
                <a:cubicBezTo>
                  <a:pt x="2944582" y="-12952"/>
                  <a:pt x="3420817" y="-27100"/>
                  <a:pt x="3582762" y="0"/>
                </a:cubicBezTo>
                <a:cubicBezTo>
                  <a:pt x="3744707" y="27100"/>
                  <a:pt x="4023584" y="-9167"/>
                  <a:pt x="4165675" y="0"/>
                </a:cubicBezTo>
                <a:cubicBezTo>
                  <a:pt x="4307766" y="9167"/>
                  <a:pt x="4770188" y="27031"/>
                  <a:pt x="5009894" y="0"/>
                </a:cubicBezTo>
                <a:cubicBezTo>
                  <a:pt x="5249600" y="-27031"/>
                  <a:pt x="5349881" y="-194"/>
                  <a:pt x="5505706" y="0"/>
                </a:cubicBezTo>
                <a:cubicBezTo>
                  <a:pt x="5661531" y="194"/>
                  <a:pt x="6129254" y="-29363"/>
                  <a:pt x="6349925" y="0"/>
                </a:cubicBezTo>
                <a:cubicBezTo>
                  <a:pt x="6570596" y="29363"/>
                  <a:pt x="6581199" y="-14617"/>
                  <a:pt x="6758634" y="0"/>
                </a:cubicBezTo>
                <a:cubicBezTo>
                  <a:pt x="6936069" y="14617"/>
                  <a:pt x="7246491" y="25675"/>
                  <a:pt x="7428650" y="0"/>
                </a:cubicBezTo>
                <a:cubicBezTo>
                  <a:pt x="7610809" y="-25675"/>
                  <a:pt x="7825190" y="-17078"/>
                  <a:pt x="8098665" y="0"/>
                </a:cubicBezTo>
                <a:cubicBezTo>
                  <a:pt x="8372141" y="17078"/>
                  <a:pt x="8559625" y="-21568"/>
                  <a:pt x="8681579" y="0"/>
                </a:cubicBezTo>
                <a:cubicBezTo>
                  <a:pt x="8803533" y="21568"/>
                  <a:pt x="9307226" y="-46066"/>
                  <a:pt x="9612900" y="0"/>
                </a:cubicBezTo>
                <a:cubicBezTo>
                  <a:pt x="10119954" y="-10560"/>
                  <a:pt x="10418674" y="366684"/>
                  <a:pt x="10515600" y="902700"/>
                </a:cubicBezTo>
                <a:cubicBezTo>
                  <a:pt x="10494548" y="1140809"/>
                  <a:pt x="10524881" y="1252168"/>
                  <a:pt x="10515600" y="1504482"/>
                </a:cubicBezTo>
                <a:cubicBezTo>
                  <a:pt x="10506319" y="1756796"/>
                  <a:pt x="10494309" y="1995078"/>
                  <a:pt x="10515600" y="2178479"/>
                </a:cubicBezTo>
                <a:cubicBezTo>
                  <a:pt x="10536891" y="2361880"/>
                  <a:pt x="10522845" y="2487483"/>
                  <a:pt x="10515600" y="2780261"/>
                </a:cubicBezTo>
                <a:cubicBezTo>
                  <a:pt x="10508355" y="3073039"/>
                  <a:pt x="10533694" y="3138252"/>
                  <a:pt x="10515600" y="3273722"/>
                </a:cubicBezTo>
                <a:cubicBezTo>
                  <a:pt x="10497506" y="3409192"/>
                  <a:pt x="10514952" y="3569910"/>
                  <a:pt x="10515600" y="3803291"/>
                </a:cubicBezTo>
                <a:cubicBezTo>
                  <a:pt x="10516248" y="4036672"/>
                  <a:pt x="10499126" y="4317688"/>
                  <a:pt x="10515600" y="4513394"/>
                </a:cubicBezTo>
                <a:cubicBezTo>
                  <a:pt x="10585499" y="4997151"/>
                  <a:pt x="10115437" y="5453981"/>
                  <a:pt x="9612900" y="5416094"/>
                </a:cubicBezTo>
                <a:cubicBezTo>
                  <a:pt x="9473271" y="5418358"/>
                  <a:pt x="9316384" y="5423764"/>
                  <a:pt x="9117089" y="5416094"/>
                </a:cubicBezTo>
                <a:cubicBezTo>
                  <a:pt x="8917794" y="5408424"/>
                  <a:pt x="8902141" y="5433256"/>
                  <a:pt x="8708379" y="5416094"/>
                </a:cubicBezTo>
                <a:cubicBezTo>
                  <a:pt x="8514617" y="5398933"/>
                  <a:pt x="8454700" y="5422387"/>
                  <a:pt x="8299670" y="5416094"/>
                </a:cubicBezTo>
                <a:cubicBezTo>
                  <a:pt x="8144640" y="5409801"/>
                  <a:pt x="7907022" y="5398388"/>
                  <a:pt x="7629654" y="5416094"/>
                </a:cubicBezTo>
                <a:cubicBezTo>
                  <a:pt x="7352286" y="5433800"/>
                  <a:pt x="7244777" y="5409877"/>
                  <a:pt x="7133843" y="5416094"/>
                </a:cubicBezTo>
                <a:cubicBezTo>
                  <a:pt x="7022909" y="5422311"/>
                  <a:pt x="6748865" y="5379753"/>
                  <a:pt x="6376726" y="5416094"/>
                </a:cubicBezTo>
                <a:cubicBezTo>
                  <a:pt x="6004587" y="5452435"/>
                  <a:pt x="5991442" y="5438860"/>
                  <a:pt x="5880914" y="5416094"/>
                </a:cubicBezTo>
                <a:cubicBezTo>
                  <a:pt x="5770386" y="5393328"/>
                  <a:pt x="5294303" y="5440618"/>
                  <a:pt x="5123797" y="5416094"/>
                </a:cubicBezTo>
                <a:cubicBezTo>
                  <a:pt x="4953291" y="5391570"/>
                  <a:pt x="4828705" y="5430421"/>
                  <a:pt x="4715088" y="5416094"/>
                </a:cubicBezTo>
                <a:cubicBezTo>
                  <a:pt x="4601471" y="5401767"/>
                  <a:pt x="4227806" y="5381491"/>
                  <a:pt x="3957970" y="5416094"/>
                </a:cubicBezTo>
                <a:cubicBezTo>
                  <a:pt x="3688134" y="5450697"/>
                  <a:pt x="3670638" y="5425309"/>
                  <a:pt x="3462159" y="5416094"/>
                </a:cubicBezTo>
                <a:cubicBezTo>
                  <a:pt x="3253680" y="5406879"/>
                  <a:pt x="3167443" y="5432031"/>
                  <a:pt x="3053449" y="5416094"/>
                </a:cubicBezTo>
                <a:cubicBezTo>
                  <a:pt x="2939455" y="5400158"/>
                  <a:pt x="2701485" y="5433995"/>
                  <a:pt x="2557638" y="5416094"/>
                </a:cubicBezTo>
                <a:cubicBezTo>
                  <a:pt x="2413791" y="5398193"/>
                  <a:pt x="2168647" y="5424510"/>
                  <a:pt x="1800521" y="5416094"/>
                </a:cubicBezTo>
                <a:cubicBezTo>
                  <a:pt x="1432395" y="5407678"/>
                  <a:pt x="1261364" y="5454497"/>
                  <a:pt x="902700" y="5416094"/>
                </a:cubicBezTo>
                <a:cubicBezTo>
                  <a:pt x="519468" y="5419760"/>
                  <a:pt x="63003" y="5077223"/>
                  <a:pt x="0" y="4513394"/>
                </a:cubicBezTo>
                <a:cubicBezTo>
                  <a:pt x="-20265" y="4243495"/>
                  <a:pt x="27650" y="4053844"/>
                  <a:pt x="0" y="3911612"/>
                </a:cubicBezTo>
                <a:cubicBezTo>
                  <a:pt x="-27650" y="3769380"/>
                  <a:pt x="24988" y="3469350"/>
                  <a:pt x="0" y="3309829"/>
                </a:cubicBezTo>
                <a:cubicBezTo>
                  <a:pt x="-24988" y="3150308"/>
                  <a:pt x="-16973" y="2933511"/>
                  <a:pt x="0" y="2780261"/>
                </a:cubicBezTo>
                <a:cubicBezTo>
                  <a:pt x="16973" y="2627011"/>
                  <a:pt x="-11552" y="2315258"/>
                  <a:pt x="0" y="2106265"/>
                </a:cubicBezTo>
                <a:cubicBezTo>
                  <a:pt x="11552" y="1897272"/>
                  <a:pt x="-9167" y="1726905"/>
                  <a:pt x="0" y="1504482"/>
                </a:cubicBezTo>
                <a:cubicBezTo>
                  <a:pt x="9167" y="1282059"/>
                  <a:pt x="10972" y="1160784"/>
                  <a:pt x="0" y="902700"/>
                </a:cubicBezTo>
                <a:close/>
              </a:path>
            </a:pathLst>
          </a:custGeom>
          <a:noFill/>
          <a:ln w="47625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bbon: Tilted Up 3">
            <a:extLst>
              <a:ext uri="{FF2B5EF4-FFF2-40B4-BE49-F238E27FC236}">
                <a16:creationId xmlns:a16="http://schemas.microsoft.com/office/drawing/2014/main" id="{548FA183-D0C0-CE5B-D3BC-487E00565A8F}"/>
              </a:ext>
            </a:extLst>
          </p:cNvPr>
          <p:cNvSpPr/>
          <p:nvPr/>
        </p:nvSpPr>
        <p:spPr>
          <a:xfrm>
            <a:off x="2790825" y="1809749"/>
            <a:ext cx="7343775" cy="2019301"/>
          </a:xfrm>
          <a:prstGeom prst="ribbon2">
            <a:avLst>
              <a:gd name="adj1" fmla="val 33333"/>
              <a:gd name="adj2" fmla="val 75000"/>
            </a:avLst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768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AD35AE2F-5E3A-49D9-8DE1-8A333BA40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black and orange background&#10;&#10;Description automatically generated">
            <a:extLst>
              <a:ext uri="{FF2B5EF4-FFF2-40B4-BE49-F238E27FC236}">
                <a16:creationId xmlns:a16="http://schemas.microsoft.com/office/drawing/2014/main" id="{B70EB523-AA2D-2117-0CFD-1D53498E93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6000"/>
                    </a14:imgEffect>
                    <a14:imgEffect>
                      <a14:colorTemperature colorTemp="6498"/>
                    </a14:imgEffect>
                    <a14:imgEffect>
                      <a14:saturation sat="386000"/>
                    </a14:imgEffect>
                    <a14:imgEffect>
                      <a14:brightnessContrast bright="-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306" r="-1" b="1515"/>
          <a:stretch/>
        </p:blipFill>
        <p:spPr>
          <a:xfrm>
            <a:off x="0" y="36511"/>
            <a:ext cx="12188952" cy="685800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2E072BE-6036-707C-954A-A506E8A669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83235" y="1219271"/>
            <a:ext cx="8622482" cy="3112585"/>
          </a:xfrm>
        </p:spPr>
        <p:txBody>
          <a:bodyPr vert="horz" lIns="91440" tIns="45720" rIns="91440" bIns="45720" rtlCol="0">
            <a:normAutofit/>
          </a:bodyPr>
          <a:lstStyle/>
          <a:p>
            <a:pPr algn="l">
              <a:lnSpc>
                <a:spcPct val="100000"/>
              </a:lnSpc>
            </a:pPr>
            <a:r>
              <a:rPr lang="en-US" sz="2600" dirty="0">
                <a:solidFill>
                  <a:schemeClr val="bg1"/>
                </a:solidFill>
              </a:rPr>
              <a:t>                                                           </a:t>
            </a:r>
            <a:br>
              <a:rPr lang="en-US" sz="2600" dirty="0">
                <a:solidFill>
                  <a:schemeClr val="bg1"/>
                </a:solidFill>
              </a:rPr>
            </a:br>
            <a:r>
              <a:rPr lang="en-US" sz="2600" b="1" dirty="0">
                <a:solidFill>
                  <a:schemeClr val="bg1"/>
                </a:solidFill>
              </a:rPr>
              <a:t>                                                            </a:t>
            </a:r>
            <a:br>
              <a:rPr lang="en-US" sz="2600" dirty="0">
                <a:solidFill>
                  <a:schemeClr val="bg1"/>
                </a:solidFill>
              </a:rPr>
            </a:br>
            <a:br>
              <a:rPr lang="en-US" sz="26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Healthy life expectancy (HLE) is a wide concept influenced by several  factors that contributes to an individual's overall health outcomes. For this project , I am trying to look at healthy life expectancy in different demographic groups and how it correlates with the gross domestic product (GDP) Per capita and body mass index(BMI).</a:t>
            </a:r>
            <a:br>
              <a:rPr lang="en-US" sz="2000" dirty="0">
                <a:solidFill>
                  <a:schemeClr val="bg1"/>
                </a:solidFill>
              </a:rPr>
            </a:b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3" name="Rectangle 2">
            <a:extLst>
              <a:ext uri="{FF2B5EF4-FFF2-40B4-BE49-F238E27FC236}">
                <a16:creationId xmlns:a16="http://schemas.microsoft.com/office/drawing/2014/main" id="{98072727-1E1A-4B8C-8839-AAB69FA2E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6">
            <a:extLst>
              <a:ext uri="{FF2B5EF4-FFF2-40B4-BE49-F238E27FC236}">
                <a16:creationId xmlns:a16="http://schemas.microsoft.com/office/drawing/2014/main" id="{79EB4626-023C-436D-9F57-9EB460809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902700 h 5416094"/>
              <a:gd name="connsiteX1" fmla="*/ 902700 w 10515600"/>
              <a:gd name="connsiteY1" fmla="*/ 0 h 5416094"/>
              <a:gd name="connsiteX2" fmla="*/ 1746919 w 10515600"/>
              <a:gd name="connsiteY2" fmla="*/ 0 h 5416094"/>
              <a:gd name="connsiteX3" fmla="*/ 2329833 w 10515600"/>
              <a:gd name="connsiteY3" fmla="*/ 0 h 5416094"/>
              <a:gd name="connsiteX4" fmla="*/ 2825644 w 10515600"/>
              <a:gd name="connsiteY4" fmla="*/ 0 h 5416094"/>
              <a:gd name="connsiteX5" fmla="*/ 3582762 w 10515600"/>
              <a:gd name="connsiteY5" fmla="*/ 0 h 5416094"/>
              <a:gd name="connsiteX6" fmla="*/ 4165675 w 10515600"/>
              <a:gd name="connsiteY6" fmla="*/ 0 h 5416094"/>
              <a:gd name="connsiteX7" fmla="*/ 5009894 w 10515600"/>
              <a:gd name="connsiteY7" fmla="*/ 0 h 5416094"/>
              <a:gd name="connsiteX8" fmla="*/ 5505706 w 10515600"/>
              <a:gd name="connsiteY8" fmla="*/ 0 h 5416094"/>
              <a:gd name="connsiteX9" fmla="*/ 6349925 w 10515600"/>
              <a:gd name="connsiteY9" fmla="*/ 0 h 5416094"/>
              <a:gd name="connsiteX10" fmla="*/ 6758634 w 10515600"/>
              <a:gd name="connsiteY10" fmla="*/ 0 h 5416094"/>
              <a:gd name="connsiteX11" fmla="*/ 7428650 w 10515600"/>
              <a:gd name="connsiteY11" fmla="*/ 0 h 5416094"/>
              <a:gd name="connsiteX12" fmla="*/ 8098665 w 10515600"/>
              <a:gd name="connsiteY12" fmla="*/ 0 h 5416094"/>
              <a:gd name="connsiteX13" fmla="*/ 8681579 w 10515600"/>
              <a:gd name="connsiteY13" fmla="*/ 0 h 5416094"/>
              <a:gd name="connsiteX14" fmla="*/ 9612900 w 10515600"/>
              <a:gd name="connsiteY14" fmla="*/ 0 h 5416094"/>
              <a:gd name="connsiteX15" fmla="*/ 10515600 w 10515600"/>
              <a:gd name="connsiteY15" fmla="*/ 902700 h 5416094"/>
              <a:gd name="connsiteX16" fmla="*/ 10515600 w 10515600"/>
              <a:gd name="connsiteY16" fmla="*/ 1504482 h 5416094"/>
              <a:gd name="connsiteX17" fmla="*/ 10515600 w 10515600"/>
              <a:gd name="connsiteY17" fmla="*/ 2178479 h 5416094"/>
              <a:gd name="connsiteX18" fmla="*/ 10515600 w 10515600"/>
              <a:gd name="connsiteY18" fmla="*/ 2780261 h 5416094"/>
              <a:gd name="connsiteX19" fmla="*/ 10515600 w 10515600"/>
              <a:gd name="connsiteY19" fmla="*/ 3273722 h 5416094"/>
              <a:gd name="connsiteX20" fmla="*/ 10515600 w 10515600"/>
              <a:gd name="connsiteY20" fmla="*/ 3803291 h 5416094"/>
              <a:gd name="connsiteX21" fmla="*/ 10515600 w 10515600"/>
              <a:gd name="connsiteY21" fmla="*/ 4513394 h 5416094"/>
              <a:gd name="connsiteX22" fmla="*/ 9612900 w 10515600"/>
              <a:gd name="connsiteY22" fmla="*/ 5416094 h 5416094"/>
              <a:gd name="connsiteX23" fmla="*/ 9117089 w 10515600"/>
              <a:gd name="connsiteY23" fmla="*/ 5416094 h 5416094"/>
              <a:gd name="connsiteX24" fmla="*/ 8708379 w 10515600"/>
              <a:gd name="connsiteY24" fmla="*/ 5416094 h 5416094"/>
              <a:gd name="connsiteX25" fmla="*/ 8299670 w 10515600"/>
              <a:gd name="connsiteY25" fmla="*/ 5416094 h 5416094"/>
              <a:gd name="connsiteX26" fmla="*/ 7629654 w 10515600"/>
              <a:gd name="connsiteY26" fmla="*/ 5416094 h 5416094"/>
              <a:gd name="connsiteX27" fmla="*/ 7133843 w 10515600"/>
              <a:gd name="connsiteY27" fmla="*/ 5416094 h 5416094"/>
              <a:gd name="connsiteX28" fmla="*/ 6376726 w 10515600"/>
              <a:gd name="connsiteY28" fmla="*/ 5416094 h 5416094"/>
              <a:gd name="connsiteX29" fmla="*/ 5880914 w 10515600"/>
              <a:gd name="connsiteY29" fmla="*/ 5416094 h 5416094"/>
              <a:gd name="connsiteX30" fmla="*/ 5123797 w 10515600"/>
              <a:gd name="connsiteY30" fmla="*/ 5416094 h 5416094"/>
              <a:gd name="connsiteX31" fmla="*/ 4715088 w 10515600"/>
              <a:gd name="connsiteY31" fmla="*/ 5416094 h 5416094"/>
              <a:gd name="connsiteX32" fmla="*/ 3957970 w 10515600"/>
              <a:gd name="connsiteY32" fmla="*/ 5416094 h 5416094"/>
              <a:gd name="connsiteX33" fmla="*/ 3462159 w 10515600"/>
              <a:gd name="connsiteY33" fmla="*/ 5416094 h 5416094"/>
              <a:gd name="connsiteX34" fmla="*/ 3053449 w 10515600"/>
              <a:gd name="connsiteY34" fmla="*/ 5416094 h 5416094"/>
              <a:gd name="connsiteX35" fmla="*/ 2557638 w 10515600"/>
              <a:gd name="connsiteY35" fmla="*/ 5416094 h 5416094"/>
              <a:gd name="connsiteX36" fmla="*/ 1800521 w 10515600"/>
              <a:gd name="connsiteY36" fmla="*/ 5416094 h 5416094"/>
              <a:gd name="connsiteX37" fmla="*/ 902700 w 10515600"/>
              <a:gd name="connsiteY37" fmla="*/ 5416094 h 5416094"/>
              <a:gd name="connsiteX38" fmla="*/ 0 w 10515600"/>
              <a:gd name="connsiteY38" fmla="*/ 4513394 h 5416094"/>
              <a:gd name="connsiteX39" fmla="*/ 0 w 10515600"/>
              <a:gd name="connsiteY39" fmla="*/ 3911612 h 5416094"/>
              <a:gd name="connsiteX40" fmla="*/ 0 w 10515600"/>
              <a:gd name="connsiteY40" fmla="*/ 3309829 h 5416094"/>
              <a:gd name="connsiteX41" fmla="*/ 0 w 10515600"/>
              <a:gd name="connsiteY41" fmla="*/ 2780261 h 5416094"/>
              <a:gd name="connsiteX42" fmla="*/ 0 w 10515600"/>
              <a:gd name="connsiteY42" fmla="*/ 2106265 h 5416094"/>
              <a:gd name="connsiteX43" fmla="*/ 0 w 10515600"/>
              <a:gd name="connsiteY43" fmla="*/ 1504482 h 5416094"/>
              <a:gd name="connsiteX44" fmla="*/ 0 w 10515600"/>
              <a:gd name="connsiteY44" fmla="*/ 90270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0515600" h="5416094" extrusionOk="0">
                <a:moveTo>
                  <a:pt x="0" y="902700"/>
                </a:moveTo>
                <a:cubicBezTo>
                  <a:pt x="-57306" y="368805"/>
                  <a:pt x="305054" y="37193"/>
                  <a:pt x="902700" y="0"/>
                </a:cubicBezTo>
                <a:cubicBezTo>
                  <a:pt x="1280419" y="-35006"/>
                  <a:pt x="1407743" y="-35339"/>
                  <a:pt x="1746919" y="0"/>
                </a:cubicBezTo>
                <a:cubicBezTo>
                  <a:pt x="2086095" y="35339"/>
                  <a:pt x="2146539" y="-12333"/>
                  <a:pt x="2329833" y="0"/>
                </a:cubicBezTo>
                <a:cubicBezTo>
                  <a:pt x="2513127" y="12333"/>
                  <a:pt x="2706706" y="12952"/>
                  <a:pt x="2825644" y="0"/>
                </a:cubicBezTo>
                <a:cubicBezTo>
                  <a:pt x="2944582" y="-12952"/>
                  <a:pt x="3420817" y="-27100"/>
                  <a:pt x="3582762" y="0"/>
                </a:cubicBezTo>
                <a:cubicBezTo>
                  <a:pt x="3744707" y="27100"/>
                  <a:pt x="4023584" y="-9167"/>
                  <a:pt x="4165675" y="0"/>
                </a:cubicBezTo>
                <a:cubicBezTo>
                  <a:pt x="4307766" y="9167"/>
                  <a:pt x="4770188" y="27031"/>
                  <a:pt x="5009894" y="0"/>
                </a:cubicBezTo>
                <a:cubicBezTo>
                  <a:pt x="5249600" y="-27031"/>
                  <a:pt x="5349881" y="-194"/>
                  <a:pt x="5505706" y="0"/>
                </a:cubicBezTo>
                <a:cubicBezTo>
                  <a:pt x="5661531" y="194"/>
                  <a:pt x="6129254" y="-29363"/>
                  <a:pt x="6349925" y="0"/>
                </a:cubicBezTo>
                <a:cubicBezTo>
                  <a:pt x="6570596" y="29363"/>
                  <a:pt x="6581199" y="-14617"/>
                  <a:pt x="6758634" y="0"/>
                </a:cubicBezTo>
                <a:cubicBezTo>
                  <a:pt x="6936069" y="14617"/>
                  <a:pt x="7246491" y="25675"/>
                  <a:pt x="7428650" y="0"/>
                </a:cubicBezTo>
                <a:cubicBezTo>
                  <a:pt x="7610809" y="-25675"/>
                  <a:pt x="7825190" y="-17078"/>
                  <a:pt x="8098665" y="0"/>
                </a:cubicBezTo>
                <a:cubicBezTo>
                  <a:pt x="8372141" y="17078"/>
                  <a:pt x="8559625" y="-21568"/>
                  <a:pt x="8681579" y="0"/>
                </a:cubicBezTo>
                <a:cubicBezTo>
                  <a:pt x="8803533" y="21568"/>
                  <a:pt x="9307226" y="-46066"/>
                  <a:pt x="9612900" y="0"/>
                </a:cubicBezTo>
                <a:cubicBezTo>
                  <a:pt x="10119954" y="-10560"/>
                  <a:pt x="10418674" y="366684"/>
                  <a:pt x="10515600" y="902700"/>
                </a:cubicBezTo>
                <a:cubicBezTo>
                  <a:pt x="10494548" y="1140809"/>
                  <a:pt x="10524881" y="1252168"/>
                  <a:pt x="10515600" y="1504482"/>
                </a:cubicBezTo>
                <a:cubicBezTo>
                  <a:pt x="10506319" y="1756796"/>
                  <a:pt x="10494309" y="1995078"/>
                  <a:pt x="10515600" y="2178479"/>
                </a:cubicBezTo>
                <a:cubicBezTo>
                  <a:pt x="10536891" y="2361880"/>
                  <a:pt x="10522845" y="2487483"/>
                  <a:pt x="10515600" y="2780261"/>
                </a:cubicBezTo>
                <a:cubicBezTo>
                  <a:pt x="10508355" y="3073039"/>
                  <a:pt x="10533694" y="3138252"/>
                  <a:pt x="10515600" y="3273722"/>
                </a:cubicBezTo>
                <a:cubicBezTo>
                  <a:pt x="10497506" y="3409192"/>
                  <a:pt x="10514952" y="3569910"/>
                  <a:pt x="10515600" y="3803291"/>
                </a:cubicBezTo>
                <a:cubicBezTo>
                  <a:pt x="10516248" y="4036672"/>
                  <a:pt x="10499126" y="4317688"/>
                  <a:pt x="10515600" y="4513394"/>
                </a:cubicBezTo>
                <a:cubicBezTo>
                  <a:pt x="10585499" y="4997151"/>
                  <a:pt x="10115437" y="5453981"/>
                  <a:pt x="9612900" y="5416094"/>
                </a:cubicBezTo>
                <a:cubicBezTo>
                  <a:pt x="9473271" y="5418358"/>
                  <a:pt x="9316384" y="5423764"/>
                  <a:pt x="9117089" y="5416094"/>
                </a:cubicBezTo>
                <a:cubicBezTo>
                  <a:pt x="8917794" y="5408424"/>
                  <a:pt x="8902141" y="5433256"/>
                  <a:pt x="8708379" y="5416094"/>
                </a:cubicBezTo>
                <a:cubicBezTo>
                  <a:pt x="8514617" y="5398933"/>
                  <a:pt x="8454700" y="5422387"/>
                  <a:pt x="8299670" y="5416094"/>
                </a:cubicBezTo>
                <a:cubicBezTo>
                  <a:pt x="8144640" y="5409801"/>
                  <a:pt x="7907022" y="5398388"/>
                  <a:pt x="7629654" y="5416094"/>
                </a:cubicBezTo>
                <a:cubicBezTo>
                  <a:pt x="7352286" y="5433800"/>
                  <a:pt x="7244777" y="5409877"/>
                  <a:pt x="7133843" y="5416094"/>
                </a:cubicBezTo>
                <a:cubicBezTo>
                  <a:pt x="7022909" y="5422311"/>
                  <a:pt x="6748865" y="5379753"/>
                  <a:pt x="6376726" y="5416094"/>
                </a:cubicBezTo>
                <a:cubicBezTo>
                  <a:pt x="6004587" y="5452435"/>
                  <a:pt x="5991442" y="5438860"/>
                  <a:pt x="5880914" y="5416094"/>
                </a:cubicBezTo>
                <a:cubicBezTo>
                  <a:pt x="5770386" y="5393328"/>
                  <a:pt x="5294303" y="5440618"/>
                  <a:pt x="5123797" y="5416094"/>
                </a:cubicBezTo>
                <a:cubicBezTo>
                  <a:pt x="4953291" y="5391570"/>
                  <a:pt x="4828705" y="5430421"/>
                  <a:pt x="4715088" y="5416094"/>
                </a:cubicBezTo>
                <a:cubicBezTo>
                  <a:pt x="4601471" y="5401767"/>
                  <a:pt x="4227806" y="5381491"/>
                  <a:pt x="3957970" y="5416094"/>
                </a:cubicBezTo>
                <a:cubicBezTo>
                  <a:pt x="3688134" y="5450697"/>
                  <a:pt x="3670638" y="5425309"/>
                  <a:pt x="3462159" y="5416094"/>
                </a:cubicBezTo>
                <a:cubicBezTo>
                  <a:pt x="3253680" y="5406879"/>
                  <a:pt x="3167443" y="5432031"/>
                  <a:pt x="3053449" y="5416094"/>
                </a:cubicBezTo>
                <a:cubicBezTo>
                  <a:pt x="2939455" y="5400158"/>
                  <a:pt x="2701485" y="5433995"/>
                  <a:pt x="2557638" y="5416094"/>
                </a:cubicBezTo>
                <a:cubicBezTo>
                  <a:pt x="2413791" y="5398193"/>
                  <a:pt x="2168647" y="5424510"/>
                  <a:pt x="1800521" y="5416094"/>
                </a:cubicBezTo>
                <a:cubicBezTo>
                  <a:pt x="1432395" y="5407678"/>
                  <a:pt x="1261364" y="5454497"/>
                  <a:pt x="902700" y="5416094"/>
                </a:cubicBezTo>
                <a:cubicBezTo>
                  <a:pt x="519468" y="5419760"/>
                  <a:pt x="63003" y="5077223"/>
                  <a:pt x="0" y="4513394"/>
                </a:cubicBezTo>
                <a:cubicBezTo>
                  <a:pt x="-20265" y="4243495"/>
                  <a:pt x="27650" y="4053844"/>
                  <a:pt x="0" y="3911612"/>
                </a:cubicBezTo>
                <a:cubicBezTo>
                  <a:pt x="-27650" y="3769380"/>
                  <a:pt x="24988" y="3469350"/>
                  <a:pt x="0" y="3309829"/>
                </a:cubicBezTo>
                <a:cubicBezTo>
                  <a:pt x="-24988" y="3150308"/>
                  <a:pt x="-16973" y="2933511"/>
                  <a:pt x="0" y="2780261"/>
                </a:cubicBezTo>
                <a:cubicBezTo>
                  <a:pt x="16973" y="2627011"/>
                  <a:pt x="-11552" y="2315258"/>
                  <a:pt x="0" y="2106265"/>
                </a:cubicBezTo>
                <a:cubicBezTo>
                  <a:pt x="11552" y="1897272"/>
                  <a:pt x="-9167" y="1726905"/>
                  <a:pt x="0" y="1504482"/>
                </a:cubicBezTo>
                <a:cubicBezTo>
                  <a:pt x="9167" y="1282059"/>
                  <a:pt x="10972" y="1160784"/>
                  <a:pt x="0" y="902700"/>
                </a:cubicBezTo>
                <a:close/>
              </a:path>
            </a:pathLst>
          </a:custGeom>
          <a:noFill/>
          <a:ln w="47625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wooden sign on a beach&#10;&#10;Description automatically generated">
            <a:extLst>
              <a:ext uri="{FF2B5EF4-FFF2-40B4-BE49-F238E27FC236}">
                <a16:creationId xmlns:a16="http://schemas.microsoft.com/office/drawing/2014/main" id="{A7B8B4FC-98F1-26C4-2611-C53261D4BE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9236" y="4100761"/>
            <a:ext cx="3528147" cy="203002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Scroll: Horizontal 2">
            <a:extLst>
              <a:ext uri="{FF2B5EF4-FFF2-40B4-BE49-F238E27FC236}">
                <a16:creationId xmlns:a16="http://schemas.microsoft.com/office/drawing/2014/main" id="{32EB429D-CA17-1633-CFDB-5057F354C40A}"/>
              </a:ext>
            </a:extLst>
          </p:cNvPr>
          <p:cNvSpPr/>
          <p:nvPr/>
        </p:nvSpPr>
        <p:spPr>
          <a:xfrm>
            <a:off x="3974206" y="1184008"/>
            <a:ext cx="3962400" cy="1342137"/>
          </a:xfrm>
          <a:prstGeom prst="horizontalScroll">
            <a:avLst>
              <a:gd name="adj" fmla="val 25000"/>
            </a:avLst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+mj-lt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780322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AD35AE2F-5E3A-49D9-8DE1-8A333BA40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black and orange background&#10;&#10;Description automatically generated">
            <a:extLst>
              <a:ext uri="{FF2B5EF4-FFF2-40B4-BE49-F238E27FC236}">
                <a16:creationId xmlns:a16="http://schemas.microsoft.com/office/drawing/2014/main" id="{B70EB523-AA2D-2117-0CFD-1D53498E93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6000"/>
                    </a14:imgEffect>
                    <a14:imgEffect>
                      <a14:colorTemperature colorTemp="6498"/>
                    </a14:imgEffect>
                    <a14:imgEffect>
                      <a14:saturation sat="386000"/>
                    </a14:imgEffect>
                    <a14:imgEffect>
                      <a14:brightnessContrast bright="-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306" r="-1" b="1515"/>
          <a:stretch/>
        </p:blipFill>
        <p:spPr>
          <a:xfrm>
            <a:off x="-10537" y="0"/>
            <a:ext cx="1218893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2E072BE-6036-707C-954A-A506E8A669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8020" y="1122363"/>
            <a:ext cx="9510006" cy="3516312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en-US" sz="2600" dirty="0">
                <a:solidFill>
                  <a:schemeClr val="bg1"/>
                </a:solidFill>
              </a:rPr>
              <a:t>                                                   </a:t>
            </a:r>
            <a:br>
              <a:rPr lang="en-US" sz="2600" dirty="0">
                <a:solidFill>
                  <a:schemeClr val="bg1"/>
                </a:solidFill>
              </a:rPr>
            </a:br>
            <a:r>
              <a:rPr lang="en-US" sz="2600" dirty="0">
                <a:solidFill>
                  <a:schemeClr val="bg1"/>
                </a:solidFill>
              </a:rPr>
              <a:t>     </a:t>
            </a:r>
            <a:br>
              <a:rPr lang="en-US" sz="2600" dirty="0">
                <a:solidFill>
                  <a:schemeClr val="bg1"/>
                </a:solidFill>
              </a:rPr>
            </a:br>
            <a:br>
              <a:rPr lang="en-US" sz="2600" dirty="0">
                <a:solidFill>
                  <a:schemeClr val="bg1"/>
                </a:solidFill>
              </a:rPr>
            </a:br>
            <a:br>
              <a:rPr lang="en-US" sz="26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    One of my family members always complains about her health after she had COVID-19. I was curious whether COVID-19  would impact our healthy life expectancy . However, after I explored all possible data sources about Covid-19, I found that it is too early to determine as a factor. Then I Keep looking to identify any potential factors that affect healthy life expectancy, GDP per capita and BMI might be factors that  influences our health life expectancy outcomes.</a:t>
            </a:r>
            <a:br>
              <a:rPr lang="en-US" sz="2000" dirty="0">
                <a:solidFill>
                  <a:schemeClr val="bg1"/>
                </a:solidFill>
              </a:rPr>
            </a:b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5" name="Rectangle 2">
            <a:extLst>
              <a:ext uri="{FF2B5EF4-FFF2-40B4-BE49-F238E27FC236}">
                <a16:creationId xmlns:a16="http://schemas.microsoft.com/office/drawing/2014/main" id="{98072727-1E1A-4B8C-8839-AAB69FA2E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6">
            <a:extLst>
              <a:ext uri="{FF2B5EF4-FFF2-40B4-BE49-F238E27FC236}">
                <a16:creationId xmlns:a16="http://schemas.microsoft.com/office/drawing/2014/main" id="{79EB4626-023C-436D-9F57-9EB460809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902700 h 5416094"/>
              <a:gd name="connsiteX1" fmla="*/ 902700 w 10515600"/>
              <a:gd name="connsiteY1" fmla="*/ 0 h 5416094"/>
              <a:gd name="connsiteX2" fmla="*/ 1746919 w 10515600"/>
              <a:gd name="connsiteY2" fmla="*/ 0 h 5416094"/>
              <a:gd name="connsiteX3" fmla="*/ 2329833 w 10515600"/>
              <a:gd name="connsiteY3" fmla="*/ 0 h 5416094"/>
              <a:gd name="connsiteX4" fmla="*/ 2825644 w 10515600"/>
              <a:gd name="connsiteY4" fmla="*/ 0 h 5416094"/>
              <a:gd name="connsiteX5" fmla="*/ 3582762 w 10515600"/>
              <a:gd name="connsiteY5" fmla="*/ 0 h 5416094"/>
              <a:gd name="connsiteX6" fmla="*/ 4165675 w 10515600"/>
              <a:gd name="connsiteY6" fmla="*/ 0 h 5416094"/>
              <a:gd name="connsiteX7" fmla="*/ 5009894 w 10515600"/>
              <a:gd name="connsiteY7" fmla="*/ 0 h 5416094"/>
              <a:gd name="connsiteX8" fmla="*/ 5505706 w 10515600"/>
              <a:gd name="connsiteY8" fmla="*/ 0 h 5416094"/>
              <a:gd name="connsiteX9" fmla="*/ 6349925 w 10515600"/>
              <a:gd name="connsiteY9" fmla="*/ 0 h 5416094"/>
              <a:gd name="connsiteX10" fmla="*/ 6758634 w 10515600"/>
              <a:gd name="connsiteY10" fmla="*/ 0 h 5416094"/>
              <a:gd name="connsiteX11" fmla="*/ 7428650 w 10515600"/>
              <a:gd name="connsiteY11" fmla="*/ 0 h 5416094"/>
              <a:gd name="connsiteX12" fmla="*/ 8098665 w 10515600"/>
              <a:gd name="connsiteY12" fmla="*/ 0 h 5416094"/>
              <a:gd name="connsiteX13" fmla="*/ 8681579 w 10515600"/>
              <a:gd name="connsiteY13" fmla="*/ 0 h 5416094"/>
              <a:gd name="connsiteX14" fmla="*/ 9612900 w 10515600"/>
              <a:gd name="connsiteY14" fmla="*/ 0 h 5416094"/>
              <a:gd name="connsiteX15" fmla="*/ 10515600 w 10515600"/>
              <a:gd name="connsiteY15" fmla="*/ 902700 h 5416094"/>
              <a:gd name="connsiteX16" fmla="*/ 10515600 w 10515600"/>
              <a:gd name="connsiteY16" fmla="*/ 1504482 h 5416094"/>
              <a:gd name="connsiteX17" fmla="*/ 10515600 w 10515600"/>
              <a:gd name="connsiteY17" fmla="*/ 2178479 h 5416094"/>
              <a:gd name="connsiteX18" fmla="*/ 10515600 w 10515600"/>
              <a:gd name="connsiteY18" fmla="*/ 2780261 h 5416094"/>
              <a:gd name="connsiteX19" fmla="*/ 10515600 w 10515600"/>
              <a:gd name="connsiteY19" fmla="*/ 3273722 h 5416094"/>
              <a:gd name="connsiteX20" fmla="*/ 10515600 w 10515600"/>
              <a:gd name="connsiteY20" fmla="*/ 3803291 h 5416094"/>
              <a:gd name="connsiteX21" fmla="*/ 10515600 w 10515600"/>
              <a:gd name="connsiteY21" fmla="*/ 4513394 h 5416094"/>
              <a:gd name="connsiteX22" fmla="*/ 9612900 w 10515600"/>
              <a:gd name="connsiteY22" fmla="*/ 5416094 h 5416094"/>
              <a:gd name="connsiteX23" fmla="*/ 9117089 w 10515600"/>
              <a:gd name="connsiteY23" fmla="*/ 5416094 h 5416094"/>
              <a:gd name="connsiteX24" fmla="*/ 8708379 w 10515600"/>
              <a:gd name="connsiteY24" fmla="*/ 5416094 h 5416094"/>
              <a:gd name="connsiteX25" fmla="*/ 8299670 w 10515600"/>
              <a:gd name="connsiteY25" fmla="*/ 5416094 h 5416094"/>
              <a:gd name="connsiteX26" fmla="*/ 7629654 w 10515600"/>
              <a:gd name="connsiteY26" fmla="*/ 5416094 h 5416094"/>
              <a:gd name="connsiteX27" fmla="*/ 7133843 w 10515600"/>
              <a:gd name="connsiteY27" fmla="*/ 5416094 h 5416094"/>
              <a:gd name="connsiteX28" fmla="*/ 6376726 w 10515600"/>
              <a:gd name="connsiteY28" fmla="*/ 5416094 h 5416094"/>
              <a:gd name="connsiteX29" fmla="*/ 5880914 w 10515600"/>
              <a:gd name="connsiteY29" fmla="*/ 5416094 h 5416094"/>
              <a:gd name="connsiteX30" fmla="*/ 5123797 w 10515600"/>
              <a:gd name="connsiteY30" fmla="*/ 5416094 h 5416094"/>
              <a:gd name="connsiteX31" fmla="*/ 4715088 w 10515600"/>
              <a:gd name="connsiteY31" fmla="*/ 5416094 h 5416094"/>
              <a:gd name="connsiteX32" fmla="*/ 3957970 w 10515600"/>
              <a:gd name="connsiteY32" fmla="*/ 5416094 h 5416094"/>
              <a:gd name="connsiteX33" fmla="*/ 3462159 w 10515600"/>
              <a:gd name="connsiteY33" fmla="*/ 5416094 h 5416094"/>
              <a:gd name="connsiteX34" fmla="*/ 3053449 w 10515600"/>
              <a:gd name="connsiteY34" fmla="*/ 5416094 h 5416094"/>
              <a:gd name="connsiteX35" fmla="*/ 2557638 w 10515600"/>
              <a:gd name="connsiteY35" fmla="*/ 5416094 h 5416094"/>
              <a:gd name="connsiteX36" fmla="*/ 1800521 w 10515600"/>
              <a:gd name="connsiteY36" fmla="*/ 5416094 h 5416094"/>
              <a:gd name="connsiteX37" fmla="*/ 902700 w 10515600"/>
              <a:gd name="connsiteY37" fmla="*/ 5416094 h 5416094"/>
              <a:gd name="connsiteX38" fmla="*/ 0 w 10515600"/>
              <a:gd name="connsiteY38" fmla="*/ 4513394 h 5416094"/>
              <a:gd name="connsiteX39" fmla="*/ 0 w 10515600"/>
              <a:gd name="connsiteY39" fmla="*/ 3911612 h 5416094"/>
              <a:gd name="connsiteX40" fmla="*/ 0 w 10515600"/>
              <a:gd name="connsiteY40" fmla="*/ 3309829 h 5416094"/>
              <a:gd name="connsiteX41" fmla="*/ 0 w 10515600"/>
              <a:gd name="connsiteY41" fmla="*/ 2780261 h 5416094"/>
              <a:gd name="connsiteX42" fmla="*/ 0 w 10515600"/>
              <a:gd name="connsiteY42" fmla="*/ 2106265 h 5416094"/>
              <a:gd name="connsiteX43" fmla="*/ 0 w 10515600"/>
              <a:gd name="connsiteY43" fmla="*/ 1504482 h 5416094"/>
              <a:gd name="connsiteX44" fmla="*/ 0 w 10515600"/>
              <a:gd name="connsiteY44" fmla="*/ 90270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0515600" h="5416094" extrusionOk="0">
                <a:moveTo>
                  <a:pt x="0" y="902700"/>
                </a:moveTo>
                <a:cubicBezTo>
                  <a:pt x="-57306" y="368805"/>
                  <a:pt x="305054" y="37193"/>
                  <a:pt x="902700" y="0"/>
                </a:cubicBezTo>
                <a:cubicBezTo>
                  <a:pt x="1280419" y="-35006"/>
                  <a:pt x="1407743" y="-35339"/>
                  <a:pt x="1746919" y="0"/>
                </a:cubicBezTo>
                <a:cubicBezTo>
                  <a:pt x="2086095" y="35339"/>
                  <a:pt x="2146539" y="-12333"/>
                  <a:pt x="2329833" y="0"/>
                </a:cubicBezTo>
                <a:cubicBezTo>
                  <a:pt x="2513127" y="12333"/>
                  <a:pt x="2706706" y="12952"/>
                  <a:pt x="2825644" y="0"/>
                </a:cubicBezTo>
                <a:cubicBezTo>
                  <a:pt x="2944582" y="-12952"/>
                  <a:pt x="3420817" y="-27100"/>
                  <a:pt x="3582762" y="0"/>
                </a:cubicBezTo>
                <a:cubicBezTo>
                  <a:pt x="3744707" y="27100"/>
                  <a:pt x="4023584" y="-9167"/>
                  <a:pt x="4165675" y="0"/>
                </a:cubicBezTo>
                <a:cubicBezTo>
                  <a:pt x="4307766" y="9167"/>
                  <a:pt x="4770188" y="27031"/>
                  <a:pt x="5009894" y="0"/>
                </a:cubicBezTo>
                <a:cubicBezTo>
                  <a:pt x="5249600" y="-27031"/>
                  <a:pt x="5349881" y="-194"/>
                  <a:pt x="5505706" y="0"/>
                </a:cubicBezTo>
                <a:cubicBezTo>
                  <a:pt x="5661531" y="194"/>
                  <a:pt x="6129254" y="-29363"/>
                  <a:pt x="6349925" y="0"/>
                </a:cubicBezTo>
                <a:cubicBezTo>
                  <a:pt x="6570596" y="29363"/>
                  <a:pt x="6581199" y="-14617"/>
                  <a:pt x="6758634" y="0"/>
                </a:cubicBezTo>
                <a:cubicBezTo>
                  <a:pt x="6936069" y="14617"/>
                  <a:pt x="7246491" y="25675"/>
                  <a:pt x="7428650" y="0"/>
                </a:cubicBezTo>
                <a:cubicBezTo>
                  <a:pt x="7610809" y="-25675"/>
                  <a:pt x="7825190" y="-17078"/>
                  <a:pt x="8098665" y="0"/>
                </a:cubicBezTo>
                <a:cubicBezTo>
                  <a:pt x="8372141" y="17078"/>
                  <a:pt x="8559625" y="-21568"/>
                  <a:pt x="8681579" y="0"/>
                </a:cubicBezTo>
                <a:cubicBezTo>
                  <a:pt x="8803533" y="21568"/>
                  <a:pt x="9307226" y="-46066"/>
                  <a:pt x="9612900" y="0"/>
                </a:cubicBezTo>
                <a:cubicBezTo>
                  <a:pt x="10119954" y="-10560"/>
                  <a:pt x="10418674" y="366684"/>
                  <a:pt x="10515600" y="902700"/>
                </a:cubicBezTo>
                <a:cubicBezTo>
                  <a:pt x="10494548" y="1140809"/>
                  <a:pt x="10524881" y="1252168"/>
                  <a:pt x="10515600" y="1504482"/>
                </a:cubicBezTo>
                <a:cubicBezTo>
                  <a:pt x="10506319" y="1756796"/>
                  <a:pt x="10494309" y="1995078"/>
                  <a:pt x="10515600" y="2178479"/>
                </a:cubicBezTo>
                <a:cubicBezTo>
                  <a:pt x="10536891" y="2361880"/>
                  <a:pt x="10522845" y="2487483"/>
                  <a:pt x="10515600" y="2780261"/>
                </a:cubicBezTo>
                <a:cubicBezTo>
                  <a:pt x="10508355" y="3073039"/>
                  <a:pt x="10533694" y="3138252"/>
                  <a:pt x="10515600" y="3273722"/>
                </a:cubicBezTo>
                <a:cubicBezTo>
                  <a:pt x="10497506" y="3409192"/>
                  <a:pt x="10514952" y="3569910"/>
                  <a:pt x="10515600" y="3803291"/>
                </a:cubicBezTo>
                <a:cubicBezTo>
                  <a:pt x="10516248" y="4036672"/>
                  <a:pt x="10499126" y="4317688"/>
                  <a:pt x="10515600" y="4513394"/>
                </a:cubicBezTo>
                <a:cubicBezTo>
                  <a:pt x="10585499" y="4997151"/>
                  <a:pt x="10115437" y="5453981"/>
                  <a:pt x="9612900" y="5416094"/>
                </a:cubicBezTo>
                <a:cubicBezTo>
                  <a:pt x="9473271" y="5418358"/>
                  <a:pt x="9316384" y="5423764"/>
                  <a:pt x="9117089" y="5416094"/>
                </a:cubicBezTo>
                <a:cubicBezTo>
                  <a:pt x="8917794" y="5408424"/>
                  <a:pt x="8902141" y="5433256"/>
                  <a:pt x="8708379" y="5416094"/>
                </a:cubicBezTo>
                <a:cubicBezTo>
                  <a:pt x="8514617" y="5398933"/>
                  <a:pt x="8454700" y="5422387"/>
                  <a:pt x="8299670" y="5416094"/>
                </a:cubicBezTo>
                <a:cubicBezTo>
                  <a:pt x="8144640" y="5409801"/>
                  <a:pt x="7907022" y="5398388"/>
                  <a:pt x="7629654" y="5416094"/>
                </a:cubicBezTo>
                <a:cubicBezTo>
                  <a:pt x="7352286" y="5433800"/>
                  <a:pt x="7244777" y="5409877"/>
                  <a:pt x="7133843" y="5416094"/>
                </a:cubicBezTo>
                <a:cubicBezTo>
                  <a:pt x="7022909" y="5422311"/>
                  <a:pt x="6748865" y="5379753"/>
                  <a:pt x="6376726" y="5416094"/>
                </a:cubicBezTo>
                <a:cubicBezTo>
                  <a:pt x="6004587" y="5452435"/>
                  <a:pt x="5991442" y="5438860"/>
                  <a:pt x="5880914" y="5416094"/>
                </a:cubicBezTo>
                <a:cubicBezTo>
                  <a:pt x="5770386" y="5393328"/>
                  <a:pt x="5294303" y="5440618"/>
                  <a:pt x="5123797" y="5416094"/>
                </a:cubicBezTo>
                <a:cubicBezTo>
                  <a:pt x="4953291" y="5391570"/>
                  <a:pt x="4828705" y="5430421"/>
                  <a:pt x="4715088" y="5416094"/>
                </a:cubicBezTo>
                <a:cubicBezTo>
                  <a:pt x="4601471" y="5401767"/>
                  <a:pt x="4227806" y="5381491"/>
                  <a:pt x="3957970" y="5416094"/>
                </a:cubicBezTo>
                <a:cubicBezTo>
                  <a:pt x="3688134" y="5450697"/>
                  <a:pt x="3670638" y="5425309"/>
                  <a:pt x="3462159" y="5416094"/>
                </a:cubicBezTo>
                <a:cubicBezTo>
                  <a:pt x="3253680" y="5406879"/>
                  <a:pt x="3167443" y="5432031"/>
                  <a:pt x="3053449" y="5416094"/>
                </a:cubicBezTo>
                <a:cubicBezTo>
                  <a:pt x="2939455" y="5400158"/>
                  <a:pt x="2701485" y="5433995"/>
                  <a:pt x="2557638" y="5416094"/>
                </a:cubicBezTo>
                <a:cubicBezTo>
                  <a:pt x="2413791" y="5398193"/>
                  <a:pt x="2168647" y="5424510"/>
                  <a:pt x="1800521" y="5416094"/>
                </a:cubicBezTo>
                <a:cubicBezTo>
                  <a:pt x="1432395" y="5407678"/>
                  <a:pt x="1261364" y="5454497"/>
                  <a:pt x="902700" y="5416094"/>
                </a:cubicBezTo>
                <a:cubicBezTo>
                  <a:pt x="519468" y="5419760"/>
                  <a:pt x="63003" y="5077223"/>
                  <a:pt x="0" y="4513394"/>
                </a:cubicBezTo>
                <a:cubicBezTo>
                  <a:pt x="-20265" y="4243495"/>
                  <a:pt x="27650" y="4053844"/>
                  <a:pt x="0" y="3911612"/>
                </a:cubicBezTo>
                <a:cubicBezTo>
                  <a:pt x="-27650" y="3769380"/>
                  <a:pt x="24988" y="3469350"/>
                  <a:pt x="0" y="3309829"/>
                </a:cubicBezTo>
                <a:cubicBezTo>
                  <a:pt x="-24988" y="3150308"/>
                  <a:pt x="-16973" y="2933511"/>
                  <a:pt x="0" y="2780261"/>
                </a:cubicBezTo>
                <a:cubicBezTo>
                  <a:pt x="16973" y="2627011"/>
                  <a:pt x="-11552" y="2315258"/>
                  <a:pt x="0" y="2106265"/>
                </a:cubicBezTo>
                <a:cubicBezTo>
                  <a:pt x="11552" y="1897272"/>
                  <a:pt x="-9167" y="1726905"/>
                  <a:pt x="0" y="1504482"/>
                </a:cubicBezTo>
                <a:cubicBezTo>
                  <a:pt x="9167" y="1282059"/>
                  <a:pt x="10972" y="1160784"/>
                  <a:pt x="0" y="902700"/>
                </a:cubicBezTo>
                <a:close/>
              </a:path>
            </a:pathLst>
          </a:custGeom>
          <a:noFill/>
          <a:ln w="47625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croll: Horizontal 2">
            <a:extLst>
              <a:ext uri="{FF2B5EF4-FFF2-40B4-BE49-F238E27FC236}">
                <a16:creationId xmlns:a16="http://schemas.microsoft.com/office/drawing/2014/main" id="{6FE7215A-32C0-A512-EC21-DBA1654CE32D}"/>
              </a:ext>
            </a:extLst>
          </p:cNvPr>
          <p:cNvSpPr/>
          <p:nvPr/>
        </p:nvSpPr>
        <p:spPr>
          <a:xfrm>
            <a:off x="4362450" y="1012909"/>
            <a:ext cx="3276600" cy="1155056"/>
          </a:xfrm>
          <a:prstGeom prst="horizontalScroll">
            <a:avLst>
              <a:gd name="adj" fmla="val 25000"/>
            </a:avLst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+mj-lt"/>
                <a:cs typeface="AngsanaUPC" panose="020B0502040204020203" pitchFamily="18" charset="-34"/>
              </a:rPr>
              <a:t>Motivation</a:t>
            </a:r>
          </a:p>
        </p:txBody>
      </p:sp>
    </p:spTree>
    <p:extLst>
      <p:ext uri="{BB962C8B-B14F-4D97-AF65-F5344CB8AC3E}">
        <p14:creationId xmlns:p14="http://schemas.microsoft.com/office/powerpoint/2010/main" val="3820577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AD35AE2F-5E3A-49D9-8DE1-8A333BA40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black and orange background&#10;&#10;Description automatically generated">
            <a:extLst>
              <a:ext uri="{FF2B5EF4-FFF2-40B4-BE49-F238E27FC236}">
                <a16:creationId xmlns:a16="http://schemas.microsoft.com/office/drawing/2014/main" id="{B70EB523-AA2D-2117-0CFD-1D53498E93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6000"/>
                    </a14:imgEffect>
                    <a14:imgEffect>
                      <a14:colorTemperature colorTemp="11500"/>
                    </a14:imgEffect>
                    <a14:imgEffect>
                      <a14:saturation sat="313000"/>
                    </a14:imgEffect>
                    <a14:imgEffect>
                      <a14:brightnessContrast bright="-4000" contrast="1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306" r="-1" b="1515"/>
          <a:stretch/>
        </p:blipFill>
        <p:spPr>
          <a:xfrm>
            <a:off x="20" y="10"/>
            <a:ext cx="1218893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2E072BE-6036-707C-954A-A506E8A669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9175" y="1429893"/>
            <a:ext cx="4107072" cy="3486530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pPr lvl="0" algn="l">
              <a:lnSpc>
                <a:spcPct val="150000"/>
              </a:lnSpc>
              <a:spcBef>
                <a:spcPts val="1000"/>
              </a:spcBef>
            </a:pPr>
            <a:r>
              <a:rPr lang="en-US" sz="2600" dirty="0">
                <a:solidFill>
                  <a:schemeClr val="bg1"/>
                </a:solidFill>
              </a:rPr>
              <a:t> </a:t>
            </a:r>
            <a:br>
              <a:rPr lang="en-US" sz="2600" dirty="0">
                <a:solidFill>
                  <a:schemeClr val="bg1"/>
                </a:solidFill>
              </a:rPr>
            </a:br>
            <a:br>
              <a:rPr lang="en-US" sz="2600" dirty="0">
                <a:solidFill>
                  <a:schemeClr val="bg1"/>
                </a:solidFill>
              </a:rPr>
            </a:br>
            <a:br>
              <a:rPr lang="en-US" sz="2600" dirty="0">
                <a:solidFill>
                  <a:schemeClr val="bg1"/>
                </a:solidFill>
              </a:rPr>
            </a:br>
            <a:br>
              <a:rPr lang="en-US" sz="2600" dirty="0">
                <a:solidFill>
                  <a:schemeClr val="bg1"/>
                </a:solidFill>
              </a:rPr>
            </a:br>
            <a:br>
              <a:rPr lang="en-US" sz="2600" dirty="0">
                <a:solidFill>
                  <a:schemeClr val="bg1"/>
                </a:solidFill>
              </a:rPr>
            </a:br>
            <a:br>
              <a:rPr lang="en-US" sz="2600" dirty="0">
                <a:solidFill>
                  <a:schemeClr val="bg1"/>
                </a:solidFill>
              </a:rPr>
            </a:br>
            <a:br>
              <a:rPr lang="en-US" sz="2600" dirty="0">
                <a:solidFill>
                  <a:schemeClr val="bg1"/>
                </a:solidFill>
              </a:rPr>
            </a:br>
            <a:r>
              <a:rPr lang="en-US" sz="2400" b="1" dirty="0">
                <a:solidFill>
                  <a:srgbClr val="FFFFFF"/>
                </a:solidFill>
                <a:latin typeface="Bell MT" panose="02020503060305020303" pitchFamily="18" charset="0"/>
                <a:ea typeface="+mn-ea"/>
                <a:cs typeface="+mn-cs"/>
              </a:rPr>
              <a:t>Healthy Life Expectancy(HLE)</a:t>
            </a:r>
            <a:br>
              <a:rPr lang="en-US" sz="2400" b="1" dirty="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rPr>
            </a:br>
            <a:r>
              <a:rPr lang="en-US" sz="2000" dirty="0">
                <a:solidFill>
                  <a:srgbClr val="FFFFFF"/>
                </a:solidFill>
                <a:ea typeface="+mn-ea"/>
                <a:cs typeface="Aldhabi" panose="020F0502020204030204" pitchFamily="2" charset="-78"/>
              </a:rPr>
              <a:t>The average number of years that person can expect to live in full health with out significant disability or illness.</a:t>
            </a:r>
            <a:br>
              <a:rPr lang="en-US" sz="2000" dirty="0">
                <a:solidFill>
                  <a:srgbClr val="FFFFFF"/>
                </a:solidFill>
                <a:ea typeface="+mn-ea"/>
                <a:cs typeface="Aldhabi" panose="020F0502020204030204" pitchFamily="2" charset="-78"/>
              </a:rPr>
            </a:br>
            <a:br>
              <a:rPr lang="en-US" sz="2400" dirty="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rPr>
            </a:br>
            <a:endParaRPr lang="en-US" sz="2600" dirty="0">
              <a:solidFill>
                <a:schemeClr val="bg1"/>
              </a:solidFill>
            </a:endParaRPr>
          </a:p>
        </p:txBody>
      </p:sp>
      <p:sp>
        <p:nvSpPr>
          <p:cNvPr id="35" name="Rectangle 2">
            <a:extLst>
              <a:ext uri="{FF2B5EF4-FFF2-40B4-BE49-F238E27FC236}">
                <a16:creationId xmlns:a16="http://schemas.microsoft.com/office/drawing/2014/main" id="{98072727-1E1A-4B8C-8839-AAB69FA2E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6">
            <a:extLst>
              <a:ext uri="{FF2B5EF4-FFF2-40B4-BE49-F238E27FC236}">
                <a16:creationId xmlns:a16="http://schemas.microsoft.com/office/drawing/2014/main" id="{79EB4626-023C-436D-9F57-9EB460809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902700 h 5416094"/>
              <a:gd name="connsiteX1" fmla="*/ 902700 w 10515600"/>
              <a:gd name="connsiteY1" fmla="*/ 0 h 5416094"/>
              <a:gd name="connsiteX2" fmla="*/ 1746919 w 10515600"/>
              <a:gd name="connsiteY2" fmla="*/ 0 h 5416094"/>
              <a:gd name="connsiteX3" fmla="*/ 2329833 w 10515600"/>
              <a:gd name="connsiteY3" fmla="*/ 0 h 5416094"/>
              <a:gd name="connsiteX4" fmla="*/ 2825644 w 10515600"/>
              <a:gd name="connsiteY4" fmla="*/ 0 h 5416094"/>
              <a:gd name="connsiteX5" fmla="*/ 3582762 w 10515600"/>
              <a:gd name="connsiteY5" fmla="*/ 0 h 5416094"/>
              <a:gd name="connsiteX6" fmla="*/ 4165675 w 10515600"/>
              <a:gd name="connsiteY6" fmla="*/ 0 h 5416094"/>
              <a:gd name="connsiteX7" fmla="*/ 5009894 w 10515600"/>
              <a:gd name="connsiteY7" fmla="*/ 0 h 5416094"/>
              <a:gd name="connsiteX8" fmla="*/ 5505706 w 10515600"/>
              <a:gd name="connsiteY8" fmla="*/ 0 h 5416094"/>
              <a:gd name="connsiteX9" fmla="*/ 6349925 w 10515600"/>
              <a:gd name="connsiteY9" fmla="*/ 0 h 5416094"/>
              <a:gd name="connsiteX10" fmla="*/ 6758634 w 10515600"/>
              <a:gd name="connsiteY10" fmla="*/ 0 h 5416094"/>
              <a:gd name="connsiteX11" fmla="*/ 7428650 w 10515600"/>
              <a:gd name="connsiteY11" fmla="*/ 0 h 5416094"/>
              <a:gd name="connsiteX12" fmla="*/ 8098665 w 10515600"/>
              <a:gd name="connsiteY12" fmla="*/ 0 h 5416094"/>
              <a:gd name="connsiteX13" fmla="*/ 8681579 w 10515600"/>
              <a:gd name="connsiteY13" fmla="*/ 0 h 5416094"/>
              <a:gd name="connsiteX14" fmla="*/ 9612900 w 10515600"/>
              <a:gd name="connsiteY14" fmla="*/ 0 h 5416094"/>
              <a:gd name="connsiteX15" fmla="*/ 10515600 w 10515600"/>
              <a:gd name="connsiteY15" fmla="*/ 902700 h 5416094"/>
              <a:gd name="connsiteX16" fmla="*/ 10515600 w 10515600"/>
              <a:gd name="connsiteY16" fmla="*/ 1504482 h 5416094"/>
              <a:gd name="connsiteX17" fmla="*/ 10515600 w 10515600"/>
              <a:gd name="connsiteY17" fmla="*/ 2178479 h 5416094"/>
              <a:gd name="connsiteX18" fmla="*/ 10515600 w 10515600"/>
              <a:gd name="connsiteY18" fmla="*/ 2780261 h 5416094"/>
              <a:gd name="connsiteX19" fmla="*/ 10515600 w 10515600"/>
              <a:gd name="connsiteY19" fmla="*/ 3273722 h 5416094"/>
              <a:gd name="connsiteX20" fmla="*/ 10515600 w 10515600"/>
              <a:gd name="connsiteY20" fmla="*/ 3803291 h 5416094"/>
              <a:gd name="connsiteX21" fmla="*/ 10515600 w 10515600"/>
              <a:gd name="connsiteY21" fmla="*/ 4513394 h 5416094"/>
              <a:gd name="connsiteX22" fmla="*/ 9612900 w 10515600"/>
              <a:gd name="connsiteY22" fmla="*/ 5416094 h 5416094"/>
              <a:gd name="connsiteX23" fmla="*/ 9117089 w 10515600"/>
              <a:gd name="connsiteY23" fmla="*/ 5416094 h 5416094"/>
              <a:gd name="connsiteX24" fmla="*/ 8708379 w 10515600"/>
              <a:gd name="connsiteY24" fmla="*/ 5416094 h 5416094"/>
              <a:gd name="connsiteX25" fmla="*/ 8299670 w 10515600"/>
              <a:gd name="connsiteY25" fmla="*/ 5416094 h 5416094"/>
              <a:gd name="connsiteX26" fmla="*/ 7629654 w 10515600"/>
              <a:gd name="connsiteY26" fmla="*/ 5416094 h 5416094"/>
              <a:gd name="connsiteX27" fmla="*/ 7133843 w 10515600"/>
              <a:gd name="connsiteY27" fmla="*/ 5416094 h 5416094"/>
              <a:gd name="connsiteX28" fmla="*/ 6376726 w 10515600"/>
              <a:gd name="connsiteY28" fmla="*/ 5416094 h 5416094"/>
              <a:gd name="connsiteX29" fmla="*/ 5880914 w 10515600"/>
              <a:gd name="connsiteY29" fmla="*/ 5416094 h 5416094"/>
              <a:gd name="connsiteX30" fmla="*/ 5123797 w 10515600"/>
              <a:gd name="connsiteY30" fmla="*/ 5416094 h 5416094"/>
              <a:gd name="connsiteX31" fmla="*/ 4715088 w 10515600"/>
              <a:gd name="connsiteY31" fmla="*/ 5416094 h 5416094"/>
              <a:gd name="connsiteX32" fmla="*/ 3957970 w 10515600"/>
              <a:gd name="connsiteY32" fmla="*/ 5416094 h 5416094"/>
              <a:gd name="connsiteX33" fmla="*/ 3462159 w 10515600"/>
              <a:gd name="connsiteY33" fmla="*/ 5416094 h 5416094"/>
              <a:gd name="connsiteX34" fmla="*/ 3053449 w 10515600"/>
              <a:gd name="connsiteY34" fmla="*/ 5416094 h 5416094"/>
              <a:gd name="connsiteX35" fmla="*/ 2557638 w 10515600"/>
              <a:gd name="connsiteY35" fmla="*/ 5416094 h 5416094"/>
              <a:gd name="connsiteX36" fmla="*/ 1800521 w 10515600"/>
              <a:gd name="connsiteY36" fmla="*/ 5416094 h 5416094"/>
              <a:gd name="connsiteX37" fmla="*/ 902700 w 10515600"/>
              <a:gd name="connsiteY37" fmla="*/ 5416094 h 5416094"/>
              <a:gd name="connsiteX38" fmla="*/ 0 w 10515600"/>
              <a:gd name="connsiteY38" fmla="*/ 4513394 h 5416094"/>
              <a:gd name="connsiteX39" fmla="*/ 0 w 10515600"/>
              <a:gd name="connsiteY39" fmla="*/ 3911612 h 5416094"/>
              <a:gd name="connsiteX40" fmla="*/ 0 w 10515600"/>
              <a:gd name="connsiteY40" fmla="*/ 3309829 h 5416094"/>
              <a:gd name="connsiteX41" fmla="*/ 0 w 10515600"/>
              <a:gd name="connsiteY41" fmla="*/ 2780261 h 5416094"/>
              <a:gd name="connsiteX42" fmla="*/ 0 w 10515600"/>
              <a:gd name="connsiteY42" fmla="*/ 2106265 h 5416094"/>
              <a:gd name="connsiteX43" fmla="*/ 0 w 10515600"/>
              <a:gd name="connsiteY43" fmla="*/ 1504482 h 5416094"/>
              <a:gd name="connsiteX44" fmla="*/ 0 w 10515600"/>
              <a:gd name="connsiteY44" fmla="*/ 90270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0515600" h="5416094" extrusionOk="0">
                <a:moveTo>
                  <a:pt x="0" y="902700"/>
                </a:moveTo>
                <a:cubicBezTo>
                  <a:pt x="-57306" y="368805"/>
                  <a:pt x="305054" y="37193"/>
                  <a:pt x="902700" y="0"/>
                </a:cubicBezTo>
                <a:cubicBezTo>
                  <a:pt x="1280419" y="-35006"/>
                  <a:pt x="1407743" y="-35339"/>
                  <a:pt x="1746919" y="0"/>
                </a:cubicBezTo>
                <a:cubicBezTo>
                  <a:pt x="2086095" y="35339"/>
                  <a:pt x="2146539" y="-12333"/>
                  <a:pt x="2329833" y="0"/>
                </a:cubicBezTo>
                <a:cubicBezTo>
                  <a:pt x="2513127" y="12333"/>
                  <a:pt x="2706706" y="12952"/>
                  <a:pt x="2825644" y="0"/>
                </a:cubicBezTo>
                <a:cubicBezTo>
                  <a:pt x="2944582" y="-12952"/>
                  <a:pt x="3420817" y="-27100"/>
                  <a:pt x="3582762" y="0"/>
                </a:cubicBezTo>
                <a:cubicBezTo>
                  <a:pt x="3744707" y="27100"/>
                  <a:pt x="4023584" y="-9167"/>
                  <a:pt x="4165675" y="0"/>
                </a:cubicBezTo>
                <a:cubicBezTo>
                  <a:pt x="4307766" y="9167"/>
                  <a:pt x="4770188" y="27031"/>
                  <a:pt x="5009894" y="0"/>
                </a:cubicBezTo>
                <a:cubicBezTo>
                  <a:pt x="5249600" y="-27031"/>
                  <a:pt x="5349881" y="-194"/>
                  <a:pt x="5505706" y="0"/>
                </a:cubicBezTo>
                <a:cubicBezTo>
                  <a:pt x="5661531" y="194"/>
                  <a:pt x="6129254" y="-29363"/>
                  <a:pt x="6349925" y="0"/>
                </a:cubicBezTo>
                <a:cubicBezTo>
                  <a:pt x="6570596" y="29363"/>
                  <a:pt x="6581199" y="-14617"/>
                  <a:pt x="6758634" y="0"/>
                </a:cubicBezTo>
                <a:cubicBezTo>
                  <a:pt x="6936069" y="14617"/>
                  <a:pt x="7246491" y="25675"/>
                  <a:pt x="7428650" y="0"/>
                </a:cubicBezTo>
                <a:cubicBezTo>
                  <a:pt x="7610809" y="-25675"/>
                  <a:pt x="7825190" y="-17078"/>
                  <a:pt x="8098665" y="0"/>
                </a:cubicBezTo>
                <a:cubicBezTo>
                  <a:pt x="8372141" y="17078"/>
                  <a:pt x="8559625" y="-21568"/>
                  <a:pt x="8681579" y="0"/>
                </a:cubicBezTo>
                <a:cubicBezTo>
                  <a:pt x="8803533" y="21568"/>
                  <a:pt x="9307226" y="-46066"/>
                  <a:pt x="9612900" y="0"/>
                </a:cubicBezTo>
                <a:cubicBezTo>
                  <a:pt x="10119954" y="-10560"/>
                  <a:pt x="10418674" y="366684"/>
                  <a:pt x="10515600" y="902700"/>
                </a:cubicBezTo>
                <a:cubicBezTo>
                  <a:pt x="10494548" y="1140809"/>
                  <a:pt x="10524881" y="1252168"/>
                  <a:pt x="10515600" y="1504482"/>
                </a:cubicBezTo>
                <a:cubicBezTo>
                  <a:pt x="10506319" y="1756796"/>
                  <a:pt x="10494309" y="1995078"/>
                  <a:pt x="10515600" y="2178479"/>
                </a:cubicBezTo>
                <a:cubicBezTo>
                  <a:pt x="10536891" y="2361880"/>
                  <a:pt x="10522845" y="2487483"/>
                  <a:pt x="10515600" y="2780261"/>
                </a:cubicBezTo>
                <a:cubicBezTo>
                  <a:pt x="10508355" y="3073039"/>
                  <a:pt x="10533694" y="3138252"/>
                  <a:pt x="10515600" y="3273722"/>
                </a:cubicBezTo>
                <a:cubicBezTo>
                  <a:pt x="10497506" y="3409192"/>
                  <a:pt x="10514952" y="3569910"/>
                  <a:pt x="10515600" y="3803291"/>
                </a:cubicBezTo>
                <a:cubicBezTo>
                  <a:pt x="10516248" y="4036672"/>
                  <a:pt x="10499126" y="4317688"/>
                  <a:pt x="10515600" y="4513394"/>
                </a:cubicBezTo>
                <a:cubicBezTo>
                  <a:pt x="10585499" y="4997151"/>
                  <a:pt x="10115437" y="5453981"/>
                  <a:pt x="9612900" y="5416094"/>
                </a:cubicBezTo>
                <a:cubicBezTo>
                  <a:pt x="9473271" y="5418358"/>
                  <a:pt x="9316384" y="5423764"/>
                  <a:pt x="9117089" y="5416094"/>
                </a:cubicBezTo>
                <a:cubicBezTo>
                  <a:pt x="8917794" y="5408424"/>
                  <a:pt x="8902141" y="5433256"/>
                  <a:pt x="8708379" y="5416094"/>
                </a:cubicBezTo>
                <a:cubicBezTo>
                  <a:pt x="8514617" y="5398933"/>
                  <a:pt x="8454700" y="5422387"/>
                  <a:pt x="8299670" y="5416094"/>
                </a:cubicBezTo>
                <a:cubicBezTo>
                  <a:pt x="8144640" y="5409801"/>
                  <a:pt x="7907022" y="5398388"/>
                  <a:pt x="7629654" y="5416094"/>
                </a:cubicBezTo>
                <a:cubicBezTo>
                  <a:pt x="7352286" y="5433800"/>
                  <a:pt x="7244777" y="5409877"/>
                  <a:pt x="7133843" y="5416094"/>
                </a:cubicBezTo>
                <a:cubicBezTo>
                  <a:pt x="7022909" y="5422311"/>
                  <a:pt x="6748865" y="5379753"/>
                  <a:pt x="6376726" y="5416094"/>
                </a:cubicBezTo>
                <a:cubicBezTo>
                  <a:pt x="6004587" y="5452435"/>
                  <a:pt x="5991442" y="5438860"/>
                  <a:pt x="5880914" y="5416094"/>
                </a:cubicBezTo>
                <a:cubicBezTo>
                  <a:pt x="5770386" y="5393328"/>
                  <a:pt x="5294303" y="5440618"/>
                  <a:pt x="5123797" y="5416094"/>
                </a:cubicBezTo>
                <a:cubicBezTo>
                  <a:pt x="4953291" y="5391570"/>
                  <a:pt x="4828705" y="5430421"/>
                  <a:pt x="4715088" y="5416094"/>
                </a:cubicBezTo>
                <a:cubicBezTo>
                  <a:pt x="4601471" y="5401767"/>
                  <a:pt x="4227806" y="5381491"/>
                  <a:pt x="3957970" y="5416094"/>
                </a:cubicBezTo>
                <a:cubicBezTo>
                  <a:pt x="3688134" y="5450697"/>
                  <a:pt x="3670638" y="5425309"/>
                  <a:pt x="3462159" y="5416094"/>
                </a:cubicBezTo>
                <a:cubicBezTo>
                  <a:pt x="3253680" y="5406879"/>
                  <a:pt x="3167443" y="5432031"/>
                  <a:pt x="3053449" y="5416094"/>
                </a:cubicBezTo>
                <a:cubicBezTo>
                  <a:pt x="2939455" y="5400158"/>
                  <a:pt x="2701485" y="5433995"/>
                  <a:pt x="2557638" y="5416094"/>
                </a:cubicBezTo>
                <a:cubicBezTo>
                  <a:pt x="2413791" y="5398193"/>
                  <a:pt x="2168647" y="5424510"/>
                  <a:pt x="1800521" y="5416094"/>
                </a:cubicBezTo>
                <a:cubicBezTo>
                  <a:pt x="1432395" y="5407678"/>
                  <a:pt x="1261364" y="5454497"/>
                  <a:pt x="902700" y="5416094"/>
                </a:cubicBezTo>
                <a:cubicBezTo>
                  <a:pt x="519468" y="5419760"/>
                  <a:pt x="63003" y="5077223"/>
                  <a:pt x="0" y="4513394"/>
                </a:cubicBezTo>
                <a:cubicBezTo>
                  <a:pt x="-20265" y="4243495"/>
                  <a:pt x="27650" y="4053844"/>
                  <a:pt x="0" y="3911612"/>
                </a:cubicBezTo>
                <a:cubicBezTo>
                  <a:pt x="-27650" y="3769380"/>
                  <a:pt x="24988" y="3469350"/>
                  <a:pt x="0" y="3309829"/>
                </a:cubicBezTo>
                <a:cubicBezTo>
                  <a:pt x="-24988" y="3150308"/>
                  <a:pt x="-16973" y="2933511"/>
                  <a:pt x="0" y="2780261"/>
                </a:cubicBezTo>
                <a:cubicBezTo>
                  <a:pt x="16973" y="2627011"/>
                  <a:pt x="-11552" y="2315258"/>
                  <a:pt x="0" y="2106265"/>
                </a:cubicBezTo>
                <a:cubicBezTo>
                  <a:pt x="11552" y="1897272"/>
                  <a:pt x="-9167" y="1726905"/>
                  <a:pt x="0" y="1504482"/>
                </a:cubicBezTo>
                <a:cubicBezTo>
                  <a:pt x="9167" y="1282059"/>
                  <a:pt x="10972" y="1160784"/>
                  <a:pt x="0" y="902700"/>
                </a:cubicBezTo>
                <a:close/>
              </a:path>
            </a:pathLst>
          </a:custGeom>
          <a:noFill/>
          <a:ln w="47625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C84A45-3771-C9C9-8DD0-A614951B3F51}"/>
              </a:ext>
            </a:extLst>
          </p:cNvPr>
          <p:cNvSpPr txBox="1"/>
          <p:nvPr/>
        </p:nvSpPr>
        <p:spPr>
          <a:xfrm>
            <a:off x="6848475" y="1828053"/>
            <a:ext cx="410707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rPr>
              <a:t>            </a:t>
            </a:r>
          </a:p>
          <a:p>
            <a:r>
              <a:rPr lang="en-US" sz="2400" b="1" dirty="0">
                <a:solidFill>
                  <a:srgbClr val="FFFFFF"/>
                </a:solidFill>
                <a:latin typeface="Bell MT" panose="02020503060305020303" pitchFamily="18" charset="0"/>
              </a:rPr>
              <a:t>       Life Expectancy</a:t>
            </a:r>
            <a:endParaRPr lang="en-US" sz="2000" b="1" dirty="0">
              <a:solidFill>
                <a:srgbClr val="FFFFFF"/>
              </a:solidFill>
              <a:latin typeface="Bell MT" panose="02020503060305020303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FFFFFF"/>
                </a:solidFill>
                <a:latin typeface="+mj-lt"/>
                <a:ea typeface="+mn-ea"/>
                <a:cs typeface="+mn-cs"/>
              </a:rPr>
              <a:t>The average number of years that a person can expect to live.</a:t>
            </a:r>
          </a:p>
          <a:p>
            <a:endParaRPr lang="en-US" dirty="0"/>
          </a:p>
        </p:txBody>
      </p:sp>
      <p:sp>
        <p:nvSpPr>
          <p:cNvPr id="10" name="Scroll: Horizontal 9">
            <a:extLst>
              <a:ext uri="{FF2B5EF4-FFF2-40B4-BE49-F238E27FC236}">
                <a16:creationId xmlns:a16="http://schemas.microsoft.com/office/drawing/2014/main" id="{C84A05BE-9F89-EADB-E616-CEB86D7FB4FB}"/>
              </a:ext>
            </a:extLst>
          </p:cNvPr>
          <p:cNvSpPr/>
          <p:nvPr/>
        </p:nvSpPr>
        <p:spPr>
          <a:xfrm>
            <a:off x="4533901" y="838200"/>
            <a:ext cx="2971800" cy="1194435"/>
          </a:xfrm>
          <a:prstGeom prst="horizontalScroll">
            <a:avLst>
              <a:gd name="adj" fmla="val 25000"/>
            </a:avLst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Goudy Old Style" panose="02020502050305020303" pitchFamily="18" charset="0"/>
              </a:rPr>
              <a:t>KEY POINTS</a:t>
            </a:r>
          </a:p>
        </p:txBody>
      </p:sp>
    </p:spTree>
    <p:extLst>
      <p:ext uri="{BB962C8B-B14F-4D97-AF65-F5344CB8AC3E}">
        <p14:creationId xmlns:p14="http://schemas.microsoft.com/office/powerpoint/2010/main" val="1742582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6F828D28-8E09-41CC-8229-3070B5467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black and orange background&#10;&#10;Description automatically generated">
            <a:extLst>
              <a:ext uri="{FF2B5EF4-FFF2-40B4-BE49-F238E27FC236}">
                <a16:creationId xmlns:a16="http://schemas.microsoft.com/office/drawing/2014/main" id="{B70EB523-AA2D-2117-0CFD-1D53498E93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6000"/>
                    </a14:imgEffect>
                    <a14:imgEffect>
                      <a14:colorTemperature colorTemp="6498"/>
                    </a14:imgEffect>
                    <a14:imgEffect>
                      <a14:saturation sat="386000"/>
                    </a14:imgEffect>
                    <a14:imgEffect>
                      <a14:brightnessContrast bright="-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318" b="1528"/>
          <a:stretch/>
        </p:blipFill>
        <p:spPr>
          <a:xfrm>
            <a:off x="-5052" y="165742"/>
            <a:ext cx="12191977" cy="6858022"/>
          </a:xfrm>
          <a:prstGeom prst="rect">
            <a:avLst/>
          </a:prstGeom>
          <a:effectLst>
            <a:outerShdw blurRad="50800" dist="38100" dir="5400000" sx="89000" sy="89000" algn="ctr" rotWithShape="0">
              <a:srgbClr val="000000">
                <a:alpha val="66000"/>
              </a:srgbClr>
            </a:outerShdw>
            <a:softEdge rad="25400"/>
          </a:effectLst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D5B012D8-7F27-4758-9AC6-C889B154B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103377" y="1100316"/>
            <a:ext cx="6858003" cy="4657347"/>
          </a:xfrm>
          <a:prstGeom prst="rect">
            <a:avLst/>
          </a:prstGeom>
          <a:gradFill flip="none" rotWithShape="1">
            <a:gsLst>
              <a:gs pos="48000">
                <a:srgbClr val="000000">
                  <a:alpha val="24000"/>
                </a:srgbClr>
              </a:gs>
              <a:gs pos="85000">
                <a:srgbClr val="000000">
                  <a:alpha val="45000"/>
                </a:srgbClr>
              </a:gs>
              <a:gs pos="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E072BE-6036-707C-954A-A506E8A669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6" y="643465"/>
            <a:ext cx="10894942" cy="551223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br>
              <a:rPr lang="en-US" sz="2100" dirty="0">
                <a:solidFill>
                  <a:srgbClr val="FFFFFF"/>
                </a:solidFill>
              </a:rPr>
            </a:br>
            <a:br>
              <a:rPr lang="en-US" sz="2100" dirty="0">
                <a:solidFill>
                  <a:srgbClr val="FFFFFF"/>
                </a:solidFill>
              </a:rPr>
            </a:br>
            <a:endParaRPr lang="en-US" sz="2100" dirty="0">
              <a:solidFill>
                <a:srgbClr val="FFFFFF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063B759-00FC-46D1-9898-8E8625268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40187" y="2206184"/>
            <a:ext cx="6858003" cy="2445624"/>
          </a:xfrm>
          <a:prstGeom prst="rect">
            <a:avLst/>
          </a:prstGeom>
          <a:gradFill flip="none" rotWithShape="1">
            <a:gsLst>
              <a:gs pos="48000">
                <a:srgbClr val="000000">
                  <a:alpha val="24000"/>
                </a:srgbClr>
              </a:gs>
              <a:gs pos="85000">
                <a:srgbClr val="000000">
                  <a:alpha val="45000"/>
                </a:srgbClr>
              </a:gs>
              <a:gs pos="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2C9B00-E996-9734-1415-811E8B9706F2}"/>
              </a:ext>
            </a:extLst>
          </p:cNvPr>
          <p:cNvSpPr txBox="1"/>
          <p:nvPr/>
        </p:nvSpPr>
        <p:spPr>
          <a:xfrm>
            <a:off x="1286912" y="1681078"/>
            <a:ext cx="356533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1800" dirty="0">
              <a:solidFill>
                <a:srgbClr val="FFFFFF"/>
              </a:solidFill>
              <a:latin typeface="Calibri" panose="020F0502020204030204"/>
              <a:ea typeface="+mn-ea"/>
              <a:cs typeface="+mn-cs"/>
            </a:endParaRPr>
          </a:p>
          <a:p>
            <a:r>
              <a:rPr lang="en-US" sz="1800" dirty="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rPr>
              <a:t>Avg. HLE in years = 62.69</a:t>
            </a:r>
          </a:p>
          <a:p>
            <a:r>
              <a:rPr lang="en-US" sz="1800" dirty="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rPr>
              <a:t>         ( 88.5%)</a:t>
            </a:r>
          </a:p>
          <a:p>
            <a:endParaRPr lang="en-US" dirty="0">
              <a:solidFill>
                <a:srgbClr val="FFFFFF"/>
              </a:solidFill>
              <a:latin typeface="Calibri" panose="020F0502020204030204"/>
            </a:endParaRPr>
          </a:p>
          <a:p>
            <a:r>
              <a:rPr lang="en-US" dirty="0">
                <a:solidFill>
                  <a:srgbClr val="FFFFFF"/>
                </a:solidFill>
                <a:latin typeface="Calibri" panose="020F0502020204030204"/>
              </a:rPr>
              <a:t>Avg. Life expectancy in years= 71.88</a:t>
            </a:r>
          </a:p>
          <a:p>
            <a:r>
              <a:rPr lang="en-US" dirty="0">
                <a:solidFill>
                  <a:srgbClr val="FFFFFF"/>
                </a:solidFill>
                <a:latin typeface="Calibri" panose="020F0502020204030204"/>
              </a:rPr>
              <a:t>         ( total)</a:t>
            </a:r>
          </a:p>
          <a:p>
            <a:endParaRPr lang="en-US" dirty="0">
              <a:solidFill>
                <a:srgbClr val="FFFFFF"/>
              </a:solidFill>
              <a:latin typeface="Calibri" panose="020F0502020204030204"/>
            </a:endParaRPr>
          </a:p>
          <a:p>
            <a:r>
              <a:rPr lang="en-US" dirty="0">
                <a:solidFill>
                  <a:srgbClr val="FFFFFF"/>
                </a:solidFill>
                <a:latin typeface="Calibri" panose="020F0502020204030204"/>
              </a:rPr>
              <a:t>Avg. healthy years lost due to illness </a:t>
            </a:r>
          </a:p>
          <a:p>
            <a:r>
              <a:rPr lang="en-US" dirty="0">
                <a:solidFill>
                  <a:srgbClr val="FFFFFF"/>
                </a:solidFill>
                <a:latin typeface="Calibri" panose="020F0502020204030204"/>
              </a:rPr>
              <a:t> or disability in years = 9.09</a:t>
            </a:r>
          </a:p>
          <a:p>
            <a:r>
              <a:rPr lang="en-US" dirty="0">
                <a:solidFill>
                  <a:srgbClr val="FFFFFF"/>
                </a:solidFill>
                <a:latin typeface="Calibri" panose="020F0502020204030204"/>
              </a:rPr>
              <a:t>         ( 11.5%)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9E8AD751-BDD1-9459-81B1-6F6DD68FFD1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07853437"/>
              </p:ext>
            </p:extLst>
          </p:nvPr>
        </p:nvGraphicFramePr>
        <p:xfrm>
          <a:off x="4852250" y="-264254"/>
          <a:ext cx="6491741" cy="64199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A3E112D2-D649-CB70-BD06-379B69CF2D19}"/>
              </a:ext>
            </a:extLst>
          </p:cNvPr>
          <p:cNvSpPr txBox="1"/>
          <p:nvPr/>
        </p:nvSpPr>
        <p:spPr>
          <a:xfrm>
            <a:off x="8459273" y="1991617"/>
            <a:ext cx="213805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FFFF"/>
                </a:solidFill>
                <a:latin typeface="Calibri" panose="020F0502020204030204"/>
              </a:rPr>
              <a:t>71.88 </a:t>
            </a:r>
            <a:r>
              <a:rPr lang="en-US" sz="1400" dirty="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rPr>
              <a:t>Avg. </a:t>
            </a:r>
            <a:r>
              <a:rPr lang="en-US" sz="1400" dirty="0">
                <a:solidFill>
                  <a:srgbClr val="FFFFFF"/>
                </a:solidFill>
                <a:latin typeface="Calibri" panose="020F0502020204030204"/>
              </a:rPr>
              <a:t>life expectancy in years</a:t>
            </a:r>
          </a:p>
          <a:p>
            <a:r>
              <a:rPr lang="en-US" sz="1400" dirty="0">
                <a:solidFill>
                  <a:srgbClr val="FFFFFF"/>
                </a:solidFill>
                <a:latin typeface="Calibri" panose="020F0502020204030204"/>
              </a:rPr>
              <a:t> </a:t>
            </a:r>
            <a:r>
              <a:rPr lang="en-US" sz="1400" dirty="0">
                <a:solidFill>
                  <a:srgbClr val="FFFFFF"/>
                </a:solidFill>
              </a:rPr>
              <a:t>(represents total pie)</a:t>
            </a:r>
          </a:p>
          <a:p>
            <a:endParaRPr lang="en-US" sz="1400" dirty="0">
              <a:solidFill>
                <a:srgbClr val="FFFFFF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croll: Vertical 2">
            <a:extLst>
              <a:ext uri="{FF2B5EF4-FFF2-40B4-BE49-F238E27FC236}">
                <a16:creationId xmlns:a16="http://schemas.microsoft.com/office/drawing/2014/main" id="{7741A363-8FEA-7B04-6B0F-2E6C9D3D5186}"/>
              </a:ext>
            </a:extLst>
          </p:cNvPr>
          <p:cNvSpPr/>
          <p:nvPr/>
        </p:nvSpPr>
        <p:spPr>
          <a:xfrm>
            <a:off x="746665" y="1035688"/>
            <a:ext cx="4705350" cy="4410244"/>
          </a:xfrm>
          <a:prstGeom prst="verticalScroll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BE4E79-9CAE-E6E4-9782-76E9E83F86FC}"/>
              </a:ext>
            </a:extLst>
          </p:cNvPr>
          <p:cNvSpPr txBox="1"/>
          <p:nvPr/>
        </p:nvSpPr>
        <p:spPr>
          <a:xfrm>
            <a:off x="5555214" y="1174804"/>
            <a:ext cx="60170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Avg. HLE  = </a:t>
            </a:r>
            <a:r>
              <a:rPr lang="en-US" sz="2000" dirty="0"/>
              <a:t>.</a:t>
            </a:r>
            <a:r>
              <a:rPr lang="en-US" sz="2000" dirty="0">
                <a:solidFill>
                  <a:schemeClr val="bg1"/>
                </a:solidFill>
              </a:rPr>
              <a:t>Avg. life expectancy – Avg. healthy year lost</a:t>
            </a:r>
          </a:p>
        </p:txBody>
      </p:sp>
    </p:spTree>
    <p:extLst>
      <p:ext uri="{BB962C8B-B14F-4D97-AF65-F5344CB8AC3E}">
        <p14:creationId xmlns:p14="http://schemas.microsoft.com/office/powerpoint/2010/main" val="304853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AD35AE2F-5E3A-49D9-8DE1-8A333BA40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black and orange background&#10;&#10;Description automatically generated">
            <a:extLst>
              <a:ext uri="{FF2B5EF4-FFF2-40B4-BE49-F238E27FC236}">
                <a16:creationId xmlns:a16="http://schemas.microsoft.com/office/drawing/2014/main" id="{B70EB523-AA2D-2117-0CFD-1D53498E93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6000"/>
                    </a14:imgEffect>
                    <a14:imgEffect>
                      <a14:colorTemperature colorTemp="6498"/>
                    </a14:imgEffect>
                    <a14:imgEffect>
                      <a14:saturation sat="386000"/>
                    </a14:imgEffect>
                    <a14:imgEffect>
                      <a14:brightnessContrast bright="-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306" r="-1" b="1515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2E072BE-6036-707C-954A-A506E8A669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2600" dirty="0">
                <a:solidFill>
                  <a:schemeClr val="bg1"/>
                </a:solidFill>
              </a:rPr>
              <a:t>                               </a:t>
            </a:r>
            <a:br>
              <a:rPr lang="en-US" sz="2600" dirty="0">
                <a:solidFill>
                  <a:schemeClr val="bg1"/>
                </a:solidFill>
              </a:rPr>
            </a:br>
            <a:br>
              <a:rPr lang="en-US" sz="2600" dirty="0">
                <a:solidFill>
                  <a:schemeClr val="bg1"/>
                </a:solidFill>
              </a:rPr>
            </a:br>
            <a:br>
              <a:rPr lang="en-US" sz="2600" dirty="0">
                <a:solidFill>
                  <a:schemeClr val="bg1"/>
                </a:solidFill>
              </a:rPr>
            </a:br>
            <a:br>
              <a:rPr lang="en-US" sz="2600" dirty="0">
                <a:solidFill>
                  <a:schemeClr val="bg1"/>
                </a:solidFill>
              </a:rPr>
            </a:br>
            <a:endParaRPr lang="en-US" sz="2600" dirty="0">
              <a:solidFill>
                <a:schemeClr val="bg1"/>
              </a:solidFill>
            </a:endParaRPr>
          </a:p>
        </p:txBody>
      </p:sp>
      <p:sp>
        <p:nvSpPr>
          <p:cNvPr id="33" name="Rectangle 2">
            <a:extLst>
              <a:ext uri="{FF2B5EF4-FFF2-40B4-BE49-F238E27FC236}">
                <a16:creationId xmlns:a16="http://schemas.microsoft.com/office/drawing/2014/main" id="{98072727-1E1A-4B8C-8839-AAB69FA2E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6">
            <a:extLst>
              <a:ext uri="{FF2B5EF4-FFF2-40B4-BE49-F238E27FC236}">
                <a16:creationId xmlns:a16="http://schemas.microsoft.com/office/drawing/2014/main" id="{79EB4626-023C-436D-9F57-9EB460809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902700 h 5416094"/>
              <a:gd name="connsiteX1" fmla="*/ 902700 w 10515600"/>
              <a:gd name="connsiteY1" fmla="*/ 0 h 5416094"/>
              <a:gd name="connsiteX2" fmla="*/ 1746919 w 10515600"/>
              <a:gd name="connsiteY2" fmla="*/ 0 h 5416094"/>
              <a:gd name="connsiteX3" fmla="*/ 2329833 w 10515600"/>
              <a:gd name="connsiteY3" fmla="*/ 0 h 5416094"/>
              <a:gd name="connsiteX4" fmla="*/ 2825644 w 10515600"/>
              <a:gd name="connsiteY4" fmla="*/ 0 h 5416094"/>
              <a:gd name="connsiteX5" fmla="*/ 3582762 w 10515600"/>
              <a:gd name="connsiteY5" fmla="*/ 0 h 5416094"/>
              <a:gd name="connsiteX6" fmla="*/ 4165675 w 10515600"/>
              <a:gd name="connsiteY6" fmla="*/ 0 h 5416094"/>
              <a:gd name="connsiteX7" fmla="*/ 5009894 w 10515600"/>
              <a:gd name="connsiteY7" fmla="*/ 0 h 5416094"/>
              <a:gd name="connsiteX8" fmla="*/ 5505706 w 10515600"/>
              <a:gd name="connsiteY8" fmla="*/ 0 h 5416094"/>
              <a:gd name="connsiteX9" fmla="*/ 6349925 w 10515600"/>
              <a:gd name="connsiteY9" fmla="*/ 0 h 5416094"/>
              <a:gd name="connsiteX10" fmla="*/ 6758634 w 10515600"/>
              <a:gd name="connsiteY10" fmla="*/ 0 h 5416094"/>
              <a:gd name="connsiteX11" fmla="*/ 7428650 w 10515600"/>
              <a:gd name="connsiteY11" fmla="*/ 0 h 5416094"/>
              <a:gd name="connsiteX12" fmla="*/ 8098665 w 10515600"/>
              <a:gd name="connsiteY12" fmla="*/ 0 h 5416094"/>
              <a:gd name="connsiteX13" fmla="*/ 8681579 w 10515600"/>
              <a:gd name="connsiteY13" fmla="*/ 0 h 5416094"/>
              <a:gd name="connsiteX14" fmla="*/ 9612900 w 10515600"/>
              <a:gd name="connsiteY14" fmla="*/ 0 h 5416094"/>
              <a:gd name="connsiteX15" fmla="*/ 10515600 w 10515600"/>
              <a:gd name="connsiteY15" fmla="*/ 902700 h 5416094"/>
              <a:gd name="connsiteX16" fmla="*/ 10515600 w 10515600"/>
              <a:gd name="connsiteY16" fmla="*/ 1504482 h 5416094"/>
              <a:gd name="connsiteX17" fmla="*/ 10515600 w 10515600"/>
              <a:gd name="connsiteY17" fmla="*/ 2178479 h 5416094"/>
              <a:gd name="connsiteX18" fmla="*/ 10515600 w 10515600"/>
              <a:gd name="connsiteY18" fmla="*/ 2780261 h 5416094"/>
              <a:gd name="connsiteX19" fmla="*/ 10515600 w 10515600"/>
              <a:gd name="connsiteY19" fmla="*/ 3273722 h 5416094"/>
              <a:gd name="connsiteX20" fmla="*/ 10515600 w 10515600"/>
              <a:gd name="connsiteY20" fmla="*/ 3803291 h 5416094"/>
              <a:gd name="connsiteX21" fmla="*/ 10515600 w 10515600"/>
              <a:gd name="connsiteY21" fmla="*/ 4513394 h 5416094"/>
              <a:gd name="connsiteX22" fmla="*/ 9612900 w 10515600"/>
              <a:gd name="connsiteY22" fmla="*/ 5416094 h 5416094"/>
              <a:gd name="connsiteX23" fmla="*/ 9117089 w 10515600"/>
              <a:gd name="connsiteY23" fmla="*/ 5416094 h 5416094"/>
              <a:gd name="connsiteX24" fmla="*/ 8708379 w 10515600"/>
              <a:gd name="connsiteY24" fmla="*/ 5416094 h 5416094"/>
              <a:gd name="connsiteX25" fmla="*/ 8299670 w 10515600"/>
              <a:gd name="connsiteY25" fmla="*/ 5416094 h 5416094"/>
              <a:gd name="connsiteX26" fmla="*/ 7629654 w 10515600"/>
              <a:gd name="connsiteY26" fmla="*/ 5416094 h 5416094"/>
              <a:gd name="connsiteX27" fmla="*/ 7133843 w 10515600"/>
              <a:gd name="connsiteY27" fmla="*/ 5416094 h 5416094"/>
              <a:gd name="connsiteX28" fmla="*/ 6376726 w 10515600"/>
              <a:gd name="connsiteY28" fmla="*/ 5416094 h 5416094"/>
              <a:gd name="connsiteX29" fmla="*/ 5880914 w 10515600"/>
              <a:gd name="connsiteY29" fmla="*/ 5416094 h 5416094"/>
              <a:gd name="connsiteX30" fmla="*/ 5123797 w 10515600"/>
              <a:gd name="connsiteY30" fmla="*/ 5416094 h 5416094"/>
              <a:gd name="connsiteX31" fmla="*/ 4715088 w 10515600"/>
              <a:gd name="connsiteY31" fmla="*/ 5416094 h 5416094"/>
              <a:gd name="connsiteX32" fmla="*/ 3957970 w 10515600"/>
              <a:gd name="connsiteY32" fmla="*/ 5416094 h 5416094"/>
              <a:gd name="connsiteX33" fmla="*/ 3462159 w 10515600"/>
              <a:gd name="connsiteY33" fmla="*/ 5416094 h 5416094"/>
              <a:gd name="connsiteX34" fmla="*/ 3053449 w 10515600"/>
              <a:gd name="connsiteY34" fmla="*/ 5416094 h 5416094"/>
              <a:gd name="connsiteX35" fmla="*/ 2557638 w 10515600"/>
              <a:gd name="connsiteY35" fmla="*/ 5416094 h 5416094"/>
              <a:gd name="connsiteX36" fmla="*/ 1800521 w 10515600"/>
              <a:gd name="connsiteY36" fmla="*/ 5416094 h 5416094"/>
              <a:gd name="connsiteX37" fmla="*/ 902700 w 10515600"/>
              <a:gd name="connsiteY37" fmla="*/ 5416094 h 5416094"/>
              <a:gd name="connsiteX38" fmla="*/ 0 w 10515600"/>
              <a:gd name="connsiteY38" fmla="*/ 4513394 h 5416094"/>
              <a:gd name="connsiteX39" fmla="*/ 0 w 10515600"/>
              <a:gd name="connsiteY39" fmla="*/ 3911612 h 5416094"/>
              <a:gd name="connsiteX40" fmla="*/ 0 w 10515600"/>
              <a:gd name="connsiteY40" fmla="*/ 3309829 h 5416094"/>
              <a:gd name="connsiteX41" fmla="*/ 0 w 10515600"/>
              <a:gd name="connsiteY41" fmla="*/ 2780261 h 5416094"/>
              <a:gd name="connsiteX42" fmla="*/ 0 w 10515600"/>
              <a:gd name="connsiteY42" fmla="*/ 2106265 h 5416094"/>
              <a:gd name="connsiteX43" fmla="*/ 0 w 10515600"/>
              <a:gd name="connsiteY43" fmla="*/ 1504482 h 5416094"/>
              <a:gd name="connsiteX44" fmla="*/ 0 w 10515600"/>
              <a:gd name="connsiteY44" fmla="*/ 90270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0515600" h="5416094" extrusionOk="0">
                <a:moveTo>
                  <a:pt x="0" y="902700"/>
                </a:moveTo>
                <a:cubicBezTo>
                  <a:pt x="-57306" y="368805"/>
                  <a:pt x="305054" y="37193"/>
                  <a:pt x="902700" y="0"/>
                </a:cubicBezTo>
                <a:cubicBezTo>
                  <a:pt x="1280419" y="-35006"/>
                  <a:pt x="1407743" y="-35339"/>
                  <a:pt x="1746919" y="0"/>
                </a:cubicBezTo>
                <a:cubicBezTo>
                  <a:pt x="2086095" y="35339"/>
                  <a:pt x="2146539" y="-12333"/>
                  <a:pt x="2329833" y="0"/>
                </a:cubicBezTo>
                <a:cubicBezTo>
                  <a:pt x="2513127" y="12333"/>
                  <a:pt x="2706706" y="12952"/>
                  <a:pt x="2825644" y="0"/>
                </a:cubicBezTo>
                <a:cubicBezTo>
                  <a:pt x="2944582" y="-12952"/>
                  <a:pt x="3420817" y="-27100"/>
                  <a:pt x="3582762" y="0"/>
                </a:cubicBezTo>
                <a:cubicBezTo>
                  <a:pt x="3744707" y="27100"/>
                  <a:pt x="4023584" y="-9167"/>
                  <a:pt x="4165675" y="0"/>
                </a:cubicBezTo>
                <a:cubicBezTo>
                  <a:pt x="4307766" y="9167"/>
                  <a:pt x="4770188" y="27031"/>
                  <a:pt x="5009894" y="0"/>
                </a:cubicBezTo>
                <a:cubicBezTo>
                  <a:pt x="5249600" y="-27031"/>
                  <a:pt x="5349881" y="-194"/>
                  <a:pt x="5505706" y="0"/>
                </a:cubicBezTo>
                <a:cubicBezTo>
                  <a:pt x="5661531" y="194"/>
                  <a:pt x="6129254" y="-29363"/>
                  <a:pt x="6349925" y="0"/>
                </a:cubicBezTo>
                <a:cubicBezTo>
                  <a:pt x="6570596" y="29363"/>
                  <a:pt x="6581199" y="-14617"/>
                  <a:pt x="6758634" y="0"/>
                </a:cubicBezTo>
                <a:cubicBezTo>
                  <a:pt x="6936069" y="14617"/>
                  <a:pt x="7246491" y="25675"/>
                  <a:pt x="7428650" y="0"/>
                </a:cubicBezTo>
                <a:cubicBezTo>
                  <a:pt x="7610809" y="-25675"/>
                  <a:pt x="7825190" y="-17078"/>
                  <a:pt x="8098665" y="0"/>
                </a:cubicBezTo>
                <a:cubicBezTo>
                  <a:pt x="8372141" y="17078"/>
                  <a:pt x="8559625" y="-21568"/>
                  <a:pt x="8681579" y="0"/>
                </a:cubicBezTo>
                <a:cubicBezTo>
                  <a:pt x="8803533" y="21568"/>
                  <a:pt x="9307226" y="-46066"/>
                  <a:pt x="9612900" y="0"/>
                </a:cubicBezTo>
                <a:cubicBezTo>
                  <a:pt x="10119954" y="-10560"/>
                  <a:pt x="10418674" y="366684"/>
                  <a:pt x="10515600" y="902700"/>
                </a:cubicBezTo>
                <a:cubicBezTo>
                  <a:pt x="10494548" y="1140809"/>
                  <a:pt x="10524881" y="1252168"/>
                  <a:pt x="10515600" y="1504482"/>
                </a:cubicBezTo>
                <a:cubicBezTo>
                  <a:pt x="10506319" y="1756796"/>
                  <a:pt x="10494309" y="1995078"/>
                  <a:pt x="10515600" y="2178479"/>
                </a:cubicBezTo>
                <a:cubicBezTo>
                  <a:pt x="10536891" y="2361880"/>
                  <a:pt x="10522845" y="2487483"/>
                  <a:pt x="10515600" y="2780261"/>
                </a:cubicBezTo>
                <a:cubicBezTo>
                  <a:pt x="10508355" y="3073039"/>
                  <a:pt x="10533694" y="3138252"/>
                  <a:pt x="10515600" y="3273722"/>
                </a:cubicBezTo>
                <a:cubicBezTo>
                  <a:pt x="10497506" y="3409192"/>
                  <a:pt x="10514952" y="3569910"/>
                  <a:pt x="10515600" y="3803291"/>
                </a:cubicBezTo>
                <a:cubicBezTo>
                  <a:pt x="10516248" y="4036672"/>
                  <a:pt x="10499126" y="4317688"/>
                  <a:pt x="10515600" y="4513394"/>
                </a:cubicBezTo>
                <a:cubicBezTo>
                  <a:pt x="10585499" y="4997151"/>
                  <a:pt x="10115437" y="5453981"/>
                  <a:pt x="9612900" y="5416094"/>
                </a:cubicBezTo>
                <a:cubicBezTo>
                  <a:pt x="9473271" y="5418358"/>
                  <a:pt x="9316384" y="5423764"/>
                  <a:pt x="9117089" y="5416094"/>
                </a:cubicBezTo>
                <a:cubicBezTo>
                  <a:pt x="8917794" y="5408424"/>
                  <a:pt x="8902141" y="5433256"/>
                  <a:pt x="8708379" y="5416094"/>
                </a:cubicBezTo>
                <a:cubicBezTo>
                  <a:pt x="8514617" y="5398933"/>
                  <a:pt x="8454700" y="5422387"/>
                  <a:pt x="8299670" y="5416094"/>
                </a:cubicBezTo>
                <a:cubicBezTo>
                  <a:pt x="8144640" y="5409801"/>
                  <a:pt x="7907022" y="5398388"/>
                  <a:pt x="7629654" y="5416094"/>
                </a:cubicBezTo>
                <a:cubicBezTo>
                  <a:pt x="7352286" y="5433800"/>
                  <a:pt x="7244777" y="5409877"/>
                  <a:pt x="7133843" y="5416094"/>
                </a:cubicBezTo>
                <a:cubicBezTo>
                  <a:pt x="7022909" y="5422311"/>
                  <a:pt x="6748865" y="5379753"/>
                  <a:pt x="6376726" y="5416094"/>
                </a:cubicBezTo>
                <a:cubicBezTo>
                  <a:pt x="6004587" y="5452435"/>
                  <a:pt x="5991442" y="5438860"/>
                  <a:pt x="5880914" y="5416094"/>
                </a:cubicBezTo>
                <a:cubicBezTo>
                  <a:pt x="5770386" y="5393328"/>
                  <a:pt x="5294303" y="5440618"/>
                  <a:pt x="5123797" y="5416094"/>
                </a:cubicBezTo>
                <a:cubicBezTo>
                  <a:pt x="4953291" y="5391570"/>
                  <a:pt x="4828705" y="5430421"/>
                  <a:pt x="4715088" y="5416094"/>
                </a:cubicBezTo>
                <a:cubicBezTo>
                  <a:pt x="4601471" y="5401767"/>
                  <a:pt x="4227806" y="5381491"/>
                  <a:pt x="3957970" y="5416094"/>
                </a:cubicBezTo>
                <a:cubicBezTo>
                  <a:pt x="3688134" y="5450697"/>
                  <a:pt x="3670638" y="5425309"/>
                  <a:pt x="3462159" y="5416094"/>
                </a:cubicBezTo>
                <a:cubicBezTo>
                  <a:pt x="3253680" y="5406879"/>
                  <a:pt x="3167443" y="5432031"/>
                  <a:pt x="3053449" y="5416094"/>
                </a:cubicBezTo>
                <a:cubicBezTo>
                  <a:pt x="2939455" y="5400158"/>
                  <a:pt x="2701485" y="5433995"/>
                  <a:pt x="2557638" y="5416094"/>
                </a:cubicBezTo>
                <a:cubicBezTo>
                  <a:pt x="2413791" y="5398193"/>
                  <a:pt x="2168647" y="5424510"/>
                  <a:pt x="1800521" y="5416094"/>
                </a:cubicBezTo>
                <a:cubicBezTo>
                  <a:pt x="1432395" y="5407678"/>
                  <a:pt x="1261364" y="5454497"/>
                  <a:pt x="902700" y="5416094"/>
                </a:cubicBezTo>
                <a:cubicBezTo>
                  <a:pt x="519468" y="5419760"/>
                  <a:pt x="63003" y="5077223"/>
                  <a:pt x="0" y="4513394"/>
                </a:cubicBezTo>
                <a:cubicBezTo>
                  <a:pt x="-20265" y="4243495"/>
                  <a:pt x="27650" y="4053844"/>
                  <a:pt x="0" y="3911612"/>
                </a:cubicBezTo>
                <a:cubicBezTo>
                  <a:pt x="-27650" y="3769380"/>
                  <a:pt x="24988" y="3469350"/>
                  <a:pt x="0" y="3309829"/>
                </a:cubicBezTo>
                <a:cubicBezTo>
                  <a:pt x="-24988" y="3150308"/>
                  <a:pt x="-16973" y="2933511"/>
                  <a:pt x="0" y="2780261"/>
                </a:cubicBezTo>
                <a:cubicBezTo>
                  <a:pt x="16973" y="2627011"/>
                  <a:pt x="-11552" y="2315258"/>
                  <a:pt x="0" y="2106265"/>
                </a:cubicBezTo>
                <a:cubicBezTo>
                  <a:pt x="11552" y="1897272"/>
                  <a:pt x="-9167" y="1726905"/>
                  <a:pt x="0" y="1504482"/>
                </a:cubicBezTo>
                <a:cubicBezTo>
                  <a:pt x="9167" y="1282059"/>
                  <a:pt x="10972" y="1160784"/>
                  <a:pt x="0" y="902700"/>
                </a:cubicBezTo>
                <a:close/>
              </a:path>
            </a:pathLst>
          </a:custGeom>
          <a:noFill/>
          <a:ln w="47625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croll: Horizontal 4">
            <a:extLst>
              <a:ext uri="{FF2B5EF4-FFF2-40B4-BE49-F238E27FC236}">
                <a16:creationId xmlns:a16="http://schemas.microsoft.com/office/drawing/2014/main" id="{F9E07366-5287-B2D7-0722-74860A30BD43}"/>
              </a:ext>
            </a:extLst>
          </p:cNvPr>
          <p:cNvSpPr/>
          <p:nvPr/>
        </p:nvSpPr>
        <p:spPr>
          <a:xfrm>
            <a:off x="3338512" y="715359"/>
            <a:ext cx="5838825" cy="1399287"/>
          </a:xfrm>
          <a:prstGeom prst="horizontalScroll">
            <a:avLst>
              <a:gd name="adj" fmla="val 25000"/>
            </a:avLst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Goudy Old Style" panose="02020502050305020303" pitchFamily="18" charset="0"/>
              </a:rPr>
              <a:t>Skills and Sources</a:t>
            </a:r>
          </a:p>
        </p:txBody>
      </p:sp>
      <p:pic>
        <p:nvPicPr>
          <p:cNvPr id="11" name="Picture 10" descr="A logo of a company&#10;&#10;Description automatically generated">
            <a:extLst>
              <a:ext uri="{FF2B5EF4-FFF2-40B4-BE49-F238E27FC236}">
                <a16:creationId xmlns:a16="http://schemas.microsoft.com/office/drawing/2014/main" id="{D6985F1B-43DF-C515-8D0F-38C3EACFBC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925" y="4814095"/>
            <a:ext cx="942975" cy="942975"/>
          </a:xfrm>
          <a:prstGeom prst="rect">
            <a:avLst/>
          </a:prstGeom>
        </p:spPr>
      </p:pic>
      <p:pic>
        <p:nvPicPr>
          <p:cNvPr id="13" name="Picture 12" descr="A logo with colorful crosses&#10;&#10;Description automatically generated">
            <a:extLst>
              <a:ext uri="{FF2B5EF4-FFF2-40B4-BE49-F238E27FC236}">
                <a16:creationId xmlns:a16="http://schemas.microsoft.com/office/drawing/2014/main" id="{8104B03A-0A91-B750-8B47-4B8B735E62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6079" y="4857810"/>
            <a:ext cx="942975" cy="942975"/>
          </a:xfrm>
          <a:prstGeom prst="rect">
            <a:avLst/>
          </a:prstGeom>
        </p:spPr>
      </p:pic>
      <p:pic>
        <p:nvPicPr>
          <p:cNvPr id="19" name="Picture 18" descr="A green square with white x in the center&#10;&#10;Description automatically generated">
            <a:extLst>
              <a:ext uri="{FF2B5EF4-FFF2-40B4-BE49-F238E27FC236}">
                <a16:creationId xmlns:a16="http://schemas.microsoft.com/office/drawing/2014/main" id="{277B752A-86B4-CDF7-C4F1-D5A5239EA45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3771" y="4787068"/>
            <a:ext cx="942975" cy="942975"/>
          </a:xfrm>
          <a:prstGeom prst="rect">
            <a:avLst/>
          </a:prstGeom>
        </p:spPr>
      </p:pic>
      <p:pic>
        <p:nvPicPr>
          <p:cNvPr id="23" name="Picture 22" descr="A logo with blue and yellow colors&#10;&#10;Description automatically generated">
            <a:extLst>
              <a:ext uri="{FF2B5EF4-FFF2-40B4-BE49-F238E27FC236}">
                <a16:creationId xmlns:a16="http://schemas.microsoft.com/office/drawing/2014/main" id="{ECBE8A52-87C6-1247-90FB-AB9012C388E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515" y="4885214"/>
            <a:ext cx="968693" cy="942975"/>
          </a:xfrm>
          <a:prstGeom prst="rect">
            <a:avLst/>
          </a:prstGeom>
        </p:spPr>
      </p:pic>
      <p:sp>
        <p:nvSpPr>
          <p:cNvPr id="24" name="Explosion: 8 Points 23">
            <a:extLst>
              <a:ext uri="{FF2B5EF4-FFF2-40B4-BE49-F238E27FC236}">
                <a16:creationId xmlns:a16="http://schemas.microsoft.com/office/drawing/2014/main" id="{D227B4FA-DD36-17B1-2C21-4F299E9ADCD4}"/>
              </a:ext>
            </a:extLst>
          </p:cNvPr>
          <p:cNvSpPr/>
          <p:nvPr/>
        </p:nvSpPr>
        <p:spPr>
          <a:xfrm>
            <a:off x="968135" y="4094226"/>
            <a:ext cx="2686050" cy="2042821"/>
          </a:xfrm>
          <a:prstGeom prst="irregularSeal1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C5C1C43-86FC-2066-F54D-AC33F1000364}"/>
              </a:ext>
            </a:extLst>
          </p:cNvPr>
          <p:cNvSpPr txBox="1"/>
          <p:nvPr/>
        </p:nvSpPr>
        <p:spPr>
          <a:xfrm>
            <a:off x="1331399" y="4879659"/>
            <a:ext cx="1924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Technologies Used</a:t>
            </a:r>
          </a:p>
        </p:txBody>
      </p:sp>
      <p:pic>
        <p:nvPicPr>
          <p:cNvPr id="27" name="Picture 26" descr="A white and purple text&#10;&#10;Description automatically generated">
            <a:extLst>
              <a:ext uri="{FF2B5EF4-FFF2-40B4-BE49-F238E27FC236}">
                <a16:creationId xmlns:a16="http://schemas.microsoft.com/office/drawing/2014/main" id="{B46AFAAA-B426-2C66-CEE4-6BB7C0712AA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9665" y="4787068"/>
            <a:ext cx="958454" cy="9429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2EC732E-F733-1ECB-E4AF-3DCCC6B65217}"/>
              </a:ext>
            </a:extLst>
          </p:cNvPr>
          <p:cNvSpPr txBox="1"/>
          <p:nvPr/>
        </p:nvSpPr>
        <p:spPr>
          <a:xfrm>
            <a:off x="1582265" y="2041529"/>
            <a:ext cx="861060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https://www.ncdrisc.org/</a:t>
            </a:r>
            <a:endParaRPr lang="en-US" sz="1800" u="sng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R="0" lvl="0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R="0" lvl="0"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https://ourworldindata.org/grapher/gdp-per-capita-worldbank</a:t>
            </a:r>
            <a:endParaRPr lang="en-US" sz="1800" u="sng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R="0" lvl="0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R="0" lvl="0"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https://gfmag.com/data/countries-by-income-group</a:t>
            </a:r>
            <a:endParaRPr lang="en-US" sz="1800" u="sng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R="0" lvl="0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US" sz="1800" u="sng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https://vizhub.healthdata.org/</a:t>
            </a:r>
            <a:endParaRPr lang="en-US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R="0" lvl="0">
              <a:spcBef>
                <a:spcPts val="0"/>
              </a:spcBef>
              <a:spcAft>
                <a:spcPts val="0"/>
              </a:spcAft>
            </a:pPr>
            <a:endParaRPr lang="en-US" sz="1800" u="sng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520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AD35AE2F-5E3A-49D9-8DE1-8A333BA40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black and orange background&#10;&#10;Description automatically generated">
            <a:extLst>
              <a:ext uri="{FF2B5EF4-FFF2-40B4-BE49-F238E27FC236}">
                <a16:creationId xmlns:a16="http://schemas.microsoft.com/office/drawing/2014/main" id="{B70EB523-AA2D-2117-0CFD-1D53498E93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6000"/>
                    </a14:imgEffect>
                    <a14:imgEffect>
                      <a14:colorTemperature colorTemp="6498"/>
                    </a14:imgEffect>
                    <a14:imgEffect>
                      <a14:saturation sat="386000"/>
                    </a14:imgEffect>
                    <a14:imgEffect>
                      <a14:brightnessContrast bright="-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306" r="-1" b="1515"/>
          <a:stretch/>
        </p:blipFill>
        <p:spPr>
          <a:xfrm>
            <a:off x="20" y="10"/>
            <a:ext cx="1218893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2E072BE-6036-707C-954A-A506E8A669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 vert="horz" lIns="91440" tIns="45720" rIns="91440" bIns="45720" rtlCol="0">
            <a:normAutofit/>
          </a:bodyPr>
          <a:lstStyle/>
          <a:p>
            <a:br>
              <a:rPr lang="en-US" sz="2600" dirty="0">
                <a:solidFill>
                  <a:schemeClr val="bg1"/>
                </a:solidFill>
              </a:rPr>
            </a:br>
            <a:endParaRPr lang="en-US" sz="2600" dirty="0">
              <a:solidFill>
                <a:schemeClr val="bg1"/>
              </a:solidFill>
            </a:endParaRPr>
          </a:p>
        </p:txBody>
      </p:sp>
      <p:sp>
        <p:nvSpPr>
          <p:cNvPr id="35" name="Rectangle 2">
            <a:extLst>
              <a:ext uri="{FF2B5EF4-FFF2-40B4-BE49-F238E27FC236}">
                <a16:creationId xmlns:a16="http://schemas.microsoft.com/office/drawing/2014/main" id="{98072727-1E1A-4B8C-8839-AAB69FA2E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6">
            <a:extLst>
              <a:ext uri="{FF2B5EF4-FFF2-40B4-BE49-F238E27FC236}">
                <a16:creationId xmlns:a16="http://schemas.microsoft.com/office/drawing/2014/main" id="{79EB4626-023C-436D-9F57-9EB460809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902700 h 5416094"/>
              <a:gd name="connsiteX1" fmla="*/ 902700 w 10515600"/>
              <a:gd name="connsiteY1" fmla="*/ 0 h 5416094"/>
              <a:gd name="connsiteX2" fmla="*/ 1746919 w 10515600"/>
              <a:gd name="connsiteY2" fmla="*/ 0 h 5416094"/>
              <a:gd name="connsiteX3" fmla="*/ 2329833 w 10515600"/>
              <a:gd name="connsiteY3" fmla="*/ 0 h 5416094"/>
              <a:gd name="connsiteX4" fmla="*/ 2825644 w 10515600"/>
              <a:gd name="connsiteY4" fmla="*/ 0 h 5416094"/>
              <a:gd name="connsiteX5" fmla="*/ 3582762 w 10515600"/>
              <a:gd name="connsiteY5" fmla="*/ 0 h 5416094"/>
              <a:gd name="connsiteX6" fmla="*/ 4165675 w 10515600"/>
              <a:gd name="connsiteY6" fmla="*/ 0 h 5416094"/>
              <a:gd name="connsiteX7" fmla="*/ 5009894 w 10515600"/>
              <a:gd name="connsiteY7" fmla="*/ 0 h 5416094"/>
              <a:gd name="connsiteX8" fmla="*/ 5505706 w 10515600"/>
              <a:gd name="connsiteY8" fmla="*/ 0 h 5416094"/>
              <a:gd name="connsiteX9" fmla="*/ 6349925 w 10515600"/>
              <a:gd name="connsiteY9" fmla="*/ 0 h 5416094"/>
              <a:gd name="connsiteX10" fmla="*/ 6758634 w 10515600"/>
              <a:gd name="connsiteY10" fmla="*/ 0 h 5416094"/>
              <a:gd name="connsiteX11" fmla="*/ 7428650 w 10515600"/>
              <a:gd name="connsiteY11" fmla="*/ 0 h 5416094"/>
              <a:gd name="connsiteX12" fmla="*/ 8098665 w 10515600"/>
              <a:gd name="connsiteY12" fmla="*/ 0 h 5416094"/>
              <a:gd name="connsiteX13" fmla="*/ 8681579 w 10515600"/>
              <a:gd name="connsiteY13" fmla="*/ 0 h 5416094"/>
              <a:gd name="connsiteX14" fmla="*/ 9612900 w 10515600"/>
              <a:gd name="connsiteY14" fmla="*/ 0 h 5416094"/>
              <a:gd name="connsiteX15" fmla="*/ 10515600 w 10515600"/>
              <a:gd name="connsiteY15" fmla="*/ 902700 h 5416094"/>
              <a:gd name="connsiteX16" fmla="*/ 10515600 w 10515600"/>
              <a:gd name="connsiteY16" fmla="*/ 1504482 h 5416094"/>
              <a:gd name="connsiteX17" fmla="*/ 10515600 w 10515600"/>
              <a:gd name="connsiteY17" fmla="*/ 2178479 h 5416094"/>
              <a:gd name="connsiteX18" fmla="*/ 10515600 w 10515600"/>
              <a:gd name="connsiteY18" fmla="*/ 2780261 h 5416094"/>
              <a:gd name="connsiteX19" fmla="*/ 10515600 w 10515600"/>
              <a:gd name="connsiteY19" fmla="*/ 3273722 h 5416094"/>
              <a:gd name="connsiteX20" fmla="*/ 10515600 w 10515600"/>
              <a:gd name="connsiteY20" fmla="*/ 3803291 h 5416094"/>
              <a:gd name="connsiteX21" fmla="*/ 10515600 w 10515600"/>
              <a:gd name="connsiteY21" fmla="*/ 4513394 h 5416094"/>
              <a:gd name="connsiteX22" fmla="*/ 9612900 w 10515600"/>
              <a:gd name="connsiteY22" fmla="*/ 5416094 h 5416094"/>
              <a:gd name="connsiteX23" fmla="*/ 9117089 w 10515600"/>
              <a:gd name="connsiteY23" fmla="*/ 5416094 h 5416094"/>
              <a:gd name="connsiteX24" fmla="*/ 8708379 w 10515600"/>
              <a:gd name="connsiteY24" fmla="*/ 5416094 h 5416094"/>
              <a:gd name="connsiteX25" fmla="*/ 8299670 w 10515600"/>
              <a:gd name="connsiteY25" fmla="*/ 5416094 h 5416094"/>
              <a:gd name="connsiteX26" fmla="*/ 7629654 w 10515600"/>
              <a:gd name="connsiteY26" fmla="*/ 5416094 h 5416094"/>
              <a:gd name="connsiteX27" fmla="*/ 7133843 w 10515600"/>
              <a:gd name="connsiteY27" fmla="*/ 5416094 h 5416094"/>
              <a:gd name="connsiteX28" fmla="*/ 6376726 w 10515600"/>
              <a:gd name="connsiteY28" fmla="*/ 5416094 h 5416094"/>
              <a:gd name="connsiteX29" fmla="*/ 5880914 w 10515600"/>
              <a:gd name="connsiteY29" fmla="*/ 5416094 h 5416094"/>
              <a:gd name="connsiteX30" fmla="*/ 5123797 w 10515600"/>
              <a:gd name="connsiteY30" fmla="*/ 5416094 h 5416094"/>
              <a:gd name="connsiteX31" fmla="*/ 4715088 w 10515600"/>
              <a:gd name="connsiteY31" fmla="*/ 5416094 h 5416094"/>
              <a:gd name="connsiteX32" fmla="*/ 3957970 w 10515600"/>
              <a:gd name="connsiteY32" fmla="*/ 5416094 h 5416094"/>
              <a:gd name="connsiteX33" fmla="*/ 3462159 w 10515600"/>
              <a:gd name="connsiteY33" fmla="*/ 5416094 h 5416094"/>
              <a:gd name="connsiteX34" fmla="*/ 3053449 w 10515600"/>
              <a:gd name="connsiteY34" fmla="*/ 5416094 h 5416094"/>
              <a:gd name="connsiteX35" fmla="*/ 2557638 w 10515600"/>
              <a:gd name="connsiteY35" fmla="*/ 5416094 h 5416094"/>
              <a:gd name="connsiteX36" fmla="*/ 1800521 w 10515600"/>
              <a:gd name="connsiteY36" fmla="*/ 5416094 h 5416094"/>
              <a:gd name="connsiteX37" fmla="*/ 902700 w 10515600"/>
              <a:gd name="connsiteY37" fmla="*/ 5416094 h 5416094"/>
              <a:gd name="connsiteX38" fmla="*/ 0 w 10515600"/>
              <a:gd name="connsiteY38" fmla="*/ 4513394 h 5416094"/>
              <a:gd name="connsiteX39" fmla="*/ 0 w 10515600"/>
              <a:gd name="connsiteY39" fmla="*/ 3911612 h 5416094"/>
              <a:gd name="connsiteX40" fmla="*/ 0 w 10515600"/>
              <a:gd name="connsiteY40" fmla="*/ 3309829 h 5416094"/>
              <a:gd name="connsiteX41" fmla="*/ 0 w 10515600"/>
              <a:gd name="connsiteY41" fmla="*/ 2780261 h 5416094"/>
              <a:gd name="connsiteX42" fmla="*/ 0 w 10515600"/>
              <a:gd name="connsiteY42" fmla="*/ 2106265 h 5416094"/>
              <a:gd name="connsiteX43" fmla="*/ 0 w 10515600"/>
              <a:gd name="connsiteY43" fmla="*/ 1504482 h 5416094"/>
              <a:gd name="connsiteX44" fmla="*/ 0 w 10515600"/>
              <a:gd name="connsiteY44" fmla="*/ 90270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0515600" h="5416094" extrusionOk="0">
                <a:moveTo>
                  <a:pt x="0" y="902700"/>
                </a:moveTo>
                <a:cubicBezTo>
                  <a:pt x="-57306" y="368805"/>
                  <a:pt x="305054" y="37193"/>
                  <a:pt x="902700" y="0"/>
                </a:cubicBezTo>
                <a:cubicBezTo>
                  <a:pt x="1280419" y="-35006"/>
                  <a:pt x="1407743" y="-35339"/>
                  <a:pt x="1746919" y="0"/>
                </a:cubicBezTo>
                <a:cubicBezTo>
                  <a:pt x="2086095" y="35339"/>
                  <a:pt x="2146539" y="-12333"/>
                  <a:pt x="2329833" y="0"/>
                </a:cubicBezTo>
                <a:cubicBezTo>
                  <a:pt x="2513127" y="12333"/>
                  <a:pt x="2706706" y="12952"/>
                  <a:pt x="2825644" y="0"/>
                </a:cubicBezTo>
                <a:cubicBezTo>
                  <a:pt x="2944582" y="-12952"/>
                  <a:pt x="3420817" y="-27100"/>
                  <a:pt x="3582762" y="0"/>
                </a:cubicBezTo>
                <a:cubicBezTo>
                  <a:pt x="3744707" y="27100"/>
                  <a:pt x="4023584" y="-9167"/>
                  <a:pt x="4165675" y="0"/>
                </a:cubicBezTo>
                <a:cubicBezTo>
                  <a:pt x="4307766" y="9167"/>
                  <a:pt x="4770188" y="27031"/>
                  <a:pt x="5009894" y="0"/>
                </a:cubicBezTo>
                <a:cubicBezTo>
                  <a:pt x="5249600" y="-27031"/>
                  <a:pt x="5349881" y="-194"/>
                  <a:pt x="5505706" y="0"/>
                </a:cubicBezTo>
                <a:cubicBezTo>
                  <a:pt x="5661531" y="194"/>
                  <a:pt x="6129254" y="-29363"/>
                  <a:pt x="6349925" y="0"/>
                </a:cubicBezTo>
                <a:cubicBezTo>
                  <a:pt x="6570596" y="29363"/>
                  <a:pt x="6581199" y="-14617"/>
                  <a:pt x="6758634" y="0"/>
                </a:cubicBezTo>
                <a:cubicBezTo>
                  <a:pt x="6936069" y="14617"/>
                  <a:pt x="7246491" y="25675"/>
                  <a:pt x="7428650" y="0"/>
                </a:cubicBezTo>
                <a:cubicBezTo>
                  <a:pt x="7610809" y="-25675"/>
                  <a:pt x="7825190" y="-17078"/>
                  <a:pt x="8098665" y="0"/>
                </a:cubicBezTo>
                <a:cubicBezTo>
                  <a:pt x="8372141" y="17078"/>
                  <a:pt x="8559625" y="-21568"/>
                  <a:pt x="8681579" y="0"/>
                </a:cubicBezTo>
                <a:cubicBezTo>
                  <a:pt x="8803533" y="21568"/>
                  <a:pt x="9307226" y="-46066"/>
                  <a:pt x="9612900" y="0"/>
                </a:cubicBezTo>
                <a:cubicBezTo>
                  <a:pt x="10119954" y="-10560"/>
                  <a:pt x="10418674" y="366684"/>
                  <a:pt x="10515600" y="902700"/>
                </a:cubicBezTo>
                <a:cubicBezTo>
                  <a:pt x="10494548" y="1140809"/>
                  <a:pt x="10524881" y="1252168"/>
                  <a:pt x="10515600" y="1504482"/>
                </a:cubicBezTo>
                <a:cubicBezTo>
                  <a:pt x="10506319" y="1756796"/>
                  <a:pt x="10494309" y="1995078"/>
                  <a:pt x="10515600" y="2178479"/>
                </a:cubicBezTo>
                <a:cubicBezTo>
                  <a:pt x="10536891" y="2361880"/>
                  <a:pt x="10522845" y="2487483"/>
                  <a:pt x="10515600" y="2780261"/>
                </a:cubicBezTo>
                <a:cubicBezTo>
                  <a:pt x="10508355" y="3073039"/>
                  <a:pt x="10533694" y="3138252"/>
                  <a:pt x="10515600" y="3273722"/>
                </a:cubicBezTo>
                <a:cubicBezTo>
                  <a:pt x="10497506" y="3409192"/>
                  <a:pt x="10514952" y="3569910"/>
                  <a:pt x="10515600" y="3803291"/>
                </a:cubicBezTo>
                <a:cubicBezTo>
                  <a:pt x="10516248" y="4036672"/>
                  <a:pt x="10499126" y="4317688"/>
                  <a:pt x="10515600" y="4513394"/>
                </a:cubicBezTo>
                <a:cubicBezTo>
                  <a:pt x="10585499" y="4997151"/>
                  <a:pt x="10115437" y="5453981"/>
                  <a:pt x="9612900" y="5416094"/>
                </a:cubicBezTo>
                <a:cubicBezTo>
                  <a:pt x="9473271" y="5418358"/>
                  <a:pt x="9316384" y="5423764"/>
                  <a:pt x="9117089" y="5416094"/>
                </a:cubicBezTo>
                <a:cubicBezTo>
                  <a:pt x="8917794" y="5408424"/>
                  <a:pt x="8902141" y="5433256"/>
                  <a:pt x="8708379" y="5416094"/>
                </a:cubicBezTo>
                <a:cubicBezTo>
                  <a:pt x="8514617" y="5398933"/>
                  <a:pt x="8454700" y="5422387"/>
                  <a:pt x="8299670" y="5416094"/>
                </a:cubicBezTo>
                <a:cubicBezTo>
                  <a:pt x="8144640" y="5409801"/>
                  <a:pt x="7907022" y="5398388"/>
                  <a:pt x="7629654" y="5416094"/>
                </a:cubicBezTo>
                <a:cubicBezTo>
                  <a:pt x="7352286" y="5433800"/>
                  <a:pt x="7244777" y="5409877"/>
                  <a:pt x="7133843" y="5416094"/>
                </a:cubicBezTo>
                <a:cubicBezTo>
                  <a:pt x="7022909" y="5422311"/>
                  <a:pt x="6748865" y="5379753"/>
                  <a:pt x="6376726" y="5416094"/>
                </a:cubicBezTo>
                <a:cubicBezTo>
                  <a:pt x="6004587" y="5452435"/>
                  <a:pt x="5991442" y="5438860"/>
                  <a:pt x="5880914" y="5416094"/>
                </a:cubicBezTo>
                <a:cubicBezTo>
                  <a:pt x="5770386" y="5393328"/>
                  <a:pt x="5294303" y="5440618"/>
                  <a:pt x="5123797" y="5416094"/>
                </a:cubicBezTo>
                <a:cubicBezTo>
                  <a:pt x="4953291" y="5391570"/>
                  <a:pt x="4828705" y="5430421"/>
                  <a:pt x="4715088" y="5416094"/>
                </a:cubicBezTo>
                <a:cubicBezTo>
                  <a:pt x="4601471" y="5401767"/>
                  <a:pt x="4227806" y="5381491"/>
                  <a:pt x="3957970" y="5416094"/>
                </a:cubicBezTo>
                <a:cubicBezTo>
                  <a:pt x="3688134" y="5450697"/>
                  <a:pt x="3670638" y="5425309"/>
                  <a:pt x="3462159" y="5416094"/>
                </a:cubicBezTo>
                <a:cubicBezTo>
                  <a:pt x="3253680" y="5406879"/>
                  <a:pt x="3167443" y="5432031"/>
                  <a:pt x="3053449" y="5416094"/>
                </a:cubicBezTo>
                <a:cubicBezTo>
                  <a:pt x="2939455" y="5400158"/>
                  <a:pt x="2701485" y="5433995"/>
                  <a:pt x="2557638" y="5416094"/>
                </a:cubicBezTo>
                <a:cubicBezTo>
                  <a:pt x="2413791" y="5398193"/>
                  <a:pt x="2168647" y="5424510"/>
                  <a:pt x="1800521" y="5416094"/>
                </a:cubicBezTo>
                <a:cubicBezTo>
                  <a:pt x="1432395" y="5407678"/>
                  <a:pt x="1261364" y="5454497"/>
                  <a:pt x="902700" y="5416094"/>
                </a:cubicBezTo>
                <a:cubicBezTo>
                  <a:pt x="519468" y="5419760"/>
                  <a:pt x="63003" y="5077223"/>
                  <a:pt x="0" y="4513394"/>
                </a:cubicBezTo>
                <a:cubicBezTo>
                  <a:pt x="-20265" y="4243495"/>
                  <a:pt x="27650" y="4053844"/>
                  <a:pt x="0" y="3911612"/>
                </a:cubicBezTo>
                <a:cubicBezTo>
                  <a:pt x="-27650" y="3769380"/>
                  <a:pt x="24988" y="3469350"/>
                  <a:pt x="0" y="3309829"/>
                </a:cubicBezTo>
                <a:cubicBezTo>
                  <a:pt x="-24988" y="3150308"/>
                  <a:pt x="-16973" y="2933511"/>
                  <a:pt x="0" y="2780261"/>
                </a:cubicBezTo>
                <a:cubicBezTo>
                  <a:pt x="16973" y="2627011"/>
                  <a:pt x="-11552" y="2315258"/>
                  <a:pt x="0" y="2106265"/>
                </a:cubicBezTo>
                <a:cubicBezTo>
                  <a:pt x="11552" y="1897272"/>
                  <a:pt x="-9167" y="1726905"/>
                  <a:pt x="0" y="1504482"/>
                </a:cubicBezTo>
                <a:cubicBezTo>
                  <a:pt x="9167" y="1282059"/>
                  <a:pt x="10972" y="1160784"/>
                  <a:pt x="0" y="902700"/>
                </a:cubicBezTo>
                <a:close/>
              </a:path>
            </a:pathLst>
          </a:custGeom>
          <a:noFill/>
          <a:ln w="47625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0063B7-3B20-23F2-C78C-A6E6DF5C6CD1}"/>
              </a:ext>
            </a:extLst>
          </p:cNvPr>
          <p:cNvSpPr txBox="1"/>
          <p:nvPr/>
        </p:nvSpPr>
        <p:spPr>
          <a:xfrm>
            <a:off x="2516863" y="1358019"/>
            <a:ext cx="8265814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FFFF"/>
                </a:solidFill>
                <a:effectLst/>
                <a:latin typeface="Javanese Text" panose="02000000000000000000" pitchFamily="2" charset="0"/>
              </a:rPr>
              <a:t>                              </a:t>
            </a:r>
          </a:p>
          <a:p>
            <a:r>
              <a:rPr lang="en-US" sz="2800" b="1" dirty="0">
                <a:solidFill>
                  <a:srgbClr val="FFFFFF"/>
                </a:solidFill>
                <a:latin typeface="Javanese Text" panose="02000000000000000000" pitchFamily="2" charset="0"/>
              </a:rPr>
              <a:t>                           </a:t>
            </a:r>
            <a:r>
              <a:rPr lang="en-US" sz="3200" b="1" dirty="0">
                <a:solidFill>
                  <a:srgbClr val="FFFFFF"/>
                </a:solidFill>
                <a:effectLst/>
                <a:latin typeface="Javanese Text" panose="02000000000000000000" pitchFamily="2" charset="0"/>
              </a:rPr>
              <a:t>Contact information</a:t>
            </a:r>
            <a:endParaRPr lang="en-US" sz="3200" b="1" dirty="0">
              <a:effectLst/>
            </a:endParaRPr>
          </a:p>
          <a:p>
            <a:br>
              <a:rPr lang="en-US" sz="900" dirty="0">
                <a:solidFill>
                  <a:srgbClr val="FFFFFF"/>
                </a:solidFill>
                <a:effectLst/>
                <a:latin typeface="Tableau Medium"/>
              </a:rPr>
            </a:br>
            <a:endParaRPr lang="en-US" sz="900" dirty="0">
              <a:solidFill>
                <a:schemeClr val="bg1"/>
              </a:solidFill>
              <a:effectLst/>
              <a:latin typeface="Tableau Medium"/>
            </a:endParaRPr>
          </a:p>
          <a:p>
            <a:pPr algn="ctr"/>
            <a:r>
              <a:rPr lang="en-US" sz="1800" dirty="0">
                <a:solidFill>
                  <a:schemeClr val="bg1"/>
                </a:solidFill>
                <a:effectLst/>
                <a:latin typeface="-apple-system"/>
              </a:rPr>
              <a:t>                    </a:t>
            </a:r>
            <a:r>
              <a:rPr lang="en-US" sz="1800" dirty="0">
                <a:solidFill>
                  <a:srgbClr val="FFCCFF"/>
                </a:solidFill>
                <a:effectLst/>
                <a:latin typeface="-apple-syste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https://linkedin.com/in/fozeya-alkader2020</a:t>
            </a:r>
            <a:endParaRPr lang="en-US" dirty="0">
              <a:solidFill>
                <a:srgbClr val="FFCCFF"/>
              </a:solidFill>
            </a:endParaRPr>
          </a:p>
          <a:p>
            <a:pPr algn="ctr"/>
            <a:endParaRPr lang="en-US" dirty="0">
              <a:solidFill>
                <a:srgbClr val="FFCCFF"/>
              </a:solidFill>
              <a:latin typeface="Tableau Medium"/>
            </a:endParaRPr>
          </a:p>
          <a:p>
            <a:r>
              <a:rPr lang="en-US" sz="1800" dirty="0">
                <a:solidFill>
                  <a:srgbClr val="FFCCFF"/>
                </a:solidFill>
                <a:effectLst/>
                <a:latin typeface="Tableau Medium"/>
              </a:rPr>
              <a:t>                                                 </a:t>
            </a:r>
            <a:r>
              <a:rPr lang="en-US" sz="1800" dirty="0">
                <a:solidFill>
                  <a:srgbClr val="FFCCFF"/>
                </a:solidFill>
                <a:effectLst/>
                <a:latin typeface="Tableau Medium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Fozeya.said@gmai</a:t>
            </a:r>
            <a:r>
              <a:rPr lang="en-US" dirty="0">
                <a:solidFill>
                  <a:srgbClr val="FFCCFF"/>
                </a:solidFill>
                <a:latin typeface="Tableau Medium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</a:t>
            </a:r>
            <a:r>
              <a:rPr lang="en-US" sz="1800" dirty="0">
                <a:solidFill>
                  <a:srgbClr val="FFCCFF"/>
                </a:solidFill>
                <a:effectLst/>
                <a:latin typeface="Tableau Medium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.com</a:t>
            </a:r>
            <a:endParaRPr lang="en-US" dirty="0">
              <a:solidFill>
                <a:srgbClr val="FFCCFF"/>
              </a:solidFill>
              <a:latin typeface="Tableau Medium"/>
            </a:endParaRPr>
          </a:p>
          <a:p>
            <a:pPr algn="ctr"/>
            <a:endParaRPr lang="en-US" dirty="0">
              <a:solidFill>
                <a:schemeClr val="bg1"/>
              </a:solidFill>
              <a:latin typeface="Tableau Medium"/>
              <a:hlinkClick r:id="rId6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algn="ctr"/>
            <a:r>
              <a:rPr lang="en-US" sz="1800" dirty="0">
                <a:solidFill>
                  <a:srgbClr val="FFCCFF"/>
                </a:solidFill>
                <a:effectLst/>
                <a:latin typeface="Tableau Medium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https://github.com/Fozeyasaid</a:t>
            </a:r>
            <a:endParaRPr lang="en-US" sz="1800" dirty="0">
              <a:solidFill>
                <a:srgbClr val="FFCCFF"/>
              </a:solidFill>
              <a:effectLst/>
              <a:latin typeface="Tableau Medium"/>
            </a:endParaRPr>
          </a:p>
          <a:p>
            <a:pPr algn="ctr"/>
            <a:endParaRPr lang="en-US" dirty="0">
              <a:solidFill>
                <a:schemeClr val="bg1"/>
              </a:solidFill>
              <a:effectLst/>
            </a:endParaRPr>
          </a:p>
          <a:p>
            <a:pPr algn="ctr"/>
            <a:br>
              <a:rPr lang="en-US" sz="900" dirty="0">
                <a:solidFill>
                  <a:schemeClr val="bg1"/>
                </a:solidFill>
                <a:effectLst/>
                <a:latin typeface="Tableau Medium"/>
              </a:rPr>
            </a:br>
            <a:endParaRPr lang="en-US" sz="900" dirty="0">
              <a:solidFill>
                <a:schemeClr val="bg1"/>
              </a:solidFill>
              <a:effectLst/>
              <a:latin typeface="Tableau Medium"/>
            </a:endParaRPr>
          </a:p>
          <a:p>
            <a:pPr algn="ctr"/>
            <a:br>
              <a:rPr lang="en-US" sz="900" dirty="0">
                <a:solidFill>
                  <a:schemeClr val="bg1"/>
                </a:solidFill>
                <a:effectLst/>
                <a:latin typeface="Tableau Medium"/>
              </a:rPr>
            </a:br>
            <a:endParaRPr lang="en-US" sz="900" dirty="0">
              <a:solidFill>
                <a:schemeClr val="bg1"/>
              </a:solidFill>
              <a:effectLst/>
              <a:latin typeface="Tableau Medium"/>
            </a:endParaRPr>
          </a:p>
          <a:p>
            <a:r>
              <a:rPr lang="en-US" sz="4800" b="1" dirty="0">
                <a:solidFill>
                  <a:srgbClr val="FFFFFF"/>
                </a:solidFill>
                <a:effectLst/>
                <a:latin typeface="Lucida Calligraphy" panose="03010101010101010101" pitchFamily="66" charset="0"/>
              </a:rPr>
              <a:t>         Thank you</a:t>
            </a:r>
            <a:endParaRPr lang="en-US" dirty="0"/>
          </a:p>
        </p:txBody>
      </p:sp>
      <p:pic>
        <p:nvPicPr>
          <p:cNvPr id="6" name="Picture 5" descr="A blue and white logo&#10;&#10;Description automatically generated">
            <a:extLst>
              <a:ext uri="{FF2B5EF4-FFF2-40B4-BE49-F238E27FC236}">
                <a16:creationId xmlns:a16="http://schemas.microsoft.com/office/drawing/2014/main" id="{CEC21683-7BF4-F362-7D26-FA20C648C6D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8567" y="3613836"/>
            <a:ext cx="398980" cy="353898"/>
          </a:xfrm>
          <a:prstGeom prst="rect">
            <a:avLst/>
          </a:prstGeom>
        </p:spPr>
      </p:pic>
      <p:pic>
        <p:nvPicPr>
          <p:cNvPr id="9" name="Picture 8" descr="A blue circle with white letters&#10;&#10;Description automatically generated">
            <a:extLst>
              <a:ext uri="{FF2B5EF4-FFF2-40B4-BE49-F238E27FC236}">
                <a16:creationId xmlns:a16="http://schemas.microsoft.com/office/drawing/2014/main" id="{501ACF90-92C4-D02B-2B4D-E25E8503FB1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2595" y="2238383"/>
            <a:ext cx="408047" cy="353897"/>
          </a:xfrm>
          <a:prstGeom prst="rect">
            <a:avLst/>
          </a:prstGeom>
        </p:spPr>
      </p:pic>
      <p:pic>
        <p:nvPicPr>
          <p:cNvPr id="5" name="Picture 4" descr="A blue circle with a letter in it&#10;&#10;Description automatically generated">
            <a:extLst>
              <a:ext uri="{FF2B5EF4-FFF2-40B4-BE49-F238E27FC236}">
                <a16:creationId xmlns:a16="http://schemas.microsoft.com/office/drawing/2014/main" id="{D236E27D-5126-A971-76F5-0115C28B5DB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4208" y="2892882"/>
            <a:ext cx="413337" cy="420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384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11485</TotalTime>
  <Words>416</Words>
  <Application>Microsoft Office PowerPoint</Application>
  <PresentationFormat>Widescreen</PresentationFormat>
  <Paragraphs>61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8" baseType="lpstr">
      <vt:lpstr>-apple-system</vt:lpstr>
      <vt:lpstr>Arial</vt:lpstr>
      <vt:lpstr>Bell MT</vt:lpstr>
      <vt:lpstr>Calibri</vt:lpstr>
      <vt:lpstr>Calibri Light</vt:lpstr>
      <vt:lpstr>Goudy Old Style</vt:lpstr>
      <vt:lpstr>Goudy Type</vt:lpstr>
      <vt:lpstr>Javanese Text</vt:lpstr>
      <vt:lpstr>Lucida Calligraphy</vt:lpstr>
      <vt:lpstr>Tableau Medium</vt:lpstr>
      <vt:lpstr>Office Theme</vt:lpstr>
      <vt:lpstr>      Healthy Life Expectancy       Analysis</vt:lpstr>
      <vt:lpstr>                                                                                                                          Healthy life expectancy (HLE) is a wide concept influenced by several  factors that contributes to an individual's overall health outcomes. For this project , I am trying to look at healthy life expectancy in different demographic groups and how it correlates with the gross domestic product (GDP) Per capita and body mass index(BMI). </vt:lpstr>
      <vt:lpstr>                                                                One of my family members always complains about her health after she had COVID-19. I was curious whether COVID-19  would impact our healthy life expectancy . However, after I explored all possible data sources about Covid-19, I found that it is too early to determine as a factor. Then I Keep looking to identify any potential factors that affect healthy life expectancy, GDP per capita and BMI might be factors that  influences our health life expectancy outcomes. </vt:lpstr>
      <vt:lpstr>        Healthy Life Expectancy(HLE) The average number of years that person can expect to live in full health with out significant disability or illness.  </vt:lpstr>
      <vt:lpstr>  </vt:lpstr>
      <vt:lpstr>                                   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Healthy Life Expectancy</dc:title>
  <dc:creator>fozeya alkader</dc:creator>
  <cp:lastModifiedBy>fozeya alkader</cp:lastModifiedBy>
  <cp:revision>77</cp:revision>
  <dcterms:created xsi:type="dcterms:W3CDTF">2023-12-22T10:51:23Z</dcterms:created>
  <dcterms:modified xsi:type="dcterms:W3CDTF">2024-01-04T16:39:24Z</dcterms:modified>
</cp:coreProperties>
</file>