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E5EBF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81" autoAdjust="0"/>
  </p:normalViewPr>
  <p:slideViewPr>
    <p:cSldViewPr>
      <p:cViewPr varScale="1">
        <p:scale>
          <a:sx n="61" d="100"/>
          <a:sy n="61" d="100"/>
        </p:scale>
        <p:origin x="-1626"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1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E6C280-931A-449C-8502-E70FF3A68114}" type="datetimeFigureOut">
              <a:rPr lang="it-IT" smtClean="0"/>
              <a:t>14/05/2017</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D01DE7-25A2-468B-8FB1-655E7AE20C24}" type="slidenum">
              <a:rPr lang="it-IT" smtClean="0"/>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CBCF61-1A7C-433E-BA4C-6F5428D2FE5A}" type="datetimeFigureOut">
              <a:rPr lang="it-IT" smtClean="0"/>
              <a:t>14/05/2017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90078-13D0-45F8-BF72-8E56565BC3D3}" type="slidenum">
              <a:rPr lang="it-IT" smtClean="0"/>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ignificant_other" TargetMode="External"/><Relationship Id="rId3" Type="http://schemas.openxmlformats.org/officeDocument/2006/relationships/hyperlink" Target="https://en.wikipedia.org/wiki/Maslow%27s_hierarchy_of_needs" TargetMode="External"/><Relationship Id="rId7" Type="http://schemas.openxmlformats.org/officeDocument/2006/relationships/hyperlink" Target="https://en.wikipedia.org/wiki/Interpersonal_relationship"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Sense_of_self" TargetMode="External"/><Relationship Id="rId5" Type="http://schemas.openxmlformats.org/officeDocument/2006/relationships/hyperlink" Target="https://en.wikipedia.org/wiki/Cost-benefit_analysis" TargetMode="External"/><Relationship Id="rId4" Type="http://schemas.openxmlformats.org/officeDocument/2006/relationships/hyperlink" Target="https://en.wikipedia.org/wiki/Social_exchang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r>
              <a:rPr lang="en-US" b="1" dirty="0" smtClean="0"/>
              <a:t>Need to belong</a:t>
            </a:r>
          </a:p>
          <a:p>
            <a:r>
              <a:rPr lang="en-US" dirty="0" smtClean="0"/>
              <a:t>According to </a:t>
            </a:r>
            <a:r>
              <a:rPr lang="en-US" dirty="0" smtClean="0">
                <a:hlinkClick r:id="rId3" tooltip="Maslow's hierarchy of needs"/>
              </a:rPr>
              <a:t>Maslow's hierarchy of needs</a:t>
            </a:r>
            <a:r>
              <a:rPr lang="en-US" dirty="0" smtClean="0"/>
              <a:t>, humans need to feel love (sexual/nonsexual) and acceptance from social groups (family, peer groups). In fact, the need to belong is so innately ingrained that it may be strong enough to overcome physiological and safety needs, such as children's attachment to abusive parents or staying in abusive romantic relationships. Such examples illustrate the extent to which the psychobiological drive to belong is entrenched.</a:t>
            </a:r>
          </a:p>
          <a:p>
            <a:r>
              <a:rPr lang="en-US" b="1" dirty="0" smtClean="0"/>
              <a:t>Social exchange</a:t>
            </a:r>
          </a:p>
          <a:p>
            <a:r>
              <a:rPr lang="en-US" dirty="0" smtClean="0"/>
              <a:t>Another way to appreciate the importance of relationships is in terms of a reward framework. This perspective suggests that individuals engage in relations that are rewarding in both tangible and intangible ways. The concept fits into a larger theory of </a:t>
            </a:r>
            <a:r>
              <a:rPr lang="en-US" dirty="0" smtClean="0">
                <a:hlinkClick r:id="rId4" tooltip="Social exchange"/>
              </a:rPr>
              <a:t>social exchange</a:t>
            </a:r>
            <a:r>
              <a:rPr lang="en-US" dirty="0" smtClean="0"/>
              <a:t>. This theory is based on the idea that relationships develop as a result of </a:t>
            </a:r>
            <a:r>
              <a:rPr lang="en-US" dirty="0" smtClean="0">
                <a:hlinkClick r:id="rId5" tooltip="Cost-benefit analysis"/>
              </a:rPr>
              <a:t>cost-benefit analysis</a:t>
            </a:r>
            <a:r>
              <a:rPr lang="en-US" dirty="0" smtClean="0"/>
              <a:t>. Individuals seek out rewards in interactions with others and are willing to pay a cost for said rewards. In the best-case scenario, rewards will exceed costs, producing a net gain. This can lead to "shopping around" or constantly comparing alternatives to maximize the benefits or rewards while minimizing costs.</a:t>
            </a:r>
          </a:p>
          <a:p>
            <a:r>
              <a:rPr lang="en-US" b="1" dirty="0" smtClean="0"/>
              <a:t>Relational self</a:t>
            </a:r>
          </a:p>
          <a:p>
            <a:r>
              <a:rPr lang="en-US" dirty="0" smtClean="0"/>
              <a:t>Relationships are also important for their ability to help individuals develop a </a:t>
            </a:r>
            <a:r>
              <a:rPr lang="en-US" dirty="0" smtClean="0">
                <a:hlinkClick r:id="rId6" tooltip="Sense of self"/>
              </a:rPr>
              <a:t>sense of self</a:t>
            </a:r>
            <a:r>
              <a:rPr lang="en-US" dirty="0" smtClean="0"/>
              <a:t>. The relational self is the part of an individual's self-concept that consists of the feelings and beliefs that one has regarding oneself that develops based on interactions with others.</a:t>
            </a:r>
            <a:r>
              <a:rPr lang="en-US" baseline="30000" dirty="0" smtClean="0">
                <a:hlinkClick r:id="rId7"/>
              </a:rPr>
              <a:t>[4]</a:t>
            </a:r>
            <a:r>
              <a:rPr lang="en-US" dirty="0" smtClean="0"/>
              <a:t> In other words, one's emotions and behaviors are shaped by prior relationships. Thus, relational self theory posits that prior and existing relationships influence one's emotions and behaviors in interactions with new individuals, particularly those individuals that remind him or her of others in his or her life. Studies have shown that exposure to someone who resembles a significant other activates specific self-beliefs, changing how one thinks about oneself in the moment more so than exposure to someone who does not resemble one's </a:t>
            </a:r>
            <a:r>
              <a:rPr lang="en-US" dirty="0" smtClean="0">
                <a:hlinkClick r:id="rId8" tooltip="Significant other"/>
              </a:rPr>
              <a:t>significant other</a:t>
            </a:r>
            <a:r>
              <a:rPr lang="en-US" dirty="0" smtClean="0"/>
              <a:t>.</a:t>
            </a:r>
            <a:r>
              <a:rPr lang="en-US" baseline="30000" dirty="0" smtClean="0">
                <a:hlinkClick r:id="rId7"/>
              </a:rPr>
              <a:t>[5]</a:t>
            </a:r>
            <a:endParaRPr lang="en-US" dirty="0" smtClean="0"/>
          </a:p>
          <a:p>
            <a:endParaRPr lang="it-IT" dirty="0" smtClean="0"/>
          </a:p>
          <a:p>
            <a:endParaRPr lang="it-IT"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86290078-13D0-45F8-BF72-8E56565BC3D3}" type="slidenum">
              <a:rPr lang="it-IT" smtClean="0"/>
              <a:t>3</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dirty="0" smtClean="0"/>
              <a:t>Fare clic per modificare lo stile del titolo</a:t>
            </a:r>
            <a:endParaRPr lang="it-IT"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1182227A-2346-4A5E-9DF4-026E723F513D}" type="datetime1">
              <a:rPr lang="it-IT" smtClean="0"/>
              <a:t>14/05/2017</a:t>
            </a:fld>
            <a:endParaRPr lang="it-IT"/>
          </a:p>
        </p:txBody>
      </p:sp>
      <p:sp>
        <p:nvSpPr>
          <p:cNvPr id="5" name="Segnaposto piè di pagina 4"/>
          <p:cNvSpPr>
            <a:spLocks noGrp="1"/>
          </p:cNvSpPr>
          <p:nvPr>
            <p:ph type="ftr" sz="quarter" idx="11"/>
          </p:nvPr>
        </p:nvSpPr>
        <p:spPr/>
        <p:txBody>
          <a:bodyPr/>
          <a:lstStyle/>
          <a:p>
            <a:r>
              <a:rPr lang="en-US" smtClean="0"/>
              <a:t>CUL8R - Mobile and Pervasive Systems - Culcasi 2017</a:t>
            </a:r>
            <a:endParaRPr lang="it-IT"/>
          </a:p>
        </p:txBody>
      </p:sp>
      <p:sp>
        <p:nvSpPr>
          <p:cNvPr id="6" name="Segnaposto numero diapositiva 5"/>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06BA0A-5210-45A8-AEFC-95E596937B29}" type="datetime1">
              <a:rPr lang="it-IT" smtClean="0"/>
              <a:t>14/05/2017</a:t>
            </a:fld>
            <a:endParaRPr lang="it-IT"/>
          </a:p>
        </p:txBody>
      </p:sp>
      <p:sp>
        <p:nvSpPr>
          <p:cNvPr id="5" name="Segnaposto piè di pagina 4"/>
          <p:cNvSpPr>
            <a:spLocks noGrp="1"/>
          </p:cNvSpPr>
          <p:nvPr>
            <p:ph type="ftr" sz="quarter" idx="11"/>
          </p:nvPr>
        </p:nvSpPr>
        <p:spPr/>
        <p:txBody>
          <a:bodyPr/>
          <a:lstStyle/>
          <a:p>
            <a:r>
              <a:rPr lang="en-US" smtClean="0"/>
              <a:t>CUL8R - Mobile and Pervasive Systems - Culcasi 2017</a:t>
            </a:r>
            <a:endParaRPr lang="it-IT"/>
          </a:p>
        </p:txBody>
      </p:sp>
      <p:sp>
        <p:nvSpPr>
          <p:cNvPr id="6" name="Segnaposto numero diapositiva 5"/>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1F6EBF3C-B4A5-4206-8B44-4FB698BE0BCF}" type="datetime1">
              <a:rPr lang="it-IT" smtClean="0"/>
              <a:t>14/05/2017</a:t>
            </a:fld>
            <a:endParaRPr lang="it-IT"/>
          </a:p>
        </p:txBody>
      </p:sp>
      <p:sp>
        <p:nvSpPr>
          <p:cNvPr id="5" name="Segnaposto piè di pagina 4"/>
          <p:cNvSpPr>
            <a:spLocks noGrp="1"/>
          </p:cNvSpPr>
          <p:nvPr>
            <p:ph type="ftr" sz="quarter" idx="11"/>
          </p:nvPr>
        </p:nvSpPr>
        <p:spPr/>
        <p:txBody>
          <a:bodyPr/>
          <a:lstStyle/>
          <a:p>
            <a:r>
              <a:rPr lang="en-US" smtClean="0"/>
              <a:t>CUL8R - Mobile and Pervasive Systems - Culcasi 2017</a:t>
            </a:r>
            <a:endParaRPr lang="it-IT"/>
          </a:p>
        </p:txBody>
      </p:sp>
      <p:sp>
        <p:nvSpPr>
          <p:cNvPr id="6" name="Segnaposto numero diapositiva 5"/>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E1B3ABF-A941-4FAA-8A5B-6413976453D1}" type="datetime1">
              <a:rPr lang="it-IT" smtClean="0"/>
              <a:t>14/05/2017</a:t>
            </a:fld>
            <a:endParaRPr lang="it-IT"/>
          </a:p>
        </p:txBody>
      </p:sp>
      <p:sp>
        <p:nvSpPr>
          <p:cNvPr id="5" name="Segnaposto piè di pagina 4"/>
          <p:cNvSpPr>
            <a:spLocks noGrp="1"/>
          </p:cNvSpPr>
          <p:nvPr>
            <p:ph type="ftr" sz="quarter" idx="11"/>
          </p:nvPr>
        </p:nvSpPr>
        <p:spPr/>
        <p:txBody>
          <a:bodyPr/>
          <a:lstStyle/>
          <a:p>
            <a:r>
              <a:rPr lang="en-US" smtClean="0"/>
              <a:t>CUL8R - Mobile and Pervasive Systems - Culcasi 2017</a:t>
            </a:r>
            <a:endParaRPr lang="it-IT"/>
          </a:p>
        </p:txBody>
      </p:sp>
      <p:sp>
        <p:nvSpPr>
          <p:cNvPr id="6" name="Segnaposto numero diapositiva 5"/>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00A2492-C142-4700-BFFE-606E1E2B2B36}" type="datetime1">
              <a:rPr lang="it-IT" smtClean="0"/>
              <a:t>14/05/2017</a:t>
            </a:fld>
            <a:endParaRPr lang="it-IT"/>
          </a:p>
        </p:txBody>
      </p:sp>
      <p:sp>
        <p:nvSpPr>
          <p:cNvPr id="5" name="Segnaposto piè di pagina 4"/>
          <p:cNvSpPr>
            <a:spLocks noGrp="1"/>
          </p:cNvSpPr>
          <p:nvPr>
            <p:ph type="ftr" sz="quarter" idx="11"/>
          </p:nvPr>
        </p:nvSpPr>
        <p:spPr/>
        <p:txBody>
          <a:bodyPr/>
          <a:lstStyle/>
          <a:p>
            <a:r>
              <a:rPr lang="en-US" smtClean="0"/>
              <a:t>CUL8R - Mobile and Pervasive Systems - Culcasi 2017</a:t>
            </a:r>
            <a:endParaRPr lang="it-IT"/>
          </a:p>
        </p:txBody>
      </p:sp>
      <p:sp>
        <p:nvSpPr>
          <p:cNvPr id="6" name="Segnaposto numero diapositiva 5"/>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0C32EB6C-9AF5-4039-89C7-C63D01CB2A06}" type="datetime1">
              <a:rPr lang="it-IT" smtClean="0"/>
              <a:t>14/05/2017</a:t>
            </a:fld>
            <a:endParaRPr lang="it-IT"/>
          </a:p>
        </p:txBody>
      </p:sp>
      <p:sp>
        <p:nvSpPr>
          <p:cNvPr id="6" name="Segnaposto piè di pagina 5"/>
          <p:cNvSpPr>
            <a:spLocks noGrp="1"/>
          </p:cNvSpPr>
          <p:nvPr>
            <p:ph type="ftr" sz="quarter" idx="11"/>
          </p:nvPr>
        </p:nvSpPr>
        <p:spPr/>
        <p:txBody>
          <a:bodyPr/>
          <a:lstStyle/>
          <a:p>
            <a:r>
              <a:rPr lang="en-US" smtClean="0"/>
              <a:t>CUL8R - Mobile and Pervasive Systems - Culcasi 2017</a:t>
            </a:r>
            <a:endParaRPr lang="it-IT"/>
          </a:p>
        </p:txBody>
      </p:sp>
      <p:sp>
        <p:nvSpPr>
          <p:cNvPr id="7" name="Segnaposto numero diapositiva 6"/>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dirty="0" smtClean="0"/>
              <a:t>Fare clic per modificare lo stile del titolo</a:t>
            </a:r>
            <a:endParaRPr lang="it-IT" dirty="0"/>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0DF6D69-49DA-4950-A8E2-828DE8D06442}" type="datetime1">
              <a:rPr lang="it-IT" smtClean="0"/>
              <a:t>14/05/2017</a:t>
            </a:fld>
            <a:endParaRPr lang="it-IT"/>
          </a:p>
        </p:txBody>
      </p:sp>
      <p:sp>
        <p:nvSpPr>
          <p:cNvPr id="8" name="Segnaposto piè di pagina 7"/>
          <p:cNvSpPr>
            <a:spLocks noGrp="1"/>
          </p:cNvSpPr>
          <p:nvPr>
            <p:ph type="ftr" sz="quarter" idx="11"/>
          </p:nvPr>
        </p:nvSpPr>
        <p:spPr/>
        <p:txBody>
          <a:bodyPr/>
          <a:lstStyle/>
          <a:p>
            <a:r>
              <a:rPr lang="en-US" smtClean="0"/>
              <a:t>CUL8R - Mobile and Pervasive Systems - Culcasi 2017</a:t>
            </a:r>
            <a:endParaRPr lang="it-IT"/>
          </a:p>
        </p:txBody>
      </p:sp>
      <p:sp>
        <p:nvSpPr>
          <p:cNvPr id="9" name="Segnaposto numero diapositiva 8"/>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data 2"/>
          <p:cNvSpPr>
            <a:spLocks noGrp="1"/>
          </p:cNvSpPr>
          <p:nvPr>
            <p:ph type="dt" sz="half" idx="10"/>
          </p:nvPr>
        </p:nvSpPr>
        <p:spPr/>
        <p:txBody>
          <a:bodyPr/>
          <a:lstStyle/>
          <a:p>
            <a:fld id="{E282C35D-ADEF-40EA-99EF-609522A89934}" type="datetime1">
              <a:rPr lang="it-IT" smtClean="0"/>
              <a:t>14/05/2017</a:t>
            </a:fld>
            <a:endParaRPr lang="it-IT"/>
          </a:p>
        </p:txBody>
      </p:sp>
      <p:sp>
        <p:nvSpPr>
          <p:cNvPr id="4" name="Segnaposto piè di pagina 3"/>
          <p:cNvSpPr>
            <a:spLocks noGrp="1"/>
          </p:cNvSpPr>
          <p:nvPr>
            <p:ph type="ftr" sz="quarter" idx="11"/>
          </p:nvPr>
        </p:nvSpPr>
        <p:spPr/>
        <p:txBody>
          <a:bodyPr/>
          <a:lstStyle/>
          <a:p>
            <a:r>
              <a:rPr lang="en-US" smtClean="0"/>
              <a:t>CUL8R - Mobile and Pervasive Systems - Culcasi 2017</a:t>
            </a:r>
            <a:endParaRPr lang="it-IT"/>
          </a:p>
        </p:txBody>
      </p:sp>
      <p:sp>
        <p:nvSpPr>
          <p:cNvPr id="5" name="Segnaposto numero diapositiva 4"/>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84F5BB5-8AE6-41E2-A988-0881FE4E902A}" type="datetime1">
              <a:rPr lang="it-IT" smtClean="0"/>
              <a:t>14/05/2017</a:t>
            </a:fld>
            <a:endParaRPr lang="it-IT"/>
          </a:p>
        </p:txBody>
      </p:sp>
      <p:sp>
        <p:nvSpPr>
          <p:cNvPr id="3" name="Segnaposto piè di pagina 2"/>
          <p:cNvSpPr>
            <a:spLocks noGrp="1"/>
          </p:cNvSpPr>
          <p:nvPr>
            <p:ph type="ftr" sz="quarter" idx="11"/>
          </p:nvPr>
        </p:nvSpPr>
        <p:spPr/>
        <p:txBody>
          <a:bodyPr/>
          <a:lstStyle/>
          <a:p>
            <a:r>
              <a:rPr lang="en-US" smtClean="0"/>
              <a:t>CUL8R - Mobile and Pervasive Systems - Culcasi 2017</a:t>
            </a:r>
            <a:endParaRPr lang="it-IT"/>
          </a:p>
        </p:txBody>
      </p:sp>
      <p:sp>
        <p:nvSpPr>
          <p:cNvPr id="4" name="Segnaposto numero diapositiva 3"/>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E05F21A-31DD-420A-BD9B-4390EEB4F6EA}" type="datetime1">
              <a:rPr lang="it-IT" smtClean="0"/>
              <a:t>14/05/2017</a:t>
            </a:fld>
            <a:endParaRPr lang="it-IT"/>
          </a:p>
        </p:txBody>
      </p:sp>
      <p:sp>
        <p:nvSpPr>
          <p:cNvPr id="6" name="Segnaposto piè di pagina 5"/>
          <p:cNvSpPr>
            <a:spLocks noGrp="1"/>
          </p:cNvSpPr>
          <p:nvPr>
            <p:ph type="ftr" sz="quarter" idx="11"/>
          </p:nvPr>
        </p:nvSpPr>
        <p:spPr/>
        <p:txBody>
          <a:bodyPr/>
          <a:lstStyle/>
          <a:p>
            <a:r>
              <a:rPr lang="en-US" smtClean="0"/>
              <a:t>CUL8R - Mobile and Pervasive Systems - Culcasi 2017</a:t>
            </a:r>
            <a:endParaRPr lang="it-IT"/>
          </a:p>
        </p:txBody>
      </p:sp>
      <p:sp>
        <p:nvSpPr>
          <p:cNvPr id="7" name="Segnaposto numero diapositiva 6"/>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2" name="Titolo 1"/>
          <p:cNvSpPr>
            <a:spLocks noGrp="1"/>
          </p:cNvSpPr>
          <p:nvPr>
            <p:ph type="title"/>
          </p:nvPr>
        </p:nvSpPr>
        <p:spPr>
          <a:xfrm>
            <a:off x="1475656" y="4800600"/>
            <a:ext cx="5803032" cy="566738"/>
          </a:xfrm>
        </p:spPr>
        <p:txBody>
          <a:bodyPr anchor="b"/>
          <a:lstStyle>
            <a:lvl1pPr algn="l">
              <a:defRPr sz="2000" b="1"/>
            </a:lvl1pPr>
          </a:lstStyle>
          <a:p>
            <a:r>
              <a:rPr lang="it-IT" smtClean="0"/>
              <a:t>Fare clic per modificare lo stile del titolo</a:t>
            </a:r>
            <a:endParaRPr lang="it-IT"/>
          </a:p>
        </p:txBody>
      </p:sp>
      <p:sp>
        <p:nvSpPr>
          <p:cNvPr id="4" name="Segnaposto testo 3"/>
          <p:cNvSpPr>
            <a:spLocks noGrp="1"/>
          </p:cNvSpPr>
          <p:nvPr>
            <p:ph type="body" sz="half" idx="2"/>
          </p:nvPr>
        </p:nvSpPr>
        <p:spPr>
          <a:xfrm>
            <a:off x="1475656" y="5367338"/>
            <a:ext cx="580303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28D6B7F-8CF3-4B5E-ADBE-61A6BB3F5506}" type="datetime1">
              <a:rPr lang="it-IT" smtClean="0"/>
              <a:t>14/05/2017</a:t>
            </a:fld>
            <a:endParaRPr lang="it-IT"/>
          </a:p>
        </p:txBody>
      </p:sp>
      <p:sp>
        <p:nvSpPr>
          <p:cNvPr id="6" name="Segnaposto piè di pagina 5"/>
          <p:cNvSpPr>
            <a:spLocks noGrp="1"/>
          </p:cNvSpPr>
          <p:nvPr>
            <p:ph type="ftr" sz="quarter" idx="11"/>
          </p:nvPr>
        </p:nvSpPr>
        <p:spPr/>
        <p:txBody>
          <a:bodyPr/>
          <a:lstStyle/>
          <a:p>
            <a:r>
              <a:rPr lang="en-US" smtClean="0"/>
              <a:t>CUL8R - Mobile and Pervasive Systems - Culcasi 2017</a:t>
            </a:r>
            <a:endParaRPr lang="it-IT"/>
          </a:p>
        </p:txBody>
      </p:sp>
      <p:sp>
        <p:nvSpPr>
          <p:cNvPr id="7" name="Segnaposto numero diapositiva 6"/>
          <p:cNvSpPr>
            <a:spLocks noGrp="1"/>
          </p:cNvSpPr>
          <p:nvPr>
            <p:ph type="sldNum" sz="quarter" idx="12"/>
          </p:nvPr>
        </p:nvSpPr>
        <p:spPr/>
        <p:txBody>
          <a:bodyPr/>
          <a:lstStyle/>
          <a:p>
            <a:fld id="{8832F3ED-0B61-49B6-8428-6D2CD3119C3E}"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magine 6" descr="presentazione_unipi.gif"/>
          <p:cNvPicPr>
            <a:picLocks noChangeAspect="1"/>
          </p:cNvPicPr>
          <p:nvPr userDrawn="1"/>
        </p:nvPicPr>
        <p:blipFill>
          <a:blip r:embed="rId13" cstate="print"/>
          <a:stretch>
            <a:fillRect/>
          </a:stretch>
        </p:blipFill>
        <p:spPr>
          <a:xfrm>
            <a:off x="127645" y="117301"/>
            <a:ext cx="2428131" cy="6696075"/>
          </a:xfrm>
          <a:prstGeom prst="rect">
            <a:avLst/>
          </a:prstGeom>
        </p:spPr>
      </p:pic>
      <p:sp>
        <p:nvSpPr>
          <p:cNvPr id="2" name="Segnaposto titolo 1"/>
          <p:cNvSpPr>
            <a:spLocks noGrp="1"/>
          </p:cNvSpPr>
          <p:nvPr>
            <p:ph type="title"/>
          </p:nvPr>
        </p:nvSpPr>
        <p:spPr>
          <a:xfrm>
            <a:off x="1331640" y="125760"/>
            <a:ext cx="7355160" cy="638944"/>
          </a:xfrm>
          <a:prstGeom prst="rect">
            <a:avLst/>
          </a:prstGeom>
          <a:gradFill flip="none" rotWithShape="1">
            <a:gsLst>
              <a:gs pos="0">
                <a:srgbClr val="E5EBF1"/>
              </a:gs>
              <a:gs pos="100000">
                <a:schemeClr val="bg1"/>
              </a:gs>
            </a:gsLst>
            <a:lin ang="0" scaled="1"/>
            <a:tileRect/>
          </a:gradFill>
        </p:spPr>
        <p:txBody>
          <a:bodyPr vert="horz" lIns="91440" tIns="45720" rIns="91440" bIns="45720" rtlCol="0" anchor="ctr">
            <a:normAutofit/>
          </a:bodyPr>
          <a:lstStyle/>
          <a:p>
            <a:r>
              <a:rPr lang="en-US" noProof="0" dirty="0" smtClean="0"/>
              <a:t>Fare </a:t>
            </a:r>
            <a:r>
              <a:rPr lang="en-US" noProof="0" dirty="0" err="1" smtClean="0"/>
              <a:t>clic</a:t>
            </a:r>
            <a:r>
              <a:rPr lang="en-US" noProof="0" dirty="0" smtClean="0"/>
              <a:t> per </a:t>
            </a:r>
            <a:r>
              <a:rPr lang="en-US" noProof="0" dirty="0" err="1" smtClean="0"/>
              <a:t>modificare</a:t>
            </a:r>
            <a:r>
              <a:rPr lang="en-US" noProof="0" dirty="0" smtClean="0"/>
              <a:t> lo stile del </a:t>
            </a:r>
            <a:r>
              <a:rPr lang="en-US" noProof="0" dirty="0" err="1" smtClean="0"/>
              <a:t>titolo</a:t>
            </a:r>
            <a:endParaRPr lang="en-US" noProof="0" dirty="0"/>
          </a:p>
        </p:txBody>
      </p:sp>
      <p:sp>
        <p:nvSpPr>
          <p:cNvPr id="3" name="Segnaposto testo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lang="en-US" noProof="0" dirty="0" smtClean="0"/>
              <a:t>Fare </a:t>
            </a:r>
            <a:r>
              <a:rPr lang="en-US" noProof="0" dirty="0" err="1" smtClean="0"/>
              <a:t>clic</a:t>
            </a:r>
            <a:r>
              <a:rPr lang="en-US" noProof="0" dirty="0" smtClean="0"/>
              <a:t> per </a:t>
            </a:r>
            <a:r>
              <a:rPr lang="en-US" noProof="0" dirty="0" err="1" smtClean="0"/>
              <a:t>modificare</a:t>
            </a:r>
            <a:r>
              <a:rPr lang="en-US" noProof="0" dirty="0" smtClean="0"/>
              <a:t> </a:t>
            </a:r>
            <a:r>
              <a:rPr lang="en-US" noProof="0" dirty="0" err="1" smtClean="0"/>
              <a:t>stili</a:t>
            </a:r>
            <a:r>
              <a:rPr lang="en-US" noProof="0" dirty="0" smtClean="0"/>
              <a:t> del </a:t>
            </a:r>
            <a:r>
              <a:rPr lang="en-US" noProof="0" dirty="0" err="1" smtClean="0"/>
              <a:t>testo</a:t>
            </a:r>
            <a:r>
              <a:rPr lang="en-US" noProof="0" dirty="0" smtClean="0"/>
              <a:t> </a:t>
            </a:r>
            <a:r>
              <a:rPr lang="en-US" noProof="0" dirty="0" err="1" smtClean="0"/>
              <a:t>dello</a:t>
            </a:r>
            <a:r>
              <a:rPr lang="en-US" noProof="0" dirty="0" smtClean="0"/>
              <a:t> schema</a:t>
            </a:r>
          </a:p>
          <a:p>
            <a:pPr lvl="1"/>
            <a:r>
              <a:rPr lang="en-US" noProof="0" dirty="0" err="1" smtClean="0"/>
              <a:t>Secondo</a:t>
            </a:r>
            <a:r>
              <a:rPr lang="en-US" noProof="0" dirty="0" smtClean="0"/>
              <a:t> </a:t>
            </a:r>
            <a:r>
              <a:rPr lang="en-US" noProof="0" dirty="0" err="1" smtClean="0"/>
              <a:t>livello</a:t>
            </a:r>
            <a:endParaRPr lang="en-US" noProof="0" dirty="0" smtClean="0"/>
          </a:p>
          <a:p>
            <a:pPr lvl="2"/>
            <a:r>
              <a:rPr lang="en-US" noProof="0" dirty="0" err="1" smtClean="0"/>
              <a:t>Terzo</a:t>
            </a:r>
            <a:r>
              <a:rPr lang="en-US" noProof="0" dirty="0" smtClean="0"/>
              <a:t> </a:t>
            </a:r>
            <a:r>
              <a:rPr lang="en-US" noProof="0" dirty="0" err="1" smtClean="0"/>
              <a:t>livello</a:t>
            </a:r>
            <a:endParaRPr lang="en-US" noProof="0" dirty="0" smtClean="0"/>
          </a:p>
          <a:p>
            <a:pPr lvl="3"/>
            <a:r>
              <a:rPr lang="en-US" noProof="0" dirty="0" smtClean="0"/>
              <a:t>Quarto </a:t>
            </a:r>
            <a:r>
              <a:rPr lang="en-US" noProof="0" dirty="0" err="1" smtClean="0"/>
              <a:t>livello</a:t>
            </a:r>
            <a:endParaRPr lang="en-US" noProof="0" dirty="0" smtClean="0"/>
          </a:p>
          <a:p>
            <a:pPr lvl="4"/>
            <a:r>
              <a:rPr lang="en-US" noProof="0" dirty="0" err="1" smtClean="0"/>
              <a:t>Quinto</a:t>
            </a:r>
            <a:r>
              <a:rPr lang="en-US" noProof="0" dirty="0" smtClean="0"/>
              <a:t> </a:t>
            </a:r>
            <a:r>
              <a:rPr lang="en-US" noProof="0" dirty="0" err="1" smtClean="0"/>
              <a:t>livello</a:t>
            </a:r>
            <a:endParaRPr lang="en-US" noProof="0" dirty="0"/>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AFF63-6D3D-4539-A85D-F5C66C651D4B}" type="datetime1">
              <a:rPr lang="it-IT" noProof="0" smtClean="0"/>
              <a:t>14/05/2017</a:t>
            </a:fld>
            <a:endParaRPr lang="en-US" noProof="0"/>
          </a:p>
        </p:txBody>
      </p:sp>
      <p:sp>
        <p:nvSpPr>
          <p:cNvPr id="5" name="Segnaposto piè di pagina 4"/>
          <p:cNvSpPr>
            <a:spLocks noGrp="1"/>
          </p:cNvSpPr>
          <p:nvPr>
            <p:ph type="ftr" sz="quarter" idx="3"/>
          </p:nvPr>
        </p:nvSpPr>
        <p:spPr>
          <a:xfrm>
            <a:off x="2627784" y="6356350"/>
            <a:ext cx="38884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smtClean="0"/>
              <a:t>CUL8R - Mobile and Pervasive Systems - Culcasi 2017</a:t>
            </a:r>
            <a:endParaRPr lang="en-US" noProof="0" dirty="0"/>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2F3ED-0B61-49B6-8428-6D2CD3119C3E}" type="slidenum">
              <a:rPr lang="en-US" noProof="0" smtClean="0"/>
              <a:t>‹N›</a:t>
            </a:fld>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400" kern="1200">
          <a:solidFill>
            <a:srgbClr val="00007F"/>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cial_grap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250px-Sna_large.png"/>
          <p:cNvPicPr>
            <a:picLocks noGrp="1" noChangeAspect="1"/>
          </p:cNvPicPr>
          <p:nvPr>
            <p:ph type="pic" idx="1"/>
          </p:nvPr>
        </p:nvPicPr>
        <p:blipFill>
          <a:blip r:embed="rId3" cstate="print"/>
          <a:stretch>
            <a:fillRect/>
          </a:stretch>
        </p:blipFill>
        <p:spPr>
          <a:xfrm rot="5400000">
            <a:off x="2494854" y="-182486"/>
            <a:ext cx="5904655" cy="6934942"/>
          </a:xfrm>
        </p:spPr>
      </p:pic>
      <p:sp>
        <p:nvSpPr>
          <p:cNvPr id="2" name="Titolo 1"/>
          <p:cNvSpPr>
            <a:spLocks noGrp="1"/>
          </p:cNvSpPr>
          <p:nvPr>
            <p:ph type="title"/>
          </p:nvPr>
        </p:nvSpPr>
        <p:spPr>
          <a:xfrm>
            <a:off x="1475656" y="4653136"/>
            <a:ext cx="5803032" cy="714202"/>
          </a:xfrm>
          <a:gradFill>
            <a:gsLst>
              <a:gs pos="0">
                <a:srgbClr val="E5EBF1"/>
              </a:gs>
              <a:gs pos="100000">
                <a:schemeClr val="bg1">
                  <a:alpha val="0"/>
                </a:schemeClr>
              </a:gs>
            </a:gsLst>
          </a:gradFill>
        </p:spPr>
        <p:txBody>
          <a:bodyPr>
            <a:normAutofit fontScale="90000"/>
          </a:bodyPr>
          <a:lstStyle/>
          <a:p>
            <a:r>
              <a:rPr lang="en-US" sz="2700" dirty="0" smtClean="0"/>
              <a:t>CUL8R (see you later)</a:t>
            </a:r>
            <a:r>
              <a:rPr lang="en-US" dirty="0" smtClean="0"/>
              <a:t/>
            </a:r>
            <a:br>
              <a:rPr lang="en-US" dirty="0" smtClean="0"/>
            </a:br>
            <a:r>
              <a:rPr lang="en-US" dirty="0"/>
              <a:t>An Android application for real social networking</a:t>
            </a:r>
            <a:endParaRPr lang="en-US" dirty="0"/>
          </a:p>
        </p:txBody>
      </p:sp>
      <p:sp>
        <p:nvSpPr>
          <p:cNvPr id="3" name="Sottotitolo 2"/>
          <p:cNvSpPr>
            <a:spLocks noGrp="1"/>
          </p:cNvSpPr>
          <p:nvPr>
            <p:ph type="body" sz="half" idx="2"/>
          </p:nvPr>
        </p:nvSpPr>
        <p:spPr>
          <a:xfrm>
            <a:off x="1475656" y="5432450"/>
            <a:ext cx="5803032" cy="804862"/>
          </a:xfrm>
        </p:spPr>
        <p:txBody>
          <a:bodyPr>
            <a:normAutofit fontScale="47500" lnSpcReduction="20000"/>
          </a:bodyPr>
          <a:lstStyle/>
          <a:p>
            <a:pPr lvl="0">
              <a:spcBef>
                <a:spcPts val="0"/>
              </a:spcBef>
              <a:spcAft>
                <a:spcPts val="1414"/>
              </a:spcAft>
            </a:pPr>
            <a:r>
              <a:rPr lang="en-US" sz="1800" dirty="0" smtClean="0">
                <a:solidFill>
                  <a:srgbClr val="898989"/>
                </a:solidFill>
                <a:latin typeface="Arial" pitchFamily="18"/>
                <a:cs typeface="Tahoma" pitchFamily="2"/>
              </a:rPr>
              <a:t>Francesco Paolo </a:t>
            </a:r>
            <a:r>
              <a:rPr lang="en-US" sz="1800" dirty="0" err="1" smtClean="0">
                <a:solidFill>
                  <a:srgbClr val="898989"/>
                </a:solidFill>
                <a:latin typeface="Arial" pitchFamily="18"/>
                <a:cs typeface="Tahoma" pitchFamily="2"/>
              </a:rPr>
              <a:t>Culcasi</a:t>
            </a:r>
            <a:endParaRPr lang="en-US" sz="1800" dirty="0" smtClean="0">
              <a:solidFill>
                <a:srgbClr val="898989"/>
              </a:solidFill>
              <a:latin typeface="Arial" pitchFamily="18"/>
              <a:cs typeface="Tahoma" pitchFamily="2"/>
            </a:endParaRPr>
          </a:p>
          <a:p>
            <a:pPr lvl="0">
              <a:spcBef>
                <a:spcPts val="0"/>
              </a:spcBef>
              <a:spcAft>
                <a:spcPts val="1414"/>
              </a:spcAft>
            </a:pPr>
            <a:r>
              <a:rPr lang="en-US" sz="1800" dirty="0" smtClean="0">
                <a:solidFill>
                  <a:srgbClr val="898989"/>
                </a:solidFill>
                <a:latin typeface="Arial" pitchFamily="18"/>
                <a:cs typeface="Tahoma" pitchFamily="2"/>
              </a:rPr>
              <a:t>Mobile and Pervasive System, spring 2017</a:t>
            </a:r>
          </a:p>
          <a:p>
            <a:pPr lvl="0">
              <a:spcBef>
                <a:spcPts val="0"/>
              </a:spcBef>
              <a:spcAft>
                <a:spcPts val="1414"/>
              </a:spcAft>
            </a:pPr>
            <a:r>
              <a:rPr lang="en-US" sz="1800" dirty="0" smtClean="0">
                <a:solidFill>
                  <a:srgbClr val="898989"/>
                </a:solidFill>
                <a:latin typeface="Arial" pitchFamily="18"/>
                <a:cs typeface="Tahoma" pitchFamily="2"/>
              </a:rPr>
              <a:t>Computer Engineering, </a:t>
            </a:r>
            <a:r>
              <a:rPr lang="en-US" sz="1800" dirty="0" err="1" smtClean="0">
                <a:solidFill>
                  <a:srgbClr val="898989"/>
                </a:solidFill>
                <a:latin typeface="Arial" pitchFamily="18"/>
                <a:cs typeface="Tahoma" pitchFamily="2"/>
              </a:rPr>
              <a:t>Università</a:t>
            </a:r>
            <a:r>
              <a:rPr lang="en-US" sz="1800" dirty="0" smtClean="0">
                <a:solidFill>
                  <a:srgbClr val="898989"/>
                </a:solidFill>
                <a:latin typeface="Arial" pitchFamily="18"/>
                <a:cs typeface="Tahoma" pitchFamily="2"/>
              </a:rPr>
              <a:t> </a:t>
            </a:r>
            <a:r>
              <a:rPr lang="en-US" sz="1800" dirty="0" err="1" smtClean="0">
                <a:solidFill>
                  <a:srgbClr val="898989"/>
                </a:solidFill>
                <a:latin typeface="Arial" pitchFamily="18"/>
                <a:cs typeface="Tahoma" pitchFamily="2"/>
              </a:rPr>
              <a:t>di</a:t>
            </a:r>
            <a:r>
              <a:rPr lang="en-US" sz="1800" dirty="0" smtClean="0">
                <a:solidFill>
                  <a:srgbClr val="898989"/>
                </a:solidFill>
                <a:latin typeface="Arial" pitchFamily="18"/>
                <a:cs typeface="Tahoma" pitchFamily="2"/>
              </a:rPr>
              <a:t> Pisa</a:t>
            </a:r>
          </a:p>
        </p:txBody>
      </p:sp>
      <p:sp>
        <p:nvSpPr>
          <p:cNvPr id="6" name="CasellaDiTesto 5"/>
          <p:cNvSpPr txBox="1"/>
          <p:nvPr/>
        </p:nvSpPr>
        <p:spPr>
          <a:xfrm>
            <a:off x="6228184" y="6392361"/>
            <a:ext cx="2664296" cy="276999"/>
          </a:xfrm>
          <a:prstGeom prst="rect">
            <a:avLst/>
          </a:prstGeom>
          <a:noFill/>
        </p:spPr>
        <p:txBody>
          <a:bodyPr wrap="square" rtlCol="0">
            <a:spAutoFit/>
          </a:bodyPr>
          <a:lstStyle/>
          <a:p>
            <a:r>
              <a:rPr lang="en-US" sz="1200" dirty="0" smtClean="0">
                <a:solidFill>
                  <a:schemeClr val="bg1">
                    <a:lumMod val="65000"/>
                  </a:schemeClr>
                </a:solidFill>
              </a:rPr>
              <a:t>Image source: Wikipedia (</a:t>
            </a:r>
            <a:r>
              <a:rPr lang="en-US" sz="1200" b="1" dirty="0" smtClean="0">
                <a:solidFill>
                  <a:schemeClr val="bg1">
                    <a:lumMod val="65000"/>
                  </a:schemeClr>
                </a:solidFill>
              </a:rPr>
              <a:t>Social graph</a:t>
            </a:r>
            <a:r>
              <a:rPr lang="en-US" sz="1200" dirty="0" smtClean="0">
                <a:solidFill>
                  <a:schemeClr val="bg1">
                    <a:lumMod val="65000"/>
                  </a:schemeClr>
                </a:solidFill>
              </a:rPr>
              <a:t>)</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6632"/>
            <a:ext cx="7355160" cy="638944"/>
          </a:xfrm>
        </p:spPr>
        <p:txBody>
          <a:bodyPr>
            <a:normAutofit fontScale="90000"/>
          </a:bodyPr>
          <a:lstStyle/>
          <a:p>
            <a:r>
              <a:rPr lang="en-US" dirty="0" smtClean="0"/>
              <a:t>Importance of social relationships</a:t>
            </a:r>
            <a:endParaRPr lang="en-US" dirty="0"/>
          </a:p>
        </p:txBody>
      </p:sp>
      <p:sp>
        <p:nvSpPr>
          <p:cNvPr id="3" name="Segnaposto contenuto 2"/>
          <p:cNvSpPr>
            <a:spLocks noGrp="1"/>
          </p:cNvSpPr>
          <p:nvPr>
            <p:ph idx="1"/>
          </p:nvPr>
        </p:nvSpPr>
        <p:spPr/>
        <p:txBody>
          <a:bodyPr>
            <a:normAutofit fontScale="70000" lnSpcReduction="20000"/>
          </a:bodyPr>
          <a:lstStyle/>
          <a:p>
            <a:r>
              <a:rPr lang="en-US" dirty="0" smtClean="0"/>
              <a:t>Human beings are innately social and are shaped by their experiences with others. There are multiple perspectives to understand this inherent motivation to interact with others.</a:t>
            </a:r>
          </a:p>
          <a:p>
            <a:pPr lvl="1"/>
            <a:r>
              <a:rPr lang="en-US" b="1" dirty="0" smtClean="0"/>
              <a:t>Need to belong</a:t>
            </a:r>
          </a:p>
          <a:p>
            <a:pPr lvl="1"/>
            <a:r>
              <a:rPr lang="en-US" b="1" dirty="0" smtClean="0"/>
              <a:t>Social exchange</a:t>
            </a:r>
            <a:endParaRPr lang="en-US" dirty="0" smtClean="0"/>
          </a:p>
          <a:p>
            <a:pPr lvl="1"/>
            <a:r>
              <a:rPr lang="en-US" b="1" dirty="0" smtClean="0"/>
              <a:t>Relational self</a:t>
            </a:r>
          </a:p>
          <a:p>
            <a:r>
              <a:rPr lang="en-US" dirty="0" smtClean="0"/>
              <a:t>Types</a:t>
            </a:r>
          </a:p>
          <a:p>
            <a:pPr lvl="1"/>
            <a:r>
              <a:rPr lang="en-US" i="1" dirty="0" smtClean="0"/>
              <a:t>Intimate relationships</a:t>
            </a:r>
            <a:endParaRPr lang="en-US" dirty="0"/>
          </a:p>
          <a:p>
            <a:pPr lvl="2"/>
            <a:r>
              <a:rPr lang="en-US" dirty="0" smtClean="0"/>
              <a:t>Lovers, Significant other, Spouse</a:t>
            </a:r>
          </a:p>
          <a:p>
            <a:pPr lvl="1"/>
            <a:r>
              <a:rPr lang="en-US" i="1" dirty="0" smtClean="0"/>
              <a:t>Family relationships</a:t>
            </a:r>
          </a:p>
          <a:p>
            <a:pPr lvl="1"/>
            <a:r>
              <a:rPr lang="en-US" i="1" dirty="0" smtClean="0"/>
              <a:t>Egalitarian and Platonic friendship</a:t>
            </a:r>
          </a:p>
          <a:p>
            <a:pPr lvl="1"/>
            <a:r>
              <a:rPr lang="en-US" i="1" dirty="0" smtClean="0"/>
              <a:t>Enemy</a:t>
            </a:r>
            <a:r>
              <a:rPr lang="en-US" dirty="0" smtClean="0"/>
              <a:t> or </a:t>
            </a:r>
            <a:r>
              <a:rPr lang="en-US" i="1" dirty="0" err="1" smtClean="0"/>
              <a:t>frenemy</a:t>
            </a:r>
            <a:endParaRPr lang="en-US" i="1" dirty="0" smtClean="0"/>
          </a:p>
          <a:p>
            <a:pPr lvl="1"/>
            <a:r>
              <a:rPr lang="en-US" i="1" dirty="0" smtClean="0"/>
              <a:t>Neighbor</a:t>
            </a:r>
          </a:p>
          <a:p>
            <a:pPr lvl="1"/>
            <a:r>
              <a:rPr lang="en-US" i="1" dirty="0" smtClean="0"/>
              <a:t>Business relationships</a:t>
            </a:r>
            <a:r>
              <a:rPr lang="en-US" dirty="0" smtClean="0"/>
              <a:t>:</a:t>
            </a:r>
          </a:p>
          <a:p>
            <a:pPr lvl="2"/>
            <a:r>
              <a:rPr lang="en-US" dirty="0" smtClean="0"/>
              <a:t>Partnership, Employer and employee, Contractor, Customer, Landlord and tenant</a:t>
            </a:r>
          </a:p>
          <a:p>
            <a:pPr lvl="1"/>
            <a:r>
              <a:rPr lang="en-US" i="1" dirty="0" smtClean="0"/>
              <a:t>Official</a:t>
            </a:r>
          </a:p>
          <a:p>
            <a:endParaRPr lang="en-US" dirty="0"/>
          </a:p>
        </p:txBody>
      </p:sp>
      <p:sp>
        <p:nvSpPr>
          <p:cNvPr id="5" name="Segnaposto numero diapositiva 4"/>
          <p:cNvSpPr>
            <a:spLocks noGrp="1"/>
          </p:cNvSpPr>
          <p:nvPr>
            <p:ph type="sldNum" sz="quarter" idx="12"/>
          </p:nvPr>
        </p:nvSpPr>
        <p:spPr/>
        <p:txBody>
          <a:bodyPr/>
          <a:lstStyle/>
          <a:p>
            <a:fld id="{8832F3ED-0B61-49B6-8428-6D2CD3119C3E}" type="slidenum">
              <a:rPr lang="it-IT" smtClean="0"/>
              <a:t>2</a:t>
            </a:fld>
            <a:endParaRPr lang="it-IT"/>
          </a:p>
        </p:txBody>
      </p:sp>
      <p:sp>
        <p:nvSpPr>
          <p:cNvPr id="6" name="Segnaposto piè di pagina 5"/>
          <p:cNvSpPr>
            <a:spLocks noGrp="1"/>
          </p:cNvSpPr>
          <p:nvPr>
            <p:ph type="ftr" sz="quarter" idx="11"/>
          </p:nvPr>
        </p:nvSpPr>
        <p:spPr/>
        <p:txBody>
          <a:bodyPr/>
          <a:lstStyle/>
          <a:p>
            <a:r>
              <a:rPr lang="en-US" smtClean="0"/>
              <a:t>CUL8R - Mobile and Pervasive Systems - Culcasi 2017</a:t>
            </a:r>
            <a:endParaRPr lang="it-IT"/>
          </a:p>
        </p:txBody>
      </p:sp>
      <p:sp>
        <p:nvSpPr>
          <p:cNvPr id="7" name="Freccia a sinistra 6"/>
          <p:cNvSpPr/>
          <p:nvPr/>
        </p:nvSpPr>
        <p:spPr>
          <a:xfrm>
            <a:off x="5177768" y="299695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a:off x="5177768" y="350100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a:off x="5177768" y="402448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6156176" y="2924944"/>
            <a:ext cx="2987824"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t>Social Media are able to distinguish only among the first 3 categories (only partially the remaining ones)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smtClean="0"/>
              <a:t>Application</a:t>
            </a:r>
            <a:r>
              <a:rPr lang="en-US" smtClean="0"/>
              <a:t> </a:t>
            </a:r>
            <a:r>
              <a:rPr lang="en-US" smtClean="0"/>
              <a:t>structure</a:t>
            </a:r>
            <a:endParaRPr lang="en-US"/>
          </a:p>
        </p:txBody>
      </p:sp>
      <p:sp>
        <p:nvSpPr>
          <p:cNvPr id="3" name="Segnaposto contenuto 2"/>
          <p:cNvSpPr>
            <a:spLocks noGrp="1"/>
          </p:cNvSpPr>
          <p:nvPr>
            <p:ph idx="1"/>
          </p:nvPr>
        </p:nvSpPr>
        <p:spPr/>
        <p:txBody>
          <a:bodyPr>
            <a:normAutofit fontScale="92500" lnSpcReduction="20000"/>
          </a:bodyPr>
          <a:lstStyle/>
          <a:p>
            <a:r>
              <a:rPr lang="en-US" dirty="0" smtClean="0"/>
              <a:t>The application consist of two components:</a:t>
            </a:r>
          </a:p>
          <a:p>
            <a:pPr lvl="1"/>
            <a:r>
              <a:rPr lang="en-US" dirty="0" smtClean="0"/>
              <a:t>Client: </a:t>
            </a:r>
          </a:p>
          <a:p>
            <a:pPr lvl="2">
              <a:buNone/>
            </a:pPr>
            <a:r>
              <a:rPr lang="en-US" dirty="0" smtClean="0"/>
              <a:t>An Android application used by users to search nearest events (conventions, exhibitions, concerts, fairs, excursions, ceremonies, etc…).</a:t>
            </a:r>
          </a:p>
          <a:p>
            <a:pPr lvl="2">
              <a:buNone/>
            </a:pPr>
            <a:r>
              <a:rPr lang="en-US" dirty="0" smtClean="0"/>
              <a:t>The nearness is computed through a localization system (GPS).</a:t>
            </a:r>
          </a:p>
          <a:p>
            <a:pPr lvl="2">
              <a:buNone/>
            </a:pPr>
            <a:r>
              <a:rPr lang="en-US" dirty="0" smtClean="0"/>
              <a:t>Each client register to one or more event they are participating.</a:t>
            </a:r>
          </a:p>
          <a:p>
            <a:pPr lvl="2">
              <a:buNone/>
            </a:pPr>
            <a:r>
              <a:rPr lang="en-US" dirty="0" smtClean="0"/>
              <a:t>(Optional) At the end of the event, a user can send an evaluation of the “harmony” with other participants, so that they can better describe the linking between them.</a:t>
            </a:r>
          </a:p>
          <a:p>
            <a:pPr lvl="1"/>
            <a:r>
              <a:rPr lang="en-US" dirty="0" smtClean="0"/>
              <a:t>Server:</a:t>
            </a:r>
          </a:p>
          <a:p>
            <a:pPr lvl="2">
              <a:buNone/>
            </a:pPr>
            <a:r>
              <a:rPr lang="en-US" dirty="0" smtClean="0"/>
              <a:t>Takes trace of all the events and the respective participants.</a:t>
            </a:r>
          </a:p>
          <a:p>
            <a:pPr lvl="2">
              <a:buNone/>
            </a:pPr>
            <a:r>
              <a:rPr lang="en-US" dirty="0" smtClean="0"/>
              <a:t>(Optional) Analyze relationships and depicts personal relations of application users </a:t>
            </a:r>
            <a:r>
              <a:rPr lang="en-US" baseline="30000" dirty="0" smtClean="0"/>
              <a:t>[</a:t>
            </a:r>
            <a:r>
              <a:rPr lang="en-US" baseline="30000" dirty="0" smtClean="0">
                <a:hlinkClick r:id="rId3"/>
              </a:rPr>
              <a:t>1</a:t>
            </a:r>
            <a:r>
              <a:rPr lang="en-US" baseline="30000" dirty="0" smtClean="0"/>
              <a:t>]</a:t>
            </a:r>
            <a:r>
              <a:rPr lang="en-US" dirty="0" smtClean="0"/>
              <a:t>.</a:t>
            </a:r>
            <a:endParaRPr lang="en-US" dirty="0"/>
          </a:p>
        </p:txBody>
      </p:sp>
      <p:sp>
        <p:nvSpPr>
          <p:cNvPr id="4" name="Segnaposto piè di pagina 3"/>
          <p:cNvSpPr>
            <a:spLocks noGrp="1"/>
          </p:cNvSpPr>
          <p:nvPr>
            <p:ph type="ftr" sz="quarter" idx="11"/>
          </p:nvPr>
        </p:nvSpPr>
        <p:spPr/>
        <p:txBody>
          <a:bodyPr/>
          <a:lstStyle/>
          <a:p>
            <a:r>
              <a:rPr lang="en-US" smtClean="0"/>
              <a:t>CUL8R - Mobile and Pervasive Systems - Culcasi 2017</a:t>
            </a:r>
            <a:endParaRPr lang="en-US"/>
          </a:p>
        </p:txBody>
      </p:sp>
      <p:sp>
        <p:nvSpPr>
          <p:cNvPr id="5" name="Segnaposto numero diapositiva 4"/>
          <p:cNvSpPr>
            <a:spLocks noGrp="1"/>
          </p:cNvSpPr>
          <p:nvPr>
            <p:ph type="sldNum" sz="quarter" idx="12"/>
          </p:nvPr>
        </p:nvSpPr>
        <p:spPr/>
        <p:txBody>
          <a:bodyPr/>
          <a:lstStyle/>
          <a:p>
            <a:fld id="{8832F3ED-0B61-49B6-8428-6D2CD3119C3E}" type="slidenum">
              <a:rPr lang="en-US" smtClean="0"/>
              <a:t>3</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615</Words>
  <Application>Microsoft Office PowerPoint</Application>
  <PresentationFormat>Presentazione su schermo (4:3)</PresentationFormat>
  <Paragraphs>44</Paragraphs>
  <Slides>3</Slides>
  <Notes>3</Notes>
  <HiddenSlides>0</HiddenSlides>
  <MMClips>0</MMClips>
  <ScaleCrop>false</ScaleCrop>
  <HeadingPairs>
    <vt:vector size="4" baseType="variant">
      <vt:variant>
        <vt:lpstr>Tema</vt:lpstr>
      </vt:variant>
      <vt:variant>
        <vt:i4>1</vt:i4>
      </vt:variant>
      <vt:variant>
        <vt:lpstr>Titoli diapositive</vt:lpstr>
      </vt:variant>
      <vt:variant>
        <vt:i4>3</vt:i4>
      </vt:variant>
    </vt:vector>
  </HeadingPairs>
  <TitlesOfParts>
    <vt:vector size="4" baseType="lpstr">
      <vt:lpstr>Tema di Office</vt:lpstr>
      <vt:lpstr>CUL8R (see you later) An Android application for real social networking</vt:lpstr>
      <vt:lpstr>Importance of social relationships</vt:lpstr>
      <vt:lpstr>Application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CUL8R (see you later) An Android application for real social networking</dc:title>
  <dc:creator>francescop</dc:creator>
  <cp:lastModifiedBy>francescop</cp:lastModifiedBy>
  <cp:revision>12</cp:revision>
  <dcterms:created xsi:type="dcterms:W3CDTF">2017-05-14T08:20:40Z</dcterms:created>
  <dcterms:modified xsi:type="dcterms:W3CDTF">2017-05-14T09:31:31Z</dcterms:modified>
</cp:coreProperties>
</file>