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1" r:id="rId5"/>
    <p:sldId id="262" r:id="rId6"/>
    <p:sldId id="259" r:id="rId7"/>
    <p:sldId id="265" r:id="rId8"/>
    <p:sldId id="260" r:id="rId9"/>
    <p:sldId id="263" r:id="rId10"/>
    <p:sldId id="264" r:id="rId11"/>
    <p:sldId id="266" r:id="rId1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E5EBF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89" autoAdjust="0"/>
  </p:normalViewPr>
  <p:slideViewPr>
    <p:cSldViewPr>
      <p:cViewPr varScale="1">
        <p:scale>
          <a:sx n="57" d="100"/>
          <a:sy n="57" d="100"/>
        </p:scale>
        <p:origin x="-173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1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E6C280-931A-449C-8502-E70FF3A68114}" type="datetimeFigureOut">
              <a:rPr lang="it-IT" smtClean="0"/>
              <a:pPr/>
              <a:t>17/07/2017</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D01DE7-25A2-468B-8FB1-655E7AE20C24}" type="slidenum">
              <a:rPr lang="it-IT" smtClean="0"/>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CBCF61-1A7C-433E-BA4C-6F5428D2FE5A}" type="datetimeFigureOut">
              <a:rPr lang="it-IT" smtClean="0"/>
              <a:pPr/>
              <a:t>17/07/2017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90078-13D0-45F8-BF72-8E56565BC3D3}"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ignificant_other" TargetMode="External"/><Relationship Id="rId3" Type="http://schemas.openxmlformats.org/officeDocument/2006/relationships/hyperlink" Target="https://en.wikipedia.org/wiki/Maslow's_hierarchy_of_needs" TargetMode="External"/><Relationship Id="rId7" Type="http://schemas.openxmlformats.org/officeDocument/2006/relationships/hyperlink" Target="https://en.wikipedia.org/wiki/Interpersonal_relationship"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Sense_of_self" TargetMode="External"/><Relationship Id="rId5" Type="http://schemas.openxmlformats.org/officeDocument/2006/relationships/hyperlink" Target="https://en.wikipedia.org/wiki/Cost-benefit_analysis" TargetMode="External"/><Relationship Id="rId4" Type="http://schemas.openxmlformats.org/officeDocument/2006/relationships/hyperlink" Target="https://en.wikipedia.org/wiki/Social_exchang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r>
              <a:rPr lang="en-US" sz="1050" b="1" dirty="0" smtClean="0"/>
              <a:t>Need to belong</a:t>
            </a:r>
          </a:p>
          <a:p>
            <a:r>
              <a:rPr lang="en-US" sz="1050" dirty="0" smtClean="0"/>
              <a:t>According to </a:t>
            </a:r>
            <a:r>
              <a:rPr lang="en-US" sz="1050" dirty="0" smtClean="0">
                <a:hlinkClick r:id="rId3" tooltip="Maslow's hierarchy of needs"/>
              </a:rPr>
              <a:t>Maslow's hierarchy of needs</a:t>
            </a:r>
            <a:r>
              <a:rPr lang="en-US" sz="1050" dirty="0" smtClean="0"/>
              <a:t>, humans need to feel love (sexual/nonsexual) and acceptance from social groups (family, peer groups). In fact, the need to belong is so innately ingrained that it may be strong enough to overcome physiological and safety needs, such as children's attachment to abusive parents or staying in abusive romantic relationships. Such examples illustrate the extent to which the psychobiological drive to belong is entrenched.</a:t>
            </a:r>
          </a:p>
          <a:p>
            <a:r>
              <a:rPr lang="en-US" sz="1050" b="1" dirty="0" smtClean="0"/>
              <a:t>Social exchange</a:t>
            </a:r>
          </a:p>
          <a:p>
            <a:r>
              <a:rPr lang="en-US" sz="1050" dirty="0" smtClean="0"/>
              <a:t>Another way to appreciate the importance of relationships is in terms of a reward framework. This perspective suggests that individuals engage in relations that are rewarding in both tangible and intangible ways. The concept fits into a larger theory of </a:t>
            </a:r>
            <a:r>
              <a:rPr lang="en-US" sz="1050" dirty="0" smtClean="0">
                <a:hlinkClick r:id="rId4" tooltip="Social exchange"/>
              </a:rPr>
              <a:t>social exchange</a:t>
            </a:r>
            <a:r>
              <a:rPr lang="en-US" sz="1050" dirty="0" smtClean="0"/>
              <a:t>. This theory is based on the idea that relationships develop as a result of </a:t>
            </a:r>
            <a:r>
              <a:rPr lang="en-US" sz="1050" dirty="0" smtClean="0">
                <a:hlinkClick r:id="rId5" tooltip="Cost-benefit analysis"/>
              </a:rPr>
              <a:t>cost-benefit analysis</a:t>
            </a:r>
            <a:r>
              <a:rPr lang="en-US" sz="1050" dirty="0" smtClean="0"/>
              <a:t>. Individuals seek out rewards in interactions with others and are willing to pay a cost for said rewards. In the best-case scenario, rewards will exceed costs, producing a net gain. This can lead to "shopping around" or constantly comparing alternatives to maximize the benefits or rewards while minimizing costs.</a:t>
            </a:r>
          </a:p>
          <a:p>
            <a:r>
              <a:rPr lang="en-US" sz="1050" b="1" dirty="0" smtClean="0"/>
              <a:t>Relational self</a:t>
            </a:r>
          </a:p>
          <a:p>
            <a:r>
              <a:rPr lang="en-US" sz="1050" dirty="0" smtClean="0"/>
              <a:t>Relationships are also important for their ability to help individuals develop a </a:t>
            </a:r>
            <a:r>
              <a:rPr lang="en-US" sz="1050" dirty="0" smtClean="0">
                <a:hlinkClick r:id="rId6" tooltip="Sense of self"/>
              </a:rPr>
              <a:t>sense of self</a:t>
            </a:r>
            <a:r>
              <a:rPr lang="en-US" sz="1050" dirty="0" smtClean="0"/>
              <a:t>. The relational self is the part of an individual's self-concept that consists of the feelings and beliefs that one has regarding oneself that develops based on interactions with others.</a:t>
            </a:r>
            <a:r>
              <a:rPr lang="en-US" sz="1050" baseline="30000" dirty="0" smtClean="0">
                <a:hlinkClick r:id="rId7"/>
              </a:rPr>
              <a:t>[4]</a:t>
            </a:r>
            <a:r>
              <a:rPr lang="en-US" sz="1050" dirty="0" smtClean="0"/>
              <a:t> In other words, one's emotions and behaviors are shaped by prior relationships. Thus, relational self theory posits that prior and existing relationships influence one's emotions and behaviors in interactions with new individuals, particularly those individuals that remind him or her of others in his or her life. Studies have shown that exposure to someone who resembles a significant other activates specific self-beliefs, changing how one thinks about oneself in the moment more so than exposure to someone who does not resemble one's </a:t>
            </a:r>
            <a:r>
              <a:rPr lang="en-US" sz="1050" dirty="0" smtClean="0">
                <a:hlinkClick r:id="rId8" tooltip="Significant other"/>
              </a:rPr>
              <a:t>significant other</a:t>
            </a:r>
            <a:r>
              <a:rPr lang="en-US" sz="1050" dirty="0" smtClean="0"/>
              <a:t>.</a:t>
            </a:r>
            <a:r>
              <a:rPr lang="en-US" sz="1050" baseline="30000" dirty="0" smtClean="0">
                <a:hlinkClick r:id="rId7"/>
              </a:rPr>
              <a:t>[5]</a:t>
            </a:r>
            <a:endParaRPr lang="en-US" sz="1050" dirty="0" smtClean="0"/>
          </a:p>
        </p:txBody>
      </p:sp>
      <p:sp>
        <p:nvSpPr>
          <p:cNvPr id="4" name="Segnaposto numero diapositiva 3"/>
          <p:cNvSpPr>
            <a:spLocks noGrp="1"/>
          </p:cNvSpPr>
          <p:nvPr>
            <p:ph type="sldNum" sz="quarter" idx="10"/>
          </p:nvPr>
        </p:nvSpPr>
        <p:spPr/>
        <p:txBody>
          <a:bodyPr/>
          <a:lstStyle/>
          <a:p>
            <a:fld id="{86290078-13D0-45F8-BF72-8E56565BC3D3}" type="slidenum">
              <a:rPr lang="it-IT" smtClean="0"/>
              <a:pPr/>
              <a:t>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pPr/>
              <a:t>6</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pPr/>
              <a:t>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dirty="0" smtClean="0"/>
              <a:t>Fare clic per modificare lo stile del titolo</a:t>
            </a:r>
            <a:endParaRPr lang="it-IT"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EB31B58-6571-4DF5-AA42-8AA3D80F0F94}" type="datetime1">
              <a:rPr lang="it-IT" smtClean="0"/>
              <a:pPr/>
              <a:t>17/07/2017</a:t>
            </a:fld>
            <a:endParaRPr lang="it-IT"/>
          </a:p>
        </p:txBody>
      </p:sp>
      <p:sp>
        <p:nvSpPr>
          <p:cNvPr id="5" name="Segnaposto piè di pagina 4"/>
          <p:cNvSpPr>
            <a:spLocks noGrp="1"/>
          </p:cNvSpPr>
          <p:nvPr>
            <p:ph type="ftr" sz="quarter" idx="11"/>
          </p:nvPr>
        </p:nvSpPr>
        <p:spPr/>
        <p:txBody>
          <a:bodyPr/>
          <a:lstStyle/>
          <a:p>
            <a:r>
              <a:rPr lang="en-US" dirty="0" smtClean="0"/>
              <a:t>CUL8r - Mobile and Pervasive Systems - Culcasi 2017</a:t>
            </a:r>
            <a:endParaRPr lang="it-IT" dirty="0"/>
          </a:p>
        </p:txBody>
      </p:sp>
      <p:sp>
        <p:nvSpPr>
          <p:cNvPr id="6" name="Segnaposto numero diapositiva 5"/>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08E9647-A33B-4032-BC8F-2A4C0E76B0F3}" type="datetime1">
              <a:rPr lang="it-IT" smtClean="0"/>
              <a:pPr/>
              <a:t>17/07/2017</a:t>
            </a:fld>
            <a:endParaRPr lang="it-IT"/>
          </a:p>
        </p:txBody>
      </p:sp>
      <p:sp>
        <p:nvSpPr>
          <p:cNvPr id="5" name="Segnaposto piè di pagina 4"/>
          <p:cNvSpPr>
            <a:spLocks noGrp="1"/>
          </p:cNvSpPr>
          <p:nvPr>
            <p:ph type="ftr" sz="quarter" idx="11"/>
          </p:nvPr>
        </p:nvSpPr>
        <p:spPr/>
        <p:txBody>
          <a:bodyPr/>
          <a:lstStyle/>
          <a:p>
            <a:r>
              <a:rPr lang="en-US" dirty="0" smtClean="0"/>
              <a:t>CUL8r - Mobile and Pervasive Systems - Culcasi 2017</a:t>
            </a:r>
            <a:endParaRPr lang="it-IT" dirty="0"/>
          </a:p>
        </p:txBody>
      </p:sp>
      <p:sp>
        <p:nvSpPr>
          <p:cNvPr id="6" name="Segnaposto numero diapositiva 5"/>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ECF25AF-3AC4-40A6-8B1C-11B6283DDBA9}" type="datetime1">
              <a:rPr lang="it-IT" smtClean="0"/>
              <a:pPr/>
              <a:t>17/07/2017</a:t>
            </a:fld>
            <a:endParaRPr lang="it-IT"/>
          </a:p>
        </p:txBody>
      </p:sp>
      <p:sp>
        <p:nvSpPr>
          <p:cNvPr id="5" name="Segnaposto piè di pagina 4"/>
          <p:cNvSpPr>
            <a:spLocks noGrp="1"/>
          </p:cNvSpPr>
          <p:nvPr>
            <p:ph type="ftr" sz="quarter" idx="11"/>
          </p:nvPr>
        </p:nvSpPr>
        <p:spPr/>
        <p:txBody>
          <a:bodyPr/>
          <a:lstStyle/>
          <a:p>
            <a:r>
              <a:rPr lang="en-US" dirty="0" smtClean="0"/>
              <a:t>CUL8r - Mobile and Pervasive Systems - Culcasi 2017</a:t>
            </a:r>
            <a:endParaRPr lang="it-IT" dirty="0"/>
          </a:p>
        </p:txBody>
      </p:sp>
      <p:sp>
        <p:nvSpPr>
          <p:cNvPr id="6" name="Segnaposto numero diapositiva 5"/>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5174FA8-5478-4EB8-9427-B9C17DB66D82}" type="datetime1">
              <a:rPr lang="it-IT" smtClean="0"/>
              <a:pPr/>
              <a:t>17/07/2017</a:t>
            </a:fld>
            <a:endParaRPr lang="it-IT"/>
          </a:p>
        </p:txBody>
      </p:sp>
      <p:sp>
        <p:nvSpPr>
          <p:cNvPr id="5" name="Segnaposto piè di pagina 4"/>
          <p:cNvSpPr>
            <a:spLocks noGrp="1"/>
          </p:cNvSpPr>
          <p:nvPr>
            <p:ph type="ftr" sz="quarter" idx="11"/>
          </p:nvPr>
        </p:nvSpPr>
        <p:spPr/>
        <p:txBody>
          <a:bodyPr/>
          <a:lstStyle/>
          <a:p>
            <a:r>
              <a:rPr lang="en-US" dirty="0" smtClean="0"/>
              <a:t>CUL8r - Mobile and Pervasive Systems - Culcasi 2017</a:t>
            </a:r>
            <a:endParaRPr lang="it-IT" dirty="0"/>
          </a:p>
        </p:txBody>
      </p:sp>
      <p:sp>
        <p:nvSpPr>
          <p:cNvPr id="6" name="Segnaposto numero diapositiva 5"/>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1AE8A5FC-ECBE-4B5D-9305-C129F95F0378}" type="datetime1">
              <a:rPr lang="it-IT" smtClean="0"/>
              <a:pPr/>
              <a:t>17/07/2017</a:t>
            </a:fld>
            <a:endParaRPr lang="it-IT"/>
          </a:p>
        </p:txBody>
      </p:sp>
      <p:sp>
        <p:nvSpPr>
          <p:cNvPr id="5" name="Segnaposto piè di pagina 4"/>
          <p:cNvSpPr>
            <a:spLocks noGrp="1"/>
          </p:cNvSpPr>
          <p:nvPr>
            <p:ph type="ftr" sz="quarter" idx="11"/>
          </p:nvPr>
        </p:nvSpPr>
        <p:spPr/>
        <p:txBody>
          <a:bodyPr/>
          <a:lstStyle/>
          <a:p>
            <a:r>
              <a:rPr lang="en-US" dirty="0" smtClean="0"/>
              <a:t>CUL8r - Mobile and Pervasive Systems - Culcasi 2017</a:t>
            </a:r>
            <a:endParaRPr lang="it-IT" dirty="0"/>
          </a:p>
        </p:txBody>
      </p:sp>
      <p:sp>
        <p:nvSpPr>
          <p:cNvPr id="6" name="Segnaposto numero diapositiva 5"/>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E205E1E-D3F7-4C8B-9F16-1F26D13EA650}" type="datetime1">
              <a:rPr lang="it-IT" smtClean="0"/>
              <a:pPr/>
              <a:t>17/07/2017</a:t>
            </a:fld>
            <a:endParaRPr lang="it-IT"/>
          </a:p>
        </p:txBody>
      </p:sp>
      <p:sp>
        <p:nvSpPr>
          <p:cNvPr id="6" name="Segnaposto piè di pagina 5"/>
          <p:cNvSpPr>
            <a:spLocks noGrp="1"/>
          </p:cNvSpPr>
          <p:nvPr>
            <p:ph type="ftr" sz="quarter" idx="11"/>
          </p:nvPr>
        </p:nvSpPr>
        <p:spPr/>
        <p:txBody>
          <a:bodyPr/>
          <a:lstStyle/>
          <a:p>
            <a:r>
              <a:rPr lang="en-US" dirty="0" smtClean="0"/>
              <a:t>CUL8r - Mobile and Pervasive Systems - Culcasi 2017</a:t>
            </a:r>
            <a:endParaRPr lang="it-IT" dirty="0"/>
          </a:p>
        </p:txBody>
      </p:sp>
      <p:sp>
        <p:nvSpPr>
          <p:cNvPr id="7" name="Segnaposto numero diapositiva 6"/>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dirty="0" smtClean="0"/>
              <a:t>Fare clic per modificare lo stile del titolo</a:t>
            </a:r>
            <a:endParaRPr lang="it-IT" dirty="0"/>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C53844F-5F26-437E-94B4-F2B64E36277D}" type="datetime1">
              <a:rPr lang="it-IT" smtClean="0"/>
              <a:pPr/>
              <a:t>17/07/2017</a:t>
            </a:fld>
            <a:endParaRPr lang="it-IT"/>
          </a:p>
        </p:txBody>
      </p:sp>
      <p:sp>
        <p:nvSpPr>
          <p:cNvPr id="8" name="Segnaposto piè di pagina 7"/>
          <p:cNvSpPr>
            <a:spLocks noGrp="1"/>
          </p:cNvSpPr>
          <p:nvPr>
            <p:ph type="ftr" sz="quarter" idx="11"/>
          </p:nvPr>
        </p:nvSpPr>
        <p:spPr/>
        <p:txBody>
          <a:bodyPr/>
          <a:lstStyle/>
          <a:p>
            <a:r>
              <a:rPr lang="en-US" dirty="0" smtClean="0"/>
              <a:t>CUL8r - Mobile and Pervasive Systems - Culcasi 2017</a:t>
            </a:r>
            <a:endParaRPr lang="it-IT" dirty="0"/>
          </a:p>
        </p:txBody>
      </p:sp>
      <p:sp>
        <p:nvSpPr>
          <p:cNvPr id="9" name="Segnaposto numero diapositiva 8"/>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data 2"/>
          <p:cNvSpPr>
            <a:spLocks noGrp="1"/>
          </p:cNvSpPr>
          <p:nvPr>
            <p:ph type="dt" sz="half" idx="10"/>
          </p:nvPr>
        </p:nvSpPr>
        <p:spPr/>
        <p:txBody>
          <a:bodyPr/>
          <a:lstStyle/>
          <a:p>
            <a:fld id="{69B83D75-FC03-4FD6-AAE2-C36258EBC999}" type="datetime1">
              <a:rPr lang="it-IT" smtClean="0"/>
              <a:pPr/>
              <a:t>17/07/2017</a:t>
            </a:fld>
            <a:endParaRPr lang="it-IT"/>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it-IT"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C0550E5-23A9-4F07-9968-AC8A96A85D42}" type="datetime1">
              <a:rPr lang="it-IT" smtClean="0"/>
              <a:pPr/>
              <a:t>17/07/2017</a:t>
            </a:fld>
            <a:endParaRPr lang="it-IT"/>
          </a:p>
        </p:txBody>
      </p:sp>
      <p:sp>
        <p:nvSpPr>
          <p:cNvPr id="3" name="Segnaposto piè di pagina 2"/>
          <p:cNvSpPr>
            <a:spLocks noGrp="1"/>
          </p:cNvSpPr>
          <p:nvPr>
            <p:ph type="ftr" sz="quarter" idx="11"/>
          </p:nvPr>
        </p:nvSpPr>
        <p:spPr/>
        <p:txBody>
          <a:bodyPr/>
          <a:lstStyle/>
          <a:p>
            <a:r>
              <a:rPr lang="en-US" dirty="0" smtClean="0"/>
              <a:t>CUL8r - Mobile and Pervasive Systems - Culcasi 2017</a:t>
            </a:r>
            <a:endParaRPr lang="it-IT" dirty="0"/>
          </a:p>
        </p:txBody>
      </p:sp>
      <p:sp>
        <p:nvSpPr>
          <p:cNvPr id="4" name="Segnaposto numero diapositiva 3"/>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604B2E6-3DD2-4F31-B966-DDF25EC9194E}" type="datetime1">
              <a:rPr lang="it-IT" smtClean="0"/>
              <a:pPr/>
              <a:t>17/07/2017</a:t>
            </a:fld>
            <a:endParaRPr lang="it-IT"/>
          </a:p>
        </p:txBody>
      </p:sp>
      <p:sp>
        <p:nvSpPr>
          <p:cNvPr id="6" name="Segnaposto piè di pagina 5"/>
          <p:cNvSpPr>
            <a:spLocks noGrp="1"/>
          </p:cNvSpPr>
          <p:nvPr>
            <p:ph type="ftr" sz="quarter" idx="11"/>
          </p:nvPr>
        </p:nvSpPr>
        <p:spPr/>
        <p:txBody>
          <a:bodyPr/>
          <a:lstStyle/>
          <a:p>
            <a:r>
              <a:rPr lang="en-US" dirty="0" smtClean="0"/>
              <a:t>CUL8r - Mobile and Pervasive Systems - Culcasi 2017</a:t>
            </a:r>
            <a:endParaRPr lang="it-IT" dirty="0"/>
          </a:p>
        </p:txBody>
      </p:sp>
      <p:sp>
        <p:nvSpPr>
          <p:cNvPr id="7" name="Segnaposto numero diapositiva 6"/>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2" name="Titolo 1"/>
          <p:cNvSpPr>
            <a:spLocks noGrp="1"/>
          </p:cNvSpPr>
          <p:nvPr>
            <p:ph type="title"/>
          </p:nvPr>
        </p:nvSpPr>
        <p:spPr>
          <a:xfrm>
            <a:off x="1475656" y="4800600"/>
            <a:ext cx="5803032" cy="566738"/>
          </a:xfrm>
        </p:spPr>
        <p:txBody>
          <a:bodyPr anchor="b"/>
          <a:lstStyle>
            <a:lvl1pPr algn="l">
              <a:defRPr sz="2000" b="1"/>
            </a:lvl1pPr>
          </a:lstStyle>
          <a:p>
            <a:r>
              <a:rPr lang="it-IT" smtClean="0"/>
              <a:t>Fare clic per modificare lo stile del titolo</a:t>
            </a:r>
            <a:endParaRPr lang="it-IT"/>
          </a:p>
        </p:txBody>
      </p:sp>
      <p:sp>
        <p:nvSpPr>
          <p:cNvPr id="4" name="Segnaposto testo 3"/>
          <p:cNvSpPr>
            <a:spLocks noGrp="1"/>
          </p:cNvSpPr>
          <p:nvPr>
            <p:ph type="body" sz="half" idx="2"/>
          </p:nvPr>
        </p:nvSpPr>
        <p:spPr>
          <a:xfrm>
            <a:off x="1475656" y="5367338"/>
            <a:ext cx="580303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26B0B33-712C-4D33-BF96-EFAC5A60FFD2}" type="datetime1">
              <a:rPr lang="it-IT" smtClean="0"/>
              <a:pPr/>
              <a:t>17/07/2017</a:t>
            </a:fld>
            <a:endParaRPr lang="it-IT"/>
          </a:p>
        </p:txBody>
      </p:sp>
      <p:sp>
        <p:nvSpPr>
          <p:cNvPr id="6" name="Segnaposto piè di pagina 5"/>
          <p:cNvSpPr>
            <a:spLocks noGrp="1"/>
          </p:cNvSpPr>
          <p:nvPr>
            <p:ph type="ftr" sz="quarter" idx="11"/>
          </p:nvPr>
        </p:nvSpPr>
        <p:spPr/>
        <p:txBody>
          <a:bodyPr/>
          <a:lstStyle/>
          <a:p>
            <a:r>
              <a:rPr lang="en-US" dirty="0" smtClean="0"/>
              <a:t>CUL8r - Mobile and Pervasive Systems - Culcasi 2017</a:t>
            </a:r>
            <a:endParaRPr lang="it-IT" dirty="0"/>
          </a:p>
        </p:txBody>
      </p:sp>
      <p:sp>
        <p:nvSpPr>
          <p:cNvPr id="7" name="Segnaposto numero diapositiva 6"/>
          <p:cNvSpPr>
            <a:spLocks noGrp="1"/>
          </p:cNvSpPr>
          <p:nvPr>
            <p:ph type="sldNum" sz="quarter" idx="12"/>
          </p:nvPr>
        </p:nvSpPr>
        <p:spPr/>
        <p:txBody>
          <a:bodyPr/>
          <a:lstStyle/>
          <a:p>
            <a:fld id="{8832F3ED-0B61-49B6-8428-6D2CD3119C3E}"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magine 6" descr="presentazione_unipi.gif"/>
          <p:cNvPicPr>
            <a:picLocks noChangeAspect="1"/>
          </p:cNvPicPr>
          <p:nvPr userDrawn="1"/>
        </p:nvPicPr>
        <p:blipFill>
          <a:blip r:embed="rId13" cstate="print"/>
          <a:stretch>
            <a:fillRect/>
          </a:stretch>
        </p:blipFill>
        <p:spPr>
          <a:xfrm>
            <a:off x="127645" y="117301"/>
            <a:ext cx="2428131" cy="6696075"/>
          </a:xfrm>
          <a:prstGeom prst="rect">
            <a:avLst/>
          </a:prstGeom>
        </p:spPr>
      </p:pic>
      <p:sp>
        <p:nvSpPr>
          <p:cNvPr id="2" name="Segnaposto titolo 1"/>
          <p:cNvSpPr>
            <a:spLocks noGrp="1"/>
          </p:cNvSpPr>
          <p:nvPr>
            <p:ph type="title"/>
          </p:nvPr>
        </p:nvSpPr>
        <p:spPr>
          <a:xfrm>
            <a:off x="1331640" y="125760"/>
            <a:ext cx="7355160" cy="638944"/>
          </a:xfrm>
          <a:prstGeom prst="rect">
            <a:avLst/>
          </a:prstGeom>
          <a:gradFill flip="none" rotWithShape="1">
            <a:gsLst>
              <a:gs pos="0">
                <a:srgbClr val="E5EBF1"/>
              </a:gs>
              <a:gs pos="100000">
                <a:schemeClr val="bg1"/>
              </a:gs>
            </a:gsLst>
            <a:lin ang="0" scaled="1"/>
            <a:tileRect/>
          </a:gradFill>
        </p:spPr>
        <p:txBody>
          <a:bodyPr vert="horz" lIns="91440" tIns="45720" rIns="91440" bIns="45720" rtlCol="0" anchor="ctr">
            <a:normAutofit/>
          </a:bodyPr>
          <a:lstStyle/>
          <a:p>
            <a:r>
              <a:rPr lang="en-US" noProof="0" dirty="0" smtClean="0"/>
              <a:t>Fare </a:t>
            </a:r>
            <a:r>
              <a:rPr lang="en-US" noProof="0" dirty="0" err="1" smtClean="0"/>
              <a:t>clic</a:t>
            </a:r>
            <a:r>
              <a:rPr lang="en-US" noProof="0" dirty="0" smtClean="0"/>
              <a:t> per </a:t>
            </a:r>
            <a:r>
              <a:rPr lang="en-US" noProof="0" dirty="0" err="1" smtClean="0"/>
              <a:t>modificare</a:t>
            </a:r>
            <a:r>
              <a:rPr lang="en-US" noProof="0" dirty="0" smtClean="0"/>
              <a:t> lo stile del </a:t>
            </a:r>
            <a:r>
              <a:rPr lang="en-US" noProof="0" dirty="0" err="1" smtClean="0"/>
              <a:t>titolo</a:t>
            </a:r>
            <a:endParaRPr lang="en-US" noProof="0" dirty="0"/>
          </a:p>
        </p:txBody>
      </p:sp>
      <p:sp>
        <p:nvSpPr>
          <p:cNvPr id="3" name="Segnaposto testo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lang="en-US" noProof="0" dirty="0" smtClean="0"/>
              <a:t>Fare </a:t>
            </a:r>
            <a:r>
              <a:rPr lang="en-US" noProof="0" dirty="0" err="1" smtClean="0"/>
              <a:t>clic</a:t>
            </a:r>
            <a:r>
              <a:rPr lang="en-US" noProof="0" dirty="0" smtClean="0"/>
              <a:t> per </a:t>
            </a:r>
            <a:r>
              <a:rPr lang="en-US" noProof="0" dirty="0" err="1" smtClean="0"/>
              <a:t>modificare</a:t>
            </a:r>
            <a:r>
              <a:rPr lang="en-US" noProof="0" dirty="0" smtClean="0"/>
              <a:t> </a:t>
            </a:r>
            <a:r>
              <a:rPr lang="en-US" noProof="0" dirty="0" err="1" smtClean="0"/>
              <a:t>stili</a:t>
            </a:r>
            <a:r>
              <a:rPr lang="en-US" noProof="0" dirty="0" smtClean="0"/>
              <a:t> del </a:t>
            </a:r>
            <a:r>
              <a:rPr lang="en-US" noProof="0" dirty="0" err="1" smtClean="0"/>
              <a:t>testo</a:t>
            </a:r>
            <a:r>
              <a:rPr lang="en-US" noProof="0" dirty="0" smtClean="0"/>
              <a:t> </a:t>
            </a:r>
            <a:r>
              <a:rPr lang="en-US" noProof="0" dirty="0" err="1" smtClean="0"/>
              <a:t>dello</a:t>
            </a:r>
            <a:r>
              <a:rPr lang="en-US" noProof="0" dirty="0" smtClean="0"/>
              <a:t> schema</a:t>
            </a:r>
          </a:p>
          <a:p>
            <a:pPr lvl="1"/>
            <a:r>
              <a:rPr lang="en-US" noProof="0" dirty="0" err="1" smtClean="0"/>
              <a:t>Secondo</a:t>
            </a:r>
            <a:r>
              <a:rPr lang="en-US" noProof="0" dirty="0" smtClean="0"/>
              <a:t> </a:t>
            </a:r>
            <a:r>
              <a:rPr lang="en-US" noProof="0" dirty="0" err="1" smtClean="0"/>
              <a:t>livello</a:t>
            </a:r>
            <a:endParaRPr lang="en-US" noProof="0" dirty="0" smtClean="0"/>
          </a:p>
          <a:p>
            <a:pPr lvl="2"/>
            <a:r>
              <a:rPr lang="en-US" noProof="0" dirty="0" err="1" smtClean="0"/>
              <a:t>Terzo</a:t>
            </a:r>
            <a:r>
              <a:rPr lang="en-US" noProof="0" dirty="0" smtClean="0"/>
              <a:t> </a:t>
            </a:r>
            <a:r>
              <a:rPr lang="en-US" noProof="0" dirty="0" err="1" smtClean="0"/>
              <a:t>livello</a:t>
            </a:r>
            <a:endParaRPr lang="en-US" noProof="0" dirty="0" smtClean="0"/>
          </a:p>
          <a:p>
            <a:pPr lvl="3"/>
            <a:r>
              <a:rPr lang="en-US" noProof="0" dirty="0" smtClean="0"/>
              <a:t>Quarto </a:t>
            </a:r>
            <a:r>
              <a:rPr lang="en-US" noProof="0" dirty="0" err="1" smtClean="0"/>
              <a:t>livello</a:t>
            </a:r>
            <a:endParaRPr lang="en-US" noProof="0" dirty="0" smtClean="0"/>
          </a:p>
          <a:p>
            <a:pPr lvl="4"/>
            <a:r>
              <a:rPr lang="en-US" noProof="0" dirty="0" err="1" smtClean="0"/>
              <a:t>Quinto</a:t>
            </a:r>
            <a:r>
              <a:rPr lang="en-US" noProof="0" dirty="0" smtClean="0"/>
              <a:t> </a:t>
            </a:r>
            <a:r>
              <a:rPr lang="en-US" noProof="0" dirty="0" err="1" smtClean="0"/>
              <a:t>livello</a:t>
            </a:r>
            <a:endParaRPr lang="en-US" noProof="0" dirty="0"/>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B5B12-E486-4207-8A68-7693CACC048F}" type="datetime1">
              <a:rPr lang="it-IT" noProof="0" smtClean="0"/>
              <a:pPr/>
              <a:t>17/07/2017</a:t>
            </a:fld>
            <a:endParaRPr lang="en-US" noProof="0"/>
          </a:p>
        </p:txBody>
      </p:sp>
      <p:sp>
        <p:nvSpPr>
          <p:cNvPr id="5" name="Segnaposto piè di pagina 4"/>
          <p:cNvSpPr>
            <a:spLocks noGrp="1"/>
          </p:cNvSpPr>
          <p:nvPr>
            <p:ph type="ftr" sz="quarter" idx="3"/>
          </p:nvPr>
        </p:nvSpPr>
        <p:spPr>
          <a:xfrm>
            <a:off x="2627784" y="6356350"/>
            <a:ext cx="38884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dirty="0" smtClean="0"/>
              <a:t>CUL8r - Mobile and Pervasive Systems - Culcasi 2017</a:t>
            </a:r>
            <a:endParaRPr lang="en-US" noProof="0" dirty="0"/>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2F3ED-0B61-49B6-8428-6D2CD3119C3E}" type="slidenum">
              <a:rPr lang="en-US" noProof="0" smtClean="0"/>
              <a:pPr/>
              <a:t>‹N›</a:t>
            </a:fld>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400" kern="1200">
          <a:solidFill>
            <a:srgbClr val="00007F"/>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github.com/Fpculcasi/CUL8r"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250px-Sna_large.png"/>
          <p:cNvPicPr>
            <a:picLocks noGrp="1" noChangeAspect="1"/>
          </p:cNvPicPr>
          <p:nvPr>
            <p:ph type="pic" idx="1"/>
          </p:nvPr>
        </p:nvPicPr>
        <p:blipFill>
          <a:blip r:embed="rId3" cstate="print"/>
          <a:stretch>
            <a:fillRect/>
          </a:stretch>
        </p:blipFill>
        <p:spPr>
          <a:xfrm rot="16200000">
            <a:off x="2791532" y="-223676"/>
            <a:ext cx="4353022" cy="5112569"/>
          </a:xfrm>
          <a:prstGeom prst="ellipse">
            <a:avLst/>
          </a:prstGeom>
          <a:ln>
            <a:noFill/>
          </a:ln>
          <a:effectLst>
            <a:softEdge rad="112500"/>
          </a:effectLst>
        </p:spPr>
      </p:pic>
      <p:sp>
        <p:nvSpPr>
          <p:cNvPr id="2" name="Titolo 1"/>
          <p:cNvSpPr>
            <a:spLocks noGrp="1"/>
          </p:cNvSpPr>
          <p:nvPr>
            <p:ph type="title"/>
          </p:nvPr>
        </p:nvSpPr>
        <p:spPr>
          <a:xfrm>
            <a:off x="1475656" y="4437112"/>
            <a:ext cx="5803032" cy="930226"/>
          </a:xfrm>
          <a:gradFill>
            <a:gsLst>
              <a:gs pos="0">
                <a:srgbClr val="E5EBF1"/>
              </a:gs>
              <a:gs pos="100000">
                <a:schemeClr val="bg1">
                  <a:alpha val="0"/>
                </a:schemeClr>
              </a:gs>
            </a:gsLst>
          </a:gradFill>
        </p:spPr>
        <p:txBody>
          <a:bodyPr anchor="ctr">
            <a:normAutofit/>
          </a:bodyPr>
          <a:lstStyle/>
          <a:p>
            <a:r>
              <a:rPr lang="en-US" sz="2700" dirty="0" smtClean="0"/>
              <a:t>CUL8r (see you later)</a:t>
            </a:r>
            <a:r>
              <a:rPr lang="en-US" dirty="0" smtClean="0"/>
              <a:t/>
            </a:r>
            <a:br>
              <a:rPr lang="en-US" dirty="0" smtClean="0"/>
            </a:br>
            <a:r>
              <a:rPr lang="en-US" dirty="0"/>
              <a:t>An Android application for real social networking</a:t>
            </a:r>
          </a:p>
        </p:txBody>
      </p:sp>
      <p:sp>
        <p:nvSpPr>
          <p:cNvPr id="3" name="Sottotitolo 2"/>
          <p:cNvSpPr>
            <a:spLocks noGrp="1"/>
          </p:cNvSpPr>
          <p:nvPr>
            <p:ph type="body" sz="half" idx="2"/>
          </p:nvPr>
        </p:nvSpPr>
        <p:spPr>
          <a:xfrm>
            <a:off x="1475656" y="5432450"/>
            <a:ext cx="5803032" cy="804862"/>
          </a:xfrm>
        </p:spPr>
        <p:txBody>
          <a:bodyPr>
            <a:noAutofit/>
          </a:bodyPr>
          <a:lstStyle/>
          <a:p>
            <a:pPr lvl="0">
              <a:spcBef>
                <a:spcPts val="0"/>
              </a:spcBef>
              <a:spcAft>
                <a:spcPts val="600"/>
              </a:spcAft>
            </a:pPr>
            <a:r>
              <a:rPr lang="en-US" sz="1200" dirty="0" smtClean="0">
                <a:solidFill>
                  <a:srgbClr val="898989"/>
                </a:solidFill>
                <a:latin typeface="Arial" pitchFamily="18"/>
                <a:cs typeface="Tahoma" pitchFamily="2"/>
              </a:rPr>
              <a:t>Francesco Paolo Culcasi</a:t>
            </a:r>
            <a:endParaRPr lang="en-US" sz="1200" dirty="0" smtClean="0">
              <a:solidFill>
                <a:schemeClr val="accent1"/>
              </a:solidFill>
              <a:latin typeface="Arial" pitchFamily="18"/>
              <a:cs typeface="Tahoma" pitchFamily="2"/>
            </a:endParaRPr>
          </a:p>
          <a:p>
            <a:pPr lvl="0">
              <a:spcBef>
                <a:spcPts val="0"/>
              </a:spcBef>
              <a:spcAft>
                <a:spcPts val="600"/>
              </a:spcAft>
            </a:pPr>
            <a:r>
              <a:rPr lang="en-US" sz="1200" dirty="0" smtClean="0">
                <a:solidFill>
                  <a:srgbClr val="898989"/>
                </a:solidFill>
                <a:latin typeface="Arial" pitchFamily="18"/>
                <a:cs typeface="Tahoma" pitchFamily="2"/>
              </a:rPr>
              <a:t>Mobile and Pervasive System, spring 2017</a:t>
            </a:r>
          </a:p>
          <a:p>
            <a:pPr lvl="0">
              <a:spcBef>
                <a:spcPts val="0"/>
              </a:spcBef>
              <a:spcAft>
                <a:spcPts val="600"/>
              </a:spcAft>
            </a:pPr>
            <a:r>
              <a:rPr lang="en-US" sz="1200" dirty="0" smtClean="0">
                <a:solidFill>
                  <a:srgbClr val="898989"/>
                </a:solidFill>
                <a:latin typeface="Arial" pitchFamily="18"/>
                <a:cs typeface="Tahoma" pitchFamily="2"/>
              </a:rPr>
              <a:t>Computer Engineering @ University of Pisa</a:t>
            </a:r>
          </a:p>
        </p:txBody>
      </p:sp>
      <p:sp>
        <p:nvSpPr>
          <p:cNvPr id="6" name="CasellaDiTesto 5"/>
          <p:cNvSpPr txBox="1"/>
          <p:nvPr/>
        </p:nvSpPr>
        <p:spPr>
          <a:xfrm>
            <a:off x="6228184" y="6392361"/>
            <a:ext cx="2664296" cy="276999"/>
          </a:xfrm>
          <a:prstGeom prst="rect">
            <a:avLst/>
          </a:prstGeom>
          <a:noFill/>
        </p:spPr>
        <p:txBody>
          <a:bodyPr wrap="square" rtlCol="0">
            <a:spAutoFit/>
          </a:bodyPr>
          <a:lstStyle/>
          <a:p>
            <a:r>
              <a:rPr lang="en-US" sz="1200" dirty="0" smtClean="0">
                <a:solidFill>
                  <a:schemeClr val="bg1">
                    <a:lumMod val="65000"/>
                  </a:schemeClr>
                </a:solidFill>
              </a:rPr>
              <a:t>Image source: Wikipedia (</a:t>
            </a:r>
            <a:r>
              <a:rPr lang="en-US" sz="1200" b="1" dirty="0" smtClean="0">
                <a:solidFill>
                  <a:schemeClr val="bg1">
                    <a:lumMod val="65000"/>
                  </a:schemeClr>
                </a:solidFill>
              </a:rPr>
              <a:t>Social graph</a:t>
            </a:r>
            <a:r>
              <a:rPr lang="en-US" sz="1200" dirty="0" smtClean="0">
                <a:solidFill>
                  <a:schemeClr val="bg1">
                    <a:lumMod val="65000"/>
                  </a:schemeClr>
                </a:solidFill>
              </a:rPr>
              <a:t>)</a:t>
            </a:r>
            <a:endParaRPr lang="en-US" dirty="0">
              <a:solidFill>
                <a:schemeClr val="bg1">
                  <a:lumMod val="65000"/>
                </a:schemeClr>
              </a:solidFill>
            </a:endParaRPr>
          </a:p>
        </p:txBody>
      </p:sp>
      <p:sp>
        <p:nvSpPr>
          <p:cNvPr id="7" name="Segnaposto numero diapositiva 6"/>
          <p:cNvSpPr>
            <a:spLocks noGrp="1"/>
          </p:cNvSpPr>
          <p:nvPr>
            <p:ph type="sldNum" sz="quarter" idx="12"/>
          </p:nvPr>
        </p:nvSpPr>
        <p:spPr/>
        <p:txBody>
          <a:bodyPr/>
          <a:lstStyle/>
          <a:p>
            <a:fld id="{8832F3ED-0B61-49B6-8428-6D2CD3119C3E}" type="slidenum">
              <a:rPr lang="it-IT" smtClean="0"/>
              <a:pPr/>
              <a:t>1</a:t>
            </a:fld>
            <a:endParaRPr lang="it-IT"/>
          </a:p>
        </p:txBody>
      </p:sp>
      <p:sp>
        <p:nvSpPr>
          <p:cNvPr id="8" name="Segnaposto piè di pagina 7"/>
          <p:cNvSpPr>
            <a:spLocks noGrp="1"/>
          </p:cNvSpPr>
          <p:nvPr>
            <p:ph type="ftr" sz="quarter" idx="11"/>
          </p:nvPr>
        </p:nvSpPr>
        <p:spPr/>
        <p:txBody>
          <a:bodyPr/>
          <a:lstStyle/>
          <a:p>
            <a:r>
              <a:rPr lang="en-US" dirty="0" smtClean="0"/>
              <a:t>CUL8r - Mobile and Pervasive Systems - Culcasi 2017</a:t>
            </a:r>
            <a:endParaRPr lang="it-IT" dirty="0"/>
          </a:p>
        </p:txBody>
      </p:sp>
      <p:pic>
        <p:nvPicPr>
          <p:cNvPr id="1026" name="Picture 2" descr="C:\Users\francescop\Documents\gitKraken\CUL8r\CUL8r\app\src\main\web_hi_res_512.png"/>
          <p:cNvPicPr>
            <a:picLocks noChangeAspect="1" noChangeArrowheads="1"/>
          </p:cNvPicPr>
          <p:nvPr/>
        </p:nvPicPr>
        <p:blipFill>
          <a:blip r:embed="rId4" cstate="print"/>
          <a:srcRect/>
          <a:stretch>
            <a:fillRect/>
          </a:stretch>
        </p:blipFill>
        <p:spPr bwMode="auto">
          <a:xfrm>
            <a:off x="7380312" y="4168154"/>
            <a:ext cx="1493094" cy="1493094"/>
          </a:xfrm>
          <a:prstGeom prst="rect">
            <a:avLst/>
          </a:prstGeom>
          <a:noFill/>
        </p:spPr>
      </p:pic>
      <p:sp>
        <p:nvSpPr>
          <p:cNvPr id="9" name="Rettangolo 8">
            <a:hlinkClick r:id="rId5"/>
          </p:cNvPr>
          <p:cNvSpPr/>
          <p:nvPr/>
        </p:nvSpPr>
        <p:spPr>
          <a:xfrm>
            <a:off x="4283968" y="4581128"/>
            <a:ext cx="31688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1"/>
                </a:solidFill>
                <a:latin typeface="Arial" pitchFamily="18"/>
                <a:cs typeface="Tahoma" pitchFamily="2"/>
              </a:rPr>
              <a:t>github.com/</a:t>
            </a:r>
            <a:r>
              <a:rPr lang="en-US" sz="1500" dirty="0" err="1" smtClean="0">
                <a:solidFill>
                  <a:schemeClr val="accent1"/>
                </a:solidFill>
                <a:latin typeface="Arial" pitchFamily="18"/>
                <a:cs typeface="Tahoma" pitchFamily="2"/>
              </a:rPr>
              <a:t>Fpculcasi</a:t>
            </a:r>
            <a:r>
              <a:rPr lang="en-US" sz="1500" dirty="0" smtClean="0">
                <a:solidFill>
                  <a:schemeClr val="accent1"/>
                </a:solidFill>
                <a:latin typeface="Arial" pitchFamily="18"/>
                <a:cs typeface="Tahoma" pitchFamily="2"/>
              </a:rPr>
              <a:t>/CUL8r</a:t>
            </a:r>
            <a:endParaRPr lang="en-US" sz="1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Server</a:t>
            </a:r>
            <a:endParaRPr lang="en-US" dirty="0"/>
          </a:p>
        </p:txBody>
      </p:sp>
      <p:sp>
        <p:nvSpPr>
          <p:cNvPr id="3" name="Segnaposto contenuto 2"/>
          <p:cNvSpPr>
            <a:spLocks noGrp="1"/>
          </p:cNvSpPr>
          <p:nvPr>
            <p:ph idx="1"/>
          </p:nvPr>
        </p:nvSpPr>
        <p:spPr/>
        <p:txBody>
          <a:bodyPr>
            <a:normAutofit fontScale="77500" lnSpcReduction="20000"/>
          </a:bodyPr>
          <a:lstStyle/>
          <a:p>
            <a:r>
              <a:rPr lang="en-US" dirty="0" smtClean="0"/>
              <a:t>Store in a database:</a:t>
            </a:r>
          </a:p>
          <a:p>
            <a:pPr lvl="1"/>
            <a:r>
              <a:rPr lang="en-US" dirty="0" smtClean="0"/>
              <a:t>Users name &amp; password</a:t>
            </a:r>
          </a:p>
          <a:p>
            <a:pPr lvl="1"/>
            <a:r>
              <a:rPr lang="en-US" dirty="0" smtClean="0"/>
              <a:t>Events</a:t>
            </a:r>
          </a:p>
          <a:p>
            <a:pPr lvl="2">
              <a:buNone/>
            </a:pPr>
            <a:r>
              <a:rPr lang="en-US" dirty="0" smtClean="0"/>
              <a:t>Description, start/end date and time, location</a:t>
            </a:r>
          </a:p>
          <a:p>
            <a:pPr lvl="1"/>
            <a:r>
              <a:rPr lang="en-US" dirty="0" smtClean="0"/>
              <a:t>Participations (including the confirmation)</a:t>
            </a:r>
          </a:p>
          <a:p>
            <a:r>
              <a:rPr lang="en-US" dirty="0" smtClean="0"/>
              <a:t>Perform clustering computation</a:t>
            </a:r>
          </a:p>
          <a:p>
            <a:pPr lvl="1"/>
            <a:r>
              <a:rPr lang="en-US" dirty="0" smtClean="0"/>
              <a:t>Cluster partition</a:t>
            </a:r>
          </a:p>
          <a:p>
            <a:pPr lvl="2"/>
            <a:r>
              <a:rPr lang="en-US" dirty="0" smtClean="0"/>
              <a:t>Density-based method</a:t>
            </a:r>
          </a:p>
          <a:p>
            <a:pPr lvl="1"/>
            <a:r>
              <a:rPr lang="en-US" dirty="0" smtClean="0"/>
              <a:t>Cluster location</a:t>
            </a:r>
          </a:p>
          <a:p>
            <a:pPr lvl="2"/>
            <a:r>
              <a:rPr lang="en-US" dirty="0" smtClean="0"/>
              <a:t>Through GPS position of each user belonging to a cluster</a:t>
            </a:r>
          </a:p>
          <a:p>
            <a:pPr lvl="1"/>
            <a:r>
              <a:rPr lang="en-US" dirty="0" smtClean="0"/>
              <a:t>Inter-cluster interaction</a:t>
            </a:r>
          </a:p>
          <a:p>
            <a:pPr lvl="2"/>
            <a:r>
              <a:rPr lang="en-US" dirty="0" smtClean="0"/>
              <a:t>Detection of the social interaction among people belonging to different clusters</a:t>
            </a:r>
          </a:p>
          <a:p>
            <a:pPr lvl="1"/>
            <a:r>
              <a:rPr lang="en-US" dirty="0" smtClean="0"/>
              <a:t>Intra-cluster interaction</a:t>
            </a:r>
          </a:p>
          <a:p>
            <a:pPr lvl="2"/>
            <a:r>
              <a:rPr lang="en-US" dirty="0" smtClean="0"/>
              <a:t>Detection of the social interaction described in the first slide</a:t>
            </a:r>
            <a:endParaRPr lang="en-US" dirty="0"/>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it-IT"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pPr/>
              <a:t>10</a:t>
            </a:fld>
            <a:endParaRPr lang="it-IT"/>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smtClean="0"/>
              <a:t>Next steps</a:t>
            </a:r>
            <a:endParaRPr lang="en-US" dirty="0"/>
          </a:p>
        </p:txBody>
      </p:sp>
      <p:sp>
        <p:nvSpPr>
          <p:cNvPr id="3" name="Segnaposto contenuto 2"/>
          <p:cNvSpPr>
            <a:spLocks noGrp="1"/>
          </p:cNvSpPr>
          <p:nvPr>
            <p:ph idx="1"/>
          </p:nvPr>
        </p:nvSpPr>
        <p:spPr/>
        <p:txBody>
          <a:bodyPr/>
          <a:lstStyle/>
          <a:p>
            <a:r>
              <a:rPr lang="en-US" dirty="0" smtClean="0"/>
              <a:t>List a set of event categories to better distinguish social interactions</a:t>
            </a:r>
          </a:p>
          <a:p>
            <a:r>
              <a:rPr lang="en-US" dirty="0" smtClean="0"/>
              <a:t>Add pop-up notification to signal the presence of highly correlated person or kindred events in the neighborhood</a:t>
            </a:r>
          </a:p>
          <a:p>
            <a:r>
              <a:rPr lang="en-US" dirty="0" smtClean="0"/>
              <a:t>Filtering of the participation </a:t>
            </a:r>
            <a:r>
              <a:rPr lang="en-US" dirty="0" err="1" smtClean="0"/>
              <a:t>listView</a:t>
            </a:r>
            <a:r>
              <a:rPr lang="en-US" dirty="0" smtClean="0"/>
              <a:t> by</a:t>
            </a:r>
          </a:p>
          <a:p>
            <a:pPr lvl="1"/>
            <a:r>
              <a:rPr lang="en-US" dirty="0" smtClean="0"/>
              <a:t>Category</a:t>
            </a:r>
          </a:p>
          <a:p>
            <a:pPr lvl="1"/>
            <a:r>
              <a:rPr lang="en-US" dirty="0" smtClean="0"/>
              <a:t>Past/present/future events</a:t>
            </a:r>
          </a:p>
          <a:p>
            <a:pPr lvl="1"/>
            <a:r>
              <a:rPr lang="en-US" dirty="0" smtClean="0"/>
              <a:t>Verified events</a:t>
            </a:r>
            <a:endParaRPr lang="en-US" dirty="0"/>
          </a:p>
        </p:txBody>
      </p:sp>
      <p:sp>
        <p:nvSpPr>
          <p:cNvPr id="4" name="Segnaposto piè di pagina 3"/>
          <p:cNvSpPr>
            <a:spLocks noGrp="1"/>
          </p:cNvSpPr>
          <p:nvPr>
            <p:ph type="ftr" sz="quarter" idx="11"/>
          </p:nvPr>
        </p:nvSpPr>
        <p:spPr/>
        <p:txBody>
          <a:bodyPr/>
          <a:lstStyle/>
          <a:p>
            <a:r>
              <a:rPr lang="en-US" smtClean="0"/>
              <a:t>CUL8r - Mobile and Pervasive Systems - Culcasi 2017</a:t>
            </a:r>
            <a:endParaRPr lang="en-US"/>
          </a:p>
        </p:txBody>
      </p:sp>
      <p:sp>
        <p:nvSpPr>
          <p:cNvPr id="5" name="Segnaposto numero diapositiva 4"/>
          <p:cNvSpPr>
            <a:spLocks noGrp="1"/>
          </p:cNvSpPr>
          <p:nvPr>
            <p:ph type="sldNum" sz="quarter" idx="12"/>
          </p:nvPr>
        </p:nvSpPr>
        <p:spPr/>
        <p:txBody>
          <a:bodyPr/>
          <a:lstStyle/>
          <a:p>
            <a:fld id="{8832F3ED-0B61-49B6-8428-6D2CD3119C3E}"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6632"/>
            <a:ext cx="7355160" cy="638944"/>
          </a:xfrm>
        </p:spPr>
        <p:txBody>
          <a:bodyPr>
            <a:normAutofit fontScale="90000"/>
          </a:bodyPr>
          <a:lstStyle/>
          <a:p>
            <a:r>
              <a:rPr lang="en-US" dirty="0" smtClean="0"/>
              <a:t>Importance of social relationships</a:t>
            </a:r>
            <a:endParaRPr lang="en-US" dirty="0"/>
          </a:p>
        </p:txBody>
      </p:sp>
      <p:sp>
        <p:nvSpPr>
          <p:cNvPr id="3" name="Segnaposto contenuto 2"/>
          <p:cNvSpPr>
            <a:spLocks noGrp="1"/>
          </p:cNvSpPr>
          <p:nvPr>
            <p:ph idx="1"/>
          </p:nvPr>
        </p:nvSpPr>
        <p:spPr/>
        <p:txBody>
          <a:bodyPr>
            <a:normAutofit fontScale="70000" lnSpcReduction="20000"/>
          </a:bodyPr>
          <a:lstStyle/>
          <a:p>
            <a:r>
              <a:rPr lang="en-US" dirty="0" smtClean="0"/>
              <a:t>Human beings are innately social and are shaped by their experiences with others. There are multiple perspectives to understand this inherent motivation to interact with others.</a:t>
            </a:r>
          </a:p>
          <a:p>
            <a:pPr lvl="1"/>
            <a:r>
              <a:rPr lang="en-US" b="1" dirty="0" smtClean="0"/>
              <a:t>Need to belong</a:t>
            </a:r>
          </a:p>
          <a:p>
            <a:pPr lvl="1"/>
            <a:r>
              <a:rPr lang="en-US" b="1" dirty="0" smtClean="0"/>
              <a:t>Social exchange</a:t>
            </a:r>
            <a:endParaRPr lang="en-US" dirty="0" smtClean="0"/>
          </a:p>
          <a:p>
            <a:pPr lvl="1"/>
            <a:r>
              <a:rPr lang="en-US" b="1" dirty="0" smtClean="0"/>
              <a:t>Relational self</a:t>
            </a:r>
          </a:p>
          <a:p>
            <a:r>
              <a:rPr lang="en-US" dirty="0" smtClean="0"/>
              <a:t>Types</a:t>
            </a:r>
          </a:p>
          <a:p>
            <a:pPr lvl="1"/>
            <a:r>
              <a:rPr lang="en-US" i="1" dirty="0" smtClean="0"/>
              <a:t>Intimate relationships</a:t>
            </a:r>
            <a:endParaRPr lang="en-US" dirty="0"/>
          </a:p>
          <a:p>
            <a:pPr lvl="2"/>
            <a:r>
              <a:rPr lang="en-US" dirty="0" smtClean="0"/>
              <a:t>Lovers, Significant other, Spouse</a:t>
            </a:r>
          </a:p>
          <a:p>
            <a:pPr lvl="1"/>
            <a:r>
              <a:rPr lang="en-US" i="1" dirty="0" smtClean="0"/>
              <a:t>Family relationships</a:t>
            </a:r>
          </a:p>
          <a:p>
            <a:pPr lvl="1"/>
            <a:r>
              <a:rPr lang="en-US" i="1" dirty="0" smtClean="0"/>
              <a:t>Egalitarian and Platonic friendship</a:t>
            </a:r>
          </a:p>
          <a:p>
            <a:pPr lvl="1"/>
            <a:r>
              <a:rPr lang="en-US" i="1" dirty="0" smtClean="0"/>
              <a:t>Enemy</a:t>
            </a:r>
            <a:r>
              <a:rPr lang="en-US" dirty="0" smtClean="0"/>
              <a:t> or </a:t>
            </a:r>
            <a:r>
              <a:rPr lang="en-US" i="1" dirty="0" err="1" smtClean="0"/>
              <a:t>frenemy</a:t>
            </a:r>
            <a:endParaRPr lang="en-US" i="1" dirty="0" smtClean="0"/>
          </a:p>
          <a:p>
            <a:pPr lvl="1"/>
            <a:r>
              <a:rPr lang="en-US" i="1" dirty="0" smtClean="0"/>
              <a:t>Neighbor</a:t>
            </a:r>
          </a:p>
          <a:p>
            <a:pPr lvl="1"/>
            <a:r>
              <a:rPr lang="en-US" i="1" dirty="0" smtClean="0"/>
              <a:t>Business relationships</a:t>
            </a:r>
            <a:r>
              <a:rPr lang="en-US" dirty="0" smtClean="0"/>
              <a:t>:</a:t>
            </a:r>
          </a:p>
          <a:p>
            <a:pPr lvl="2"/>
            <a:r>
              <a:rPr lang="en-US" dirty="0" smtClean="0"/>
              <a:t>Partnership, Employer and employee, Contractor, Customer, Landlord and tenant</a:t>
            </a:r>
          </a:p>
          <a:p>
            <a:pPr lvl="1"/>
            <a:r>
              <a:rPr lang="en-US" i="1" dirty="0" smtClean="0"/>
              <a:t>Official</a:t>
            </a:r>
          </a:p>
          <a:p>
            <a:endParaRPr lang="en-US"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pPr/>
              <a:t>2</a:t>
            </a:fld>
            <a:endParaRPr lang="it-IT"/>
          </a:p>
        </p:txBody>
      </p:sp>
      <p:sp>
        <p:nvSpPr>
          <p:cNvPr id="6" name="Segnaposto piè di pagina 5"/>
          <p:cNvSpPr>
            <a:spLocks noGrp="1"/>
          </p:cNvSpPr>
          <p:nvPr>
            <p:ph type="ftr" sz="quarter" idx="11"/>
          </p:nvPr>
        </p:nvSpPr>
        <p:spPr/>
        <p:txBody>
          <a:bodyPr/>
          <a:lstStyle/>
          <a:p>
            <a:r>
              <a:rPr lang="en-US" dirty="0" smtClean="0"/>
              <a:t>CUL8r - Mobile and Pervasive Systems - Culcasi 2017</a:t>
            </a:r>
            <a:endParaRPr lang="it-IT" dirty="0"/>
          </a:p>
        </p:txBody>
      </p:sp>
      <p:sp>
        <p:nvSpPr>
          <p:cNvPr id="10" name="CasellaDiTesto 9"/>
          <p:cNvSpPr txBox="1"/>
          <p:nvPr/>
        </p:nvSpPr>
        <p:spPr>
          <a:xfrm>
            <a:off x="5508104" y="3068960"/>
            <a:ext cx="324036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t>Social Media are able to distinguish only among the first 3 categories</a:t>
            </a:r>
            <a:br>
              <a:rPr lang="en-US" sz="2000" dirty="0" smtClean="0"/>
            </a:br>
            <a:r>
              <a:rPr lang="en-US" sz="2000" dirty="0" smtClean="0"/>
              <a:t>(partially the remaining ones)</a:t>
            </a:r>
            <a:endParaRPr lang="en-US" sz="2000" dirty="0"/>
          </a:p>
        </p:txBody>
      </p:sp>
      <p:sp>
        <p:nvSpPr>
          <p:cNvPr id="11" name="Ovale 10"/>
          <p:cNvSpPr/>
          <p:nvPr/>
        </p:nvSpPr>
        <p:spPr>
          <a:xfrm>
            <a:off x="1187624" y="3717032"/>
            <a:ext cx="2232248"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e 11"/>
          <p:cNvSpPr/>
          <p:nvPr/>
        </p:nvSpPr>
        <p:spPr>
          <a:xfrm>
            <a:off x="1187624" y="3140968"/>
            <a:ext cx="2448272"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Ovale 12"/>
          <p:cNvSpPr/>
          <p:nvPr/>
        </p:nvSpPr>
        <p:spPr>
          <a:xfrm>
            <a:off x="1187624" y="4005064"/>
            <a:ext cx="3816424"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1+#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smtClean="0"/>
              <a:t>Application structure</a:t>
            </a:r>
            <a:endParaRPr lang="en-US"/>
          </a:p>
        </p:txBody>
      </p:sp>
      <p:sp>
        <p:nvSpPr>
          <p:cNvPr id="3" name="Segnaposto contenuto 2"/>
          <p:cNvSpPr>
            <a:spLocks noGrp="1"/>
          </p:cNvSpPr>
          <p:nvPr>
            <p:ph idx="1"/>
          </p:nvPr>
        </p:nvSpPr>
        <p:spPr/>
        <p:txBody>
          <a:bodyPr>
            <a:normAutofit fontScale="92500"/>
          </a:bodyPr>
          <a:lstStyle/>
          <a:p>
            <a:r>
              <a:rPr lang="en-US" dirty="0" smtClean="0"/>
              <a:t>The application consist of two components:</a:t>
            </a:r>
          </a:p>
          <a:p>
            <a:pPr lvl="1">
              <a:buNone/>
            </a:pPr>
            <a:r>
              <a:rPr lang="en-US" b="1" dirty="0" smtClean="0"/>
              <a:t>Client</a:t>
            </a:r>
            <a:r>
              <a:rPr lang="en-US" dirty="0" smtClean="0"/>
              <a:t>: </a:t>
            </a:r>
          </a:p>
          <a:p>
            <a:pPr lvl="2">
              <a:buNone/>
            </a:pPr>
            <a:r>
              <a:rPr lang="en-US" dirty="0" smtClean="0"/>
              <a:t>An Android application used by users to search nearest events (conventions, exhibitions, concerts, fairs, excursions, ceremonies, etc</a:t>
            </a:r>
            <a:r>
              <a:rPr lang="en-US" dirty="0" smtClean="0"/>
              <a:t>…)</a:t>
            </a:r>
            <a:endParaRPr lang="en-US" dirty="0" smtClean="0"/>
          </a:p>
          <a:p>
            <a:pPr lvl="2">
              <a:buNone/>
            </a:pPr>
            <a:r>
              <a:rPr lang="en-US" dirty="0" smtClean="0"/>
              <a:t>The nearness is computed through a localization system (GPS).</a:t>
            </a:r>
          </a:p>
          <a:p>
            <a:pPr lvl="2">
              <a:buNone/>
            </a:pPr>
            <a:r>
              <a:rPr lang="en-US" dirty="0" smtClean="0"/>
              <a:t>Each client registers to one or more event they are </a:t>
            </a:r>
            <a:r>
              <a:rPr lang="en-US" dirty="0" smtClean="0"/>
              <a:t>participating</a:t>
            </a:r>
            <a:endParaRPr lang="en-US" dirty="0" smtClean="0"/>
          </a:p>
          <a:p>
            <a:pPr lvl="1">
              <a:buNone/>
            </a:pPr>
            <a:r>
              <a:rPr lang="en-US" b="1" dirty="0" smtClean="0"/>
              <a:t>Server</a:t>
            </a:r>
            <a:r>
              <a:rPr lang="en-US" dirty="0" smtClean="0"/>
              <a:t>:</a:t>
            </a:r>
          </a:p>
          <a:p>
            <a:pPr lvl="2">
              <a:buNone/>
            </a:pPr>
            <a:r>
              <a:rPr lang="en-US" dirty="0" smtClean="0"/>
              <a:t>Takes trace of all the events and the respective </a:t>
            </a:r>
            <a:r>
              <a:rPr lang="en-US" dirty="0" smtClean="0"/>
              <a:t>participants</a:t>
            </a:r>
            <a:endParaRPr lang="en-US" dirty="0" smtClean="0"/>
          </a:p>
          <a:p>
            <a:pPr lvl="2">
              <a:buNone/>
            </a:pPr>
            <a:r>
              <a:rPr lang="en-US" dirty="0" smtClean="0"/>
              <a:t>(Optional) Analyze relationships and depicts personal relations of application </a:t>
            </a:r>
            <a:r>
              <a:rPr lang="en-US" dirty="0" smtClean="0"/>
              <a:t>users</a:t>
            </a:r>
            <a:endParaRPr lang="en-US" dirty="0"/>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en-US" dirty="0"/>
          </a:p>
        </p:txBody>
      </p:sp>
      <p:sp>
        <p:nvSpPr>
          <p:cNvPr id="5" name="Segnaposto numero diapositiva 4"/>
          <p:cNvSpPr>
            <a:spLocks noGrp="1"/>
          </p:cNvSpPr>
          <p:nvPr>
            <p:ph type="sldNum" sz="quarter" idx="12"/>
          </p:nvPr>
        </p:nvSpPr>
        <p:spPr/>
        <p:txBody>
          <a:bodyPr/>
          <a:lstStyle/>
          <a:p>
            <a:fld id="{8832F3ED-0B61-49B6-8428-6D2CD3119C3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err="1" smtClean="0"/>
              <a:t>GPSTracker</a:t>
            </a:r>
            <a:endParaRPr lang="en-US" dirty="0"/>
          </a:p>
        </p:txBody>
      </p:sp>
      <p:sp>
        <p:nvSpPr>
          <p:cNvPr id="3" name="Segnaposto contenuto 2"/>
          <p:cNvSpPr>
            <a:spLocks noGrp="1"/>
          </p:cNvSpPr>
          <p:nvPr>
            <p:ph idx="1"/>
          </p:nvPr>
        </p:nvSpPr>
        <p:spPr>
          <a:xfrm>
            <a:off x="1619672" y="1052736"/>
            <a:ext cx="7067128" cy="5073427"/>
          </a:xfrm>
        </p:spPr>
        <p:txBody>
          <a:bodyPr>
            <a:normAutofit fontScale="32500" lnSpcReduction="20000"/>
          </a:bodyPr>
          <a:lstStyle/>
          <a:p>
            <a:pPr>
              <a:buNone/>
            </a:pPr>
            <a:r>
              <a:rPr lang="en-US" dirty="0" smtClean="0">
                <a:solidFill>
                  <a:srgbClr val="8000FF"/>
                </a:solidFill>
                <a:highlight>
                  <a:srgbClr val="FFFFFF"/>
                </a:highlight>
                <a:latin typeface="Courier New"/>
              </a:rPr>
              <a:t>public</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class</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GPSTracker</a:t>
            </a: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extends</a:t>
            </a:r>
            <a:r>
              <a:rPr lang="en-US" b="1" dirty="0" smtClean="0">
                <a:solidFill>
                  <a:srgbClr val="000000"/>
                </a:solidFill>
                <a:highlight>
                  <a:srgbClr val="FFFFFF"/>
                </a:highlight>
                <a:latin typeface="Courier New"/>
              </a:rPr>
              <a:t> Service </a:t>
            </a:r>
            <a:r>
              <a:rPr lang="en-US" b="1" dirty="0" smtClean="0">
                <a:solidFill>
                  <a:srgbClr val="0000FF"/>
                </a:solidFill>
                <a:highlight>
                  <a:srgbClr val="FFFFFF"/>
                </a:highlight>
                <a:latin typeface="Courier New"/>
              </a:rPr>
              <a:t>implements</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LocationListener</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final</a:t>
            </a:r>
            <a:r>
              <a:rPr lang="en-US" dirty="0" smtClean="0">
                <a:solidFill>
                  <a:srgbClr val="000000"/>
                </a:solidFill>
                <a:highlight>
                  <a:srgbClr val="FFFFFF"/>
                </a:highlight>
                <a:latin typeface="Courier New"/>
              </a:rPr>
              <a:t> Context </a:t>
            </a:r>
            <a:r>
              <a:rPr lang="en-US" dirty="0" err="1" smtClean="0">
                <a:solidFill>
                  <a:srgbClr val="000000"/>
                </a:solidFill>
                <a:highlight>
                  <a:srgbClr val="FFFFFF"/>
                </a:highlight>
                <a:latin typeface="Courier New"/>
              </a:rPr>
              <a:t>mContext</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flag for GPS status</a:t>
            </a:r>
          </a:p>
          <a:p>
            <a:pPr>
              <a:buNone/>
            </a:pPr>
            <a:r>
              <a:rPr lang="en-US" dirty="0" smtClean="0">
                <a:solidFill>
                  <a:srgbClr val="000000"/>
                </a:solidFill>
                <a:highlight>
                  <a:srgbClr val="FFFFFF"/>
                </a:highlight>
                <a:latin typeface="Courier New"/>
              </a:rPr>
              <a:t>    </a:t>
            </a:r>
            <a:r>
              <a:rPr lang="en-US" dirty="0" err="1" smtClean="0">
                <a:solidFill>
                  <a:srgbClr val="8000FF"/>
                </a:solidFill>
                <a:highlight>
                  <a:srgbClr val="FFFFFF"/>
                </a:highlight>
                <a:latin typeface="Courier New"/>
              </a:rPr>
              <a:t>boolean</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isGPSEnabled</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false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flag for network status</a:t>
            </a:r>
          </a:p>
          <a:p>
            <a:pPr>
              <a:buNone/>
            </a:pPr>
            <a:r>
              <a:rPr lang="en-US" dirty="0" smtClean="0">
                <a:solidFill>
                  <a:srgbClr val="000000"/>
                </a:solidFill>
                <a:highlight>
                  <a:srgbClr val="FFFFFF"/>
                </a:highlight>
                <a:latin typeface="Courier New"/>
              </a:rPr>
              <a:t>    </a:t>
            </a:r>
            <a:r>
              <a:rPr lang="en-US" dirty="0" err="1" smtClean="0">
                <a:solidFill>
                  <a:srgbClr val="8000FF"/>
                </a:solidFill>
                <a:highlight>
                  <a:srgbClr val="FFFFFF"/>
                </a:highlight>
                <a:latin typeface="Courier New"/>
              </a:rPr>
              <a:t>boolean</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isNetworkEnabled</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false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flag for GPS status</a:t>
            </a:r>
          </a:p>
          <a:p>
            <a:pPr>
              <a:buNone/>
            </a:pPr>
            <a:r>
              <a:rPr lang="en-US" dirty="0" smtClean="0">
                <a:solidFill>
                  <a:srgbClr val="000000"/>
                </a:solidFill>
                <a:highlight>
                  <a:srgbClr val="FFFFFF"/>
                </a:highlight>
                <a:latin typeface="Courier New"/>
              </a:rPr>
              <a:t>    </a:t>
            </a:r>
            <a:r>
              <a:rPr lang="en-US" dirty="0" err="1" smtClean="0">
                <a:solidFill>
                  <a:srgbClr val="8000FF"/>
                </a:solidFill>
                <a:highlight>
                  <a:srgbClr val="FFFFFF"/>
                </a:highlight>
                <a:latin typeface="Courier New"/>
              </a:rPr>
              <a:t>boolean</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canGetLocation</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false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Location </a:t>
            </a:r>
            <a:r>
              <a:rPr lang="en-US" dirty="0" err="1" smtClean="0">
                <a:solidFill>
                  <a:srgbClr val="000000"/>
                </a:solidFill>
                <a:highlight>
                  <a:srgbClr val="FFFFFF"/>
                </a:highlight>
                <a:latin typeface="Courier New"/>
              </a:rPr>
              <a:t>location</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location</a:t>
            </a: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double</a:t>
            </a:r>
            <a:r>
              <a:rPr lang="en-US" dirty="0" smtClean="0">
                <a:solidFill>
                  <a:srgbClr val="000000"/>
                </a:solidFill>
                <a:highlight>
                  <a:srgbClr val="FFFFFF"/>
                </a:highlight>
                <a:latin typeface="Courier New"/>
              </a:rPr>
              <a:t> latitude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latitude</a:t>
            </a: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double</a:t>
            </a:r>
            <a:r>
              <a:rPr lang="en-US" dirty="0" smtClean="0">
                <a:solidFill>
                  <a:srgbClr val="000000"/>
                </a:solidFill>
                <a:highlight>
                  <a:srgbClr val="FFFFFF"/>
                </a:highlight>
                <a:latin typeface="Courier New"/>
              </a:rPr>
              <a:t> longitude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longitude</a:t>
            </a: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The minimum time between updates in milliseconds</a:t>
            </a: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static</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final</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long</a:t>
            </a:r>
            <a:r>
              <a:rPr lang="en-US" dirty="0" smtClean="0">
                <a:solidFill>
                  <a:srgbClr val="000000"/>
                </a:solidFill>
                <a:highlight>
                  <a:srgbClr val="FFFFFF"/>
                </a:highlight>
                <a:latin typeface="Courier New"/>
              </a:rPr>
              <a:t> MIN_TIME_BW_UPDATES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8000"/>
                </a:solidFill>
                <a:highlight>
                  <a:srgbClr val="FFFFFF"/>
                </a:highlight>
                <a:latin typeface="Courier New"/>
              </a:rPr>
              <a:t>1000</a:t>
            </a:r>
            <a:r>
              <a:rPr lang="en-US" b="1" dirty="0" smtClean="0">
                <a:solidFill>
                  <a:srgbClr val="000080"/>
                </a:solidFill>
                <a:highlight>
                  <a:srgbClr val="FFFFFF"/>
                </a:highlight>
                <a:latin typeface="Courier New"/>
              </a:rPr>
              <a:t>*</a:t>
            </a:r>
            <a:r>
              <a:rPr lang="en-US" b="1" dirty="0" smtClean="0">
                <a:solidFill>
                  <a:srgbClr val="FF8000"/>
                </a:solidFill>
                <a:highlight>
                  <a:srgbClr val="FFFFFF"/>
                </a:highlight>
                <a:latin typeface="Courier New"/>
              </a:rPr>
              <a:t>10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1000msec * 10sec</a:t>
            </a: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The minimum distance to change Updates in meters</a:t>
            </a: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static</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final</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long</a:t>
            </a:r>
            <a:r>
              <a:rPr lang="en-US" dirty="0" smtClean="0">
                <a:solidFill>
                  <a:srgbClr val="000000"/>
                </a:solidFill>
                <a:highlight>
                  <a:srgbClr val="FFFFFF"/>
                </a:highlight>
                <a:latin typeface="Courier New"/>
              </a:rPr>
              <a:t> MIN_DISTANCE_CHANGE_FOR_UPDATES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8000"/>
                </a:solidFill>
                <a:highlight>
                  <a:srgbClr val="FFFFFF"/>
                </a:highlight>
                <a:latin typeface="Courier New"/>
              </a:rPr>
              <a:t>14</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14 meters</a:t>
            </a: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Many people tend to walk at about 1.4 m/s (14 meters in 10 seconds)</a:t>
            </a: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Declaring a Location Manager</a:t>
            </a: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protected</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LocationManager</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locationManager</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public</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GPSTracker</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Context </a:t>
            </a:r>
            <a:r>
              <a:rPr lang="en-US" b="1" dirty="0" err="1" smtClean="0">
                <a:solidFill>
                  <a:srgbClr val="000000"/>
                </a:solidFill>
                <a:highlight>
                  <a:srgbClr val="FFFFFF"/>
                </a:highlight>
                <a:latin typeface="Courier New"/>
              </a:rPr>
              <a:t>context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err="1" smtClean="0">
                <a:solidFill>
                  <a:srgbClr val="0000FF"/>
                </a:solidFill>
                <a:highlight>
                  <a:srgbClr val="FFFFFF"/>
                </a:highlight>
                <a:latin typeface="Courier New"/>
              </a:rPr>
              <a:t>this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mContext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context</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getLocation</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p>
          <a:p>
            <a:pPr>
              <a:buNone/>
            </a:pPr>
            <a:r>
              <a:rPr lang="it-IT" b="1" dirty="0" smtClean="0">
                <a:solidFill>
                  <a:srgbClr val="000080"/>
                </a:solidFill>
                <a:highlight>
                  <a:srgbClr val="FFFFFF"/>
                </a:highlight>
                <a:latin typeface="Courier New"/>
              </a:rPr>
              <a:t>…</a:t>
            </a:r>
            <a:endParaRPr lang="en-US" dirty="0"/>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en-US" dirty="0"/>
          </a:p>
        </p:txBody>
      </p:sp>
      <p:sp>
        <p:nvSpPr>
          <p:cNvPr id="5" name="Segnaposto numero diapositiva 4"/>
          <p:cNvSpPr>
            <a:spLocks noGrp="1"/>
          </p:cNvSpPr>
          <p:nvPr>
            <p:ph type="sldNum" sz="quarter" idx="12"/>
          </p:nvPr>
        </p:nvSpPr>
        <p:spPr/>
        <p:txBody>
          <a:bodyPr/>
          <a:lstStyle/>
          <a:p>
            <a:fld id="{8832F3ED-0B61-49B6-8428-6D2CD3119C3E}"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err="1" smtClean="0"/>
              <a:t>GPSTracker</a:t>
            </a:r>
            <a:endParaRPr lang="en-US" dirty="0"/>
          </a:p>
        </p:txBody>
      </p:sp>
      <p:sp>
        <p:nvSpPr>
          <p:cNvPr id="3" name="Segnaposto contenuto 2"/>
          <p:cNvSpPr>
            <a:spLocks noGrp="1"/>
          </p:cNvSpPr>
          <p:nvPr>
            <p:ph idx="1"/>
          </p:nvPr>
        </p:nvSpPr>
        <p:spPr>
          <a:xfrm>
            <a:off x="1475656" y="764704"/>
            <a:ext cx="7344816" cy="5760640"/>
          </a:xfrm>
        </p:spPr>
        <p:txBody>
          <a:bodyPr>
            <a:noAutofit/>
          </a:bodyPr>
          <a:lstStyle/>
          <a:p>
            <a:pPr>
              <a:buNone/>
            </a:pPr>
            <a:r>
              <a:rPr lang="en-US" sz="700" dirty="0" smtClean="0">
                <a:solidFill>
                  <a:srgbClr val="8000FF"/>
                </a:solidFill>
                <a:highlight>
                  <a:srgbClr val="FFFFFF"/>
                </a:highlight>
                <a:latin typeface="Courier New"/>
              </a:rPr>
              <a:t>	public</a:t>
            </a:r>
            <a:r>
              <a:rPr lang="en-US" sz="700" dirty="0" smtClean="0">
                <a:solidFill>
                  <a:srgbClr val="000000"/>
                </a:solidFill>
                <a:highlight>
                  <a:srgbClr val="FFFFFF"/>
                </a:highlight>
                <a:latin typeface="Courier New"/>
              </a:rPr>
              <a:t> Location </a:t>
            </a:r>
            <a:r>
              <a:rPr lang="en-US" sz="700" dirty="0" err="1" smtClean="0">
                <a:solidFill>
                  <a:srgbClr val="000000"/>
                </a:solidFill>
                <a:highlight>
                  <a:srgbClr val="FFFFFF"/>
                </a:highlight>
                <a:latin typeface="Courier New"/>
              </a:rPr>
              <a:t>getLocation</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try</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locationManager</a:t>
            </a: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mContext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getSystemService</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LOCATION_SERVICE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endParaRPr lang="en-US" sz="700"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smtClean="0">
                <a:solidFill>
                  <a:srgbClr val="008000"/>
                </a:solidFill>
                <a:highlight>
                  <a:srgbClr val="FFFFFF"/>
                </a:highlight>
                <a:latin typeface="Courier New"/>
              </a:rPr>
              <a:t>// getting GPS status</a:t>
            </a: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isGPSEnabled</a:t>
            </a: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isProviderEnabled</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GPS_PROVIDER</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endParaRPr lang="en-US" sz="700"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smtClean="0">
                <a:solidFill>
                  <a:srgbClr val="008000"/>
                </a:solidFill>
                <a:highlight>
                  <a:srgbClr val="FFFFFF"/>
                </a:highlight>
                <a:latin typeface="Courier New"/>
              </a:rPr>
              <a:t>// getting network status</a:t>
            </a: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isNetworkEnabled</a:t>
            </a: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isProviderEnabled</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NETWORK_PROVIDER</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endParaRPr lang="en-US" sz="700"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isGPSEnabled</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&amp;&amp;</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isNetworkEnabled</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smtClean="0">
                <a:solidFill>
                  <a:srgbClr val="008000"/>
                </a:solidFill>
                <a:highlight>
                  <a:srgbClr val="FFFFFF"/>
                </a:highlight>
                <a:latin typeface="Courier New"/>
              </a:rPr>
              <a:t>// no network provider is enabled</a:t>
            </a:r>
          </a:p>
          <a:p>
            <a:pPr>
              <a:buNone/>
            </a:pP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else</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err="1" smtClean="0">
                <a:solidFill>
                  <a:srgbClr val="0000FF"/>
                </a:solidFill>
                <a:highlight>
                  <a:srgbClr val="FFFFFF"/>
                </a:highlight>
                <a:latin typeface="Courier New"/>
              </a:rPr>
              <a:t>this</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canGetLocation</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true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smtClean="0">
                <a:solidFill>
                  <a:srgbClr val="008000"/>
                </a:solidFill>
                <a:highlight>
                  <a:srgbClr val="FFFFFF"/>
                </a:highlight>
                <a:latin typeface="Courier New"/>
              </a:rPr>
              <a:t>// First get location from Network Provider</a:t>
            </a: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isNetworkEnabled</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requestLocationUpdates</a:t>
            </a:r>
            <a:r>
              <a:rPr lang="en-US" sz="700" b="1" dirty="0" smtClean="0">
                <a:solidFill>
                  <a:srgbClr val="000080"/>
                </a:solidFill>
                <a:highlight>
                  <a:srgbClr val="FFFFFF"/>
                </a:highlight>
                <a:latin typeface="Courier New"/>
              </a:rPr>
              <a:t>(</a:t>
            </a:r>
            <a:r>
              <a:rPr lang="en-US" sz="700"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NETWORK_PROVIDER</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dirty="0" smtClean="0">
                <a:solidFill>
                  <a:srgbClr val="000000"/>
                </a:solidFill>
                <a:highlight>
                  <a:srgbClr val="FFFFFF"/>
                </a:highlight>
                <a:latin typeface="Courier New"/>
              </a:rPr>
              <a:t>MIN_TIME_BW_UPDATES</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dirty="0" smtClean="0">
                <a:solidFill>
                  <a:srgbClr val="000000"/>
                </a:solidFill>
                <a:highlight>
                  <a:srgbClr val="FFFFFF"/>
                </a:highlight>
                <a:latin typeface="Courier New"/>
              </a:rPr>
              <a:t>MIN_DISTANCE_CHANGE_FOR_UPDATES</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this</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Log</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d</a:t>
            </a:r>
            <a:r>
              <a:rPr lang="en-US" sz="700" b="1" dirty="0" smtClean="0">
                <a:solidFill>
                  <a:srgbClr val="000080"/>
                </a:solidFill>
                <a:highlight>
                  <a:srgbClr val="FFFFFF"/>
                </a:highlight>
                <a:latin typeface="Courier New"/>
              </a:rPr>
              <a:t>(</a:t>
            </a:r>
            <a:r>
              <a:rPr lang="en-US" sz="700" b="1" dirty="0" smtClean="0">
                <a:solidFill>
                  <a:srgbClr val="808080"/>
                </a:solidFill>
                <a:highlight>
                  <a:srgbClr val="FFFFFF"/>
                </a:highlight>
                <a:latin typeface="Courier New"/>
              </a:rPr>
              <a:t>"***</a:t>
            </a:r>
            <a:r>
              <a:rPr lang="en-US" sz="700" b="1" dirty="0" err="1" smtClean="0">
                <a:solidFill>
                  <a:srgbClr val="808080"/>
                </a:solidFill>
                <a:highlight>
                  <a:srgbClr val="FFFFFF"/>
                </a:highlight>
                <a:latin typeface="Courier New"/>
              </a:rPr>
              <a:t>getLocation</a:t>
            </a:r>
            <a:r>
              <a:rPr lang="en-US" sz="700" b="1" dirty="0" smtClean="0">
                <a:solidFill>
                  <a:srgbClr val="808080"/>
                </a:solidFill>
                <a:highlight>
                  <a:srgbClr val="FFFFFF"/>
                </a:highlight>
                <a:latin typeface="Courier New"/>
              </a:rPr>
              <a:t>()"</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808080"/>
                </a:solidFill>
                <a:highlight>
                  <a:srgbClr val="FFFFFF"/>
                </a:highlight>
                <a:latin typeface="Courier New"/>
              </a:rPr>
              <a:t>"Network"</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null</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location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getLastKnownLocation</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NETWORK_PROVIDER</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location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null</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latitude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getLatitude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longitude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getLongitude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smtClean="0">
                <a:solidFill>
                  <a:srgbClr val="008000"/>
                </a:solidFill>
                <a:highlight>
                  <a:srgbClr val="FFFFFF"/>
                </a:highlight>
                <a:latin typeface="Courier New"/>
              </a:rPr>
              <a:t>// if GPS Enabled get lat/long using GPS Services</a:t>
            </a: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isGPSEnabled</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location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null</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requestLocationUpdates</a:t>
            </a:r>
            <a:r>
              <a:rPr lang="en-US" sz="700" b="1" dirty="0" smtClean="0">
                <a:solidFill>
                  <a:srgbClr val="000080"/>
                </a:solidFill>
                <a:highlight>
                  <a:srgbClr val="FFFFFF"/>
                </a:highlight>
                <a:latin typeface="Courier New"/>
              </a:rPr>
              <a:t>(</a:t>
            </a:r>
            <a:r>
              <a:rPr lang="en-US" sz="700"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GPS_PROVIDER</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dirty="0" smtClean="0">
                <a:solidFill>
                  <a:srgbClr val="000000"/>
                </a:solidFill>
                <a:highlight>
                  <a:srgbClr val="FFFFFF"/>
                </a:highlight>
                <a:latin typeface="Courier New"/>
              </a:rPr>
              <a:t>MIN_TIME_BW_UPDATES</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dirty="0" smtClean="0">
                <a:solidFill>
                  <a:srgbClr val="000000"/>
                </a:solidFill>
                <a:highlight>
                  <a:srgbClr val="FFFFFF"/>
                </a:highlight>
                <a:latin typeface="Courier New"/>
              </a:rPr>
              <a:t>MIN_DISTANCE_CHANGE_FOR_UPDATES</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this</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Log</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d</a:t>
            </a:r>
            <a:r>
              <a:rPr lang="en-US" sz="700" b="1" dirty="0" smtClean="0">
                <a:solidFill>
                  <a:srgbClr val="000080"/>
                </a:solidFill>
                <a:highlight>
                  <a:srgbClr val="FFFFFF"/>
                </a:highlight>
                <a:latin typeface="Courier New"/>
              </a:rPr>
              <a:t>(</a:t>
            </a:r>
            <a:r>
              <a:rPr lang="en-US" sz="700" b="1" dirty="0" smtClean="0">
                <a:solidFill>
                  <a:srgbClr val="808080"/>
                </a:solidFill>
                <a:highlight>
                  <a:srgbClr val="FFFFFF"/>
                </a:highlight>
                <a:latin typeface="Courier New"/>
              </a:rPr>
              <a:t>"***</a:t>
            </a:r>
            <a:r>
              <a:rPr lang="en-US" sz="700" b="1" dirty="0" err="1" smtClean="0">
                <a:solidFill>
                  <a:srgbClr val="808080"/>
                </a:solidFill>
                <a:highlight>
                  <a:srgbClr val="FFFFFF"/>
                </a:highlight>
                <a:latin typeface="Courier New"/>
              </a:rPr>
              <a:t>getLocation</a:t>
            </a:r>
            <a:r>
              <a:rPr lang="en-US" sz="700" b="1" dirty="0" smtClean="0">
                <a:solidFill>
                  <a:srgbClr val="808080"/>
                </a:solidFill>
                <a:highlight>
                  <a:srgbClr val="FFFFFF"/>
                </a:highlight>
                <a:latin typeface="Courier New"/>
              </a:rPr>
              <a:t>()"</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808080"/>
                </a:solidFill>
                <a:highlight>
                  <a:srgbClr val="FFFFFF"/>
                </a:highlight>
                <a:latin typeface="Courier New"/>
              </a:rPr>
              <a:t>"GPS Enabled"</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null</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location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getLastKnownLocation</a:t>
            </a:r>
            <a:r>
              <a:rPr lang="en-US" sz="700" b="1" dirty="0"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LocationManager</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GPS_PROVIDER</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if</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location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null</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latitude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getLatitude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longitude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err="1" smtClean="0">
                <a:solidFill>
                  <a:srgbClr val="000000"/>
                </a:solidFill>
                <a:highlight>
                  <a:srgbClr val="FFFFFF"/>
                </a:highlight>
                <a:latin typeface="Courier New"/>
              </a:rPr>
              <a:t>location</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getLongitude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catch</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Exception e</a:t>
            </a:r>
            <a:r>
              <a:rPr lang="en-US" sz="700" b="1" dirty="0" smtClean="0">
                <a:solidFill>
                  <a:srgbClr val="000080"/>
                </a:solidFill>
                <a:highlight>
                  <a:srgbClr val="FFFFFF"/>
                </a:highlight>
                <a:latin typeface="Courier New"/>
              </a:rPr>
              <a:t>)</a:t>
            </a:r>
            <a:r>
              <a:rPr lang="en-US" sz="700" b="1"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dirty="0" err="1" smtClean="0">
                <a:solidFill>
                  <a:srgbClr val="000000"/>
                </a:solidFill>
                <a:highlight>
                  <a:srgbClr val="FFFFFF"/>
                </a:highlight>
                <a:latin typeface="Courier New"/>
              </a:rPr>
              <a:t>e</a:t>
            </a:r>
            <a:r>
              <a:rPr lang="en-US" sz="700" b="1" dirty="0" err="1" smtClean="0">
                <a:solidFill>
                  <a:srgbClr val="000080"/>
                </a:solidFill>
                <a:highlight>
                  <a:srgbClr val="FFFFFF"/>
                </a:highlight>
                <a:latin typeface="Courier New"/>
              </a:rPr>
              <a:t>.</a:t>
            </a:r>
            <a:r>
              <a:rPr lang="en-US" sz="700" b="1" dirty="0" err="1" smtClean="0">
                <a:solidFill>
                  <a:srgbClr val="000000"/>
                </a:solidFill>
                <a:highlight>
                  <a:srgbClr val="FFFFFF"/>
                </a:highlight>
                <a:latin typeface="Courier New"/>
              </a:rPr>
              <a:t>printStackTrace</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endParaRPr lang="en-US" sz="700"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FF"/>
                </a:solidFill>
                <a:highlight>
                  <a:srgbClr val="FFFFFF"/>
                </a:highlight>
                <a:latin typeface="Courier New"/>
              </a:rPr>
              <a:t>return</a:t>
            </a:r>
            <a:r>
              <a:rPr lang="en-US" sz="700" b="1" dirty="0" smtClean="0">
                <a:solidFill>
                  <a:srgbClr val="000000"/>
                </a:solidFill>
                <a:highlight>
                  <a:srgbClr val="FFFFFF"/>
                </a:highlight>
                <a:latin typeface="Courier New"/>
              </a:rPr>
              <a:t> location</a:t>
            </a:r>
            <a:r>
              <a:rPr lang="en-US" sz="700" b="1" dirty="0" smtClean="0">
                <a:solidFill>
                  <a:srgbClr val="000080"/>
                </a:solidFill>
                <a:highlight>
                  <a:srgbClr val="FFFFFF"/>
                </a:highlight>
                <a:latin typeface="Courier New"/>
              </a:rPr>
              <a:t>;</a:t>
            </a:r>
            <a:endParaRPr lang="en-US" sz="700" b="1" dirty="0" smtClean="0">
              <a:solidFill>
                <a:srgbClr val="000000"/>
              </a:solidFill>
              <a:highlight>
                <a:srgbClr val="FFFFFF"/>
              </a:highlight>
              <a:latin typeface="Courier New"/>
            </a:endParaRPr>
          </a:p>
          <a:p>
            <a:pPr>
              <a:buNone/>
            </a:pPr>
            <a:r>
              <a:rPr lang="en-US" sz="700" dirty="0" smtClean="0">
                <a:solidFill>
                  <a:srgbClr val="000000"/>
                </a:solidFill>
                <a:highlight>
                  <a:srgbClr val="FFFFFF"/>
                </a:highlight>
                <a:latin typeface="Courier New"/>
              </a:rPr>
              <a:t>    </a:t>
            </a:r>
            <a:r>
              <a:rPr lang="en-US" sz="700" b="1" dirty="0" smtClean="0">
                <a:solidFill>
                  <a:srgbClr val="000080"/>
                </a:solidFill>
                <a:highlight>
                  <a:srgbClr val="FFFFFF"/>
                </a:highlight>
                <a:latin typeface="Courier New"/>
              </a:rPr>
              <a:t>}</a:t>
            </a:r>
          </a:p>
          <a:p>
            <a:pPr>
              <a:buNone/>
            </a:pPr>
            <a:r>
              <a:rPr lang="en-US" sz="700" b="1" dirty="0" smtClean="0">
                <a:solidFill>
                  <a:srgbClr val="000080"/>
                </a:solidFill>
                <a:highlight>
                  <a:srgbClr val="FFFFFF"/>
                </a:highlight>
                <a:latin typeface="Courier New"/>
              </a:rPr>
              <a:t>…</a:t>
            </a:r>
            <a:endParaRPr lang="en-US" sz="700" dirty="0"/>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it-IT"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pPr/>
              <a:t>5</a:t>
            </a:fld>
            <a:endParaRPr lang="it-IT"/>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francescop\Documents\gitKraken\CUL8r\presentazione\img\login.jpeg"/>
          <p:cNvPicPr>
            <a:picLocks noChangeAspect="1" noChangeArrowheads="1"/>
          </p:cNvPicPr>
          <p:nvPr/>
        </p:nvPicPr>
        <p:blipFill>
          <a:blip r:embed="rId3" cstate="print"/>
          <a:srcRect/>
          <a:stretch>
            <a:fillRect/>
          </a:stretch>
        </p:blipFill>
        <p:spPr bwMode="auto">
          <a:xfrm>
            <a:off x="6516216" y="836712"/>
            <a:ext cx="1821280" cy="3240360"/>
          </a:xfrm>
          <a:prstGeom prst="rect">
            <a:avLst/>
          </a:prstGeom>
          <a:noFill/>
          <a:ln>
            <a:solidFill>
              <a:schemeClr val="tx1"/>
            </a:solidFill>
          </a:ln>
        </p:spPr>
      </p:pic>
      <p:sp>
        <p:nvSpPr>
          <p:cNvPr id="3" name="Segnaposto contenuto 2"/>
          <p:cNvSpPr>
            <a:spLocks noGrp="1"/>
          </p:cNvSpPr>
          <p:nvPr>
            <p:ph idx="1"/>
          </p:nvPr>
        </p:nvSpPr>
        <p:spPr/>
        <p:txBody>
          <a:bodyPr>
            <a:normAutofit lnSpcReduction="10000"/>
          </a:bodyPr>
          <a:lstStyle/>
          <a:p>
            <a:r>
              <a:rPr lang="en-US" dirty="0" smtClean="0"/>
              <a:t>Activities:</a:t>
            </a:r>
          </a:p>
          <a:p>
            <a:pPr lvl="1"/>
            <a:r>
              <a:rPr lang="en-US" i="1" dirty="0" err="1" smtClean="0"/>
              <a:t>LoginActivity</a:t>
            </a:r>
            <a:endParaRPr lang="en-US" i="1" dirty="0" smtClean="0"/>
          </a:p>
          <a:p>
            <a:pPr lvl="2">
              <a:buNone/>
            </a:pPr>
            <a:r>
              <a:rPr lang="it-IT" dirty="0" err="1" smtClean="0"/>
              <a:t>Checks</a:t>
            </a:r>
            <a:r>
              <a:rPr lang="it-IT" dirty="0" smtClean="0"/>
              <a:t> </a:t>
            </a:r>
            <a:r>
              <a:rPr lang="it-IT" dirty="0" err="1" smtClean="0"/>
              <a:t>credentials</a:t>
            </a:r>
            <a:r>
              <a:rPr lang="it-IT" dirty="0" smtClean="0"/>
              <a:t> </a:t>
            </a:r>
            <a:r>
              <a:rPr lang="it-IT" dirty="0" err="1" smtClean="0"/>
              <a:t>through</a:t>
            </a:r>
            <a:r>
              <a:rPr lang="it-IT" dirty="0" smtClean="0"/>
              <a:t> </a:t>
            </a:r>
            <a:r>
              <a:rPr lang="it-IT" dirty="0" err="1" smtClean="0"/>
              <a:t>AsyncTask</a:t>
            </a:r>
            <a:endParaRPr lang="en-US" dirty="0" smtClean="0"/>
          </a:p>
          <a:p>
            <a:pPr lvl="1"/>
            <a:r>
              <a:rPr lang="en-US" i="1" dirty="0" err="1" smtClean="0"/>
              <a:t>MainActivity</a:t>
            </a:r>
            <a:endParaRPr lang="en-US" i="1" dirty="0" smtClean="0"/>
          </a:p>
          <a:p>
            <a:pPr lvl="2"/>
            <a:r>
              <a:rPr lang="en-US" dirty="0" smtClean="0"/>
              <a:t>Single fragment if </a:t>
            </a:r>
            <a:r>
              <a:rPr lang="en-US" i="1" dirty="0" smtClean="0"/>
              <a:t>Portrait</a:t>
            </a:r>
            <a:r>
              <a:rPr lang="en-US" dirty="0" smtClean="0"/>
              <a:t>, two when </a:t>
            </a:r>
            <a:r>
              <a:rPr lang="en-US" i="1" dirty="0" smtClean="0"/>
              <a:t>Landscape</a:t>
            </a:r>
          </a:p>
          <a:p>
            <a:pPr lvl="2"/>
            <a:r>
              <a:rPr lang="en-US" dirty="0" smtClean="0"/>
              <a:t>Index fragment</a:t>
            </a:r>
          </a:p>
          <a:p>
            <a:pPr lvl="3">
              <a:buNone/>
            </a:pPr>
            <a:r>
              <a:rPr lang="en-US" dirty="0" smtClean="0"/>
              <a:t>To choice the </a:t>
            </a:r>
            <a:r>
              <a:rPr lang="en-US" i="1" dirty="0" err="1" smtClean="0"/>
              <a:t>FrameLayout</a:t>
            </a:r>
            <a:r>
              <a:rPr lang="en-US" dirty="0" smtClean="0"/>
              <a:t> to be showed</a:t>
            </a:r>
          </a:p>
          <a:p>
            <a:pPr lvl="2"/>
            <a:r>
              <a:rPr lang="en-US" dirty="0" err="1" smtClean="0"/>
              <a:t>FrameLayouts</a:t>
            </a:r>
            <a:endParaRPr lang="en-US" dirty="0" smtClean="0"/>
          </a:p>
          <a:p>
            <a:pPr marL="1828800" lvl="3" indent="-457200">
              <a:buFont typeface="+mj-lt"/>
              <a:buAutoNum type="arabicPeriod"/>
            </a:pPr>
            <a:r>
              <a:rPr lang="en-US" dirty="0" smtClean="0"/>
              <a:t>Search not ended nearly Events &amp; Participate (not confirmed if not started yet)</a:t>
            </a:r>
          </a:p>
          <a:p>
            <a:pPr marL="1828800" lvl="3" indent="-457200">
              <a:buFont typeface="+mj-lt"/>
              <a:buAutoNum type="arabicPeriod"/>
            </a:pPr>
            <a:r>
              <a:rPr lang="en-US" dirty="0" smtClean="0"/>
              <a:t>Create new Event</a:t>
            </a:r>
          </a:p>
          <a:p>
            <a:pPr marL="1828800" lvl="3" indent="-457200">
              <a:buFont typeface="+mj-lt"/>
              <a:buAutoNum type="arabicPeriod"/>
            </a:pPr>
            <a:r>
              <a:rPr lang="en-US" dirty="0" smtClean="0"/>
              <a:t>Show chosen Events &amp; confirm Participation</a:t>
            </a:r>
          </a:p>
        </p:txBody>
      </p:sp>
      <p:sp>
        <p:nvSpPr>
          <p:cNvPr id="2" name="Titolo 1"/>
          <p:cNvSpPr>
            <a:spLocks noGrp="1"/>
          </p:cNvSpPr>
          <p:nvPr>
            <p:ph type="title"/>
          </p:nvPr>
        </p:nvSpPr>
        <p:spPr/>
        <p:txBody>
          <a:bodyPr>
            <a:normAutofit fontScale="90000"/>
          </a:bodyPr>
          <a:lstStyle/>
          <a:p>
            <a:r>
              <a:rPr lang="en-US" dirty="0" smtClean="0"/>
              <a:t>Client side: Android app</a:t>
            </a:r>
            <a:endParaRPr lang="en-US" dirty="0"/>
          </a:p>
        </p:txBody>
      </p:sp>
      <p:sp>
        <p:nvSpPr>
          <p:cNvPr id="5" name="Segnaposto numero diapositiva 4"/>
          <p:cNvSpPr>
            <a:spLocks noGrp="1"/>
          </p:cNvSpPr>
          <p:nvPr>
            <p:ph type="sldNum" sz="quarter" idx="12"/>
          </p:nvPr>
        </p:nvSpPr>
        <p:spPr/>
        <p:txBody>
          <a:bodyPr/>
          <a:lstStyle/>
          <a:p>
            <a:fld id="{8832F3ED-0B61-49B6-8428-6D2CD3119C3E}" type="slidenum">
              <a:rPr lang="en-US" smtClean="0"/>
              <a:pPr/>
              <a:t>6</a:t>
            </a:fld>
            <a:endParaRPr lang="en-US" dirty="0"/>
          </a:p>
        </p:txBody>
      </p:sp>
      <p:pic>
        <p:nvPicPr>
          <p:cNvPr id="1026" name="Picture 2" descr="C:\Users\francescop\Documents\gitKraken\CUL8r\presentazione\img\main_land.png"/>
          <p:cNvPicPr>
            <a:picLocks noChangeAspect="1" noChangeArrowheads="1"/>
          </p:cNvPicPr>
          <p:nvPr/>
        </p:nvPicPr>
        <p:blipFill>
          <a:blip r:embed="rId4" cstate="print"/>
          <a:srcRect/>
          <a:stretch>
            <a:fillRect/>
          </a:stretch>
        </p:blipFill>
        <p:spPr bwMode="auto">
          <a:xfrm>
            <a:off x="4932040" y="3573016"/>
            <a:ext cx="3891132" cy="2187053"/>
          </a:xfrm>
          <a:prstGeom prst="rect">
            <a:avLst/>
          </a:prstGeom>
          <a:noFill/>
          <a:ln>
            <a:solidFill>
              <a:schemeClr val="tx1"/>
            </a:solidFill>
          </a:ln>
        </p:spPr>
      </p:pic>
      <p:pic>
        <p:nvPicPr>
          <p:cNvPr id="1028" name="Picture 4" descr="C:\Users\francescop\Documents\gitKraken\CUL8r\presentazione\img\search_port.jpeg"/>
          <p:cNvPicPr>
            <a:picLocks noChangeAspect="1" noChangeArrowheads="1"/>
          </p:cNvPicPr>
          <p:nvPr/>
        </p:nvPicPr>
        <p:blipFill>
          <a:blip r:embed="rId5" cstate="print"/>
          <a:srcRect/>
          <a:stretch>
            <a:fillRect/>
          </a:stretch>
        </p:blipFill>
        <p:spPr bwMode="auto">
          <a:xfrm>
            <a:off x="251520" y="3273623"/>
            <a:ext cx="1800200" cy="3202856"/>
          </a:xfrm>
          <a:prstGeom prst="rect">
            <a:avLst/>
          </a:prstGeom>
          <a:noFill/>
          <a:ln>
            <a:solidFill>
              <a:schemeClr val="tx1"/>
            </a:solidFill>
          </a:ln>
        </p:spPr>
      </p:pic>
      <p:pic>
        <p:nvPicPr>
          <p:cNvPr id="1027" name="Picture 3" descr="C:\Users\francescop\Documents\gitKraken\CUL8r\presentazione\img\index_port.jpeg"/>
          <p:cNvPicPr>
            <a:picLocks noChangeAspect="1" noChangeArrowheads="1"/>
          </p:cNvPicPr>
          <p:nvPr/>
        </p:nvPicPr>
        <p:blipFill>
          <a:blip r:embed="rId6" cstate="print"/>
          <a:srcRect/>
          <a:stretch>
            <a:fillRect/>
          </a:stretch>
        </p:blipFill>
        <p:spPr bwMode="auto">
          <a:xfrm>
            <a:off x="1403648" y="3489647"/>
            <a:ext cx="1827665" cy="3251721"/>
          </a:xfrm>
          <a:prstGeom prst="rect">
            <a:avLst/>
          </a:prstGeom>
          <a:noFill/>
          <a:ln>
            <a:solidFill>
              <a:schemeClr val="tx1"/>
            </a:solidFill>
          </a:ln>
        </p:spPr>
      </p:pic>
      <p:sp>
        <p:nvSpPr>
          <p:cNvPr id="10" name="Ovale 9"/>
          <p:cNvSpPr/>
          <p:nvPr/>
        </p:nvSpPr>
        <p:spPr>
          <a:xfrm>
            <a:off x="3851920" y="2852936"/>
            <a:ext cx="1080120"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e 10"/>
          <p:cNvSpPr/>
          <p:nvPr/>
        </p:nvSpPr>
        <p:spPr>
          <a:xfrm>
            <a:off x="6300192" y="2852936"/>
            <a:ext cx="1368152"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fade">
                                      <p:cBhvr>
                                        <p:cTn id="13" dur="500"/>
                                        <p:tgtEl>
                                          <p:spTgt spid="10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029"/>
                                        </p:tgtEl>
                                      </p:cBhvr>
                                    </p:animEffect>
                                    <p:set>
                                      <p:cBhvr>
                                        <p:cTn id="18" dur="1" fill="hold">
                                          <p:stCondLst>
                                            <p:cond delay="499"/>
                                          </p:stCondLst>
                                        </p:cTn>
                                        <p:tgtEl>
                                          <p:spTgt spid="102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fade">
                                      <p:cBhvr>
                                        <p:cTn id="29" dur="500"/>
                                        <p:tgtEl>
                                          <p:spTgt spid="10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fade">
                                      <p:cBhvr>
                                        <p:cTn id="35" dur="500"/>
                                        <p:tgtEl>
                                          <p:spTgt spid="10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500"/>
                                        <p:tgtEl>
                                          <p:spTgt spid="10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28"/>
                                        </p:tgtEl>
                                      </p:cBhvr>
                                    </p:animEffect>
                                    <p:set>
                                      <p:cBhvr>
                                        <p:cTn id="54" dur="1" fill="hold">
                                          <p:stCondLst>
                                            <p:cond delay="499"/>
                                          </p:stCondLst>
                                        </p:cTn>
                                        <p:tgtEl>
                                          <p:spTgt spid="102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026"/>
                                        </p:tgtEl>
                                      </p:cBhvr>
                                    </p:animEffect>
                                    <p:set>
                                      <p:cBhvr>
                                        <p:cTn id="57" dur="1" fill="hold">
                                          <p:stCondLst>
                                            <p:cond delay="499"/>
                                          </p:stCondLst>
                                        </p:cTn>
                                        <p:tgtEl>
                                          <p:spTgt spid="1026"/>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500"/>
                                        <p:tgtEl>
                                          <p:spTgt spid="3">
                                            <p:txEl>
                                              <p:pRg st="5" end="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500"/>
                                        <p:tgtEl>
                                          <p:spTgt spid="3">
                                            <p:txEl>
                                              <p:pRg st="6" end="6"/>
                                            </p:txEl>
                                          </p:spTgt>
                                        </p:tgtEl>
                                      </p:cBhvr>
                                    </p:animEffect>
                                  </p:childTnLst>
                                </p:cTn>
                              </p:par>
                              <p:par>
                                <p:cTn id="64" presetID="49" presetClass="path" presetSubtype="0" accel="50000" decel="50000" fill="hold" nodeType="withEffect">
                                  <p:stCondLst>
                                    <p:cond delay="0"/>
                                  </p:stCondLst>
                                  <p:childTnLst>
                                    <p:animMotion origin="layout" path="M 1.38889E-6 -3.33333E-6 L 0.23889 0.20556 " pathEditMode="relative" rAng="0" ptsTypes="AA">
                                      <p:cBhvr>
                                        <p:cTn id="65" dur="2000" fill="hold"/>
                                        <p:tgtEl>
                                          <p:spTgt spid="1027"/>
                                        </p:tgtEl>
                                        <p:attrNameLst>
                                          <p:attrName>ppt_x</p:attrName>
                                          <p:attrName>ppt_y</p:attrName>
                                        </p:attrNameLst>
                                      </p:cBhvr>
                                      <p:rCtr x="119" y="103"/>
                                    </p:animMotion>
                                  </p:childTnLst>
                                </p:cTn>
                              </p:par>
                            </p:childTnLst>
                          </p:cTn>
                        </p:par>
                        <p:par>
                          <p:cTn id="66" fill="hold">
                            <p:stCondLst>
                              <p:cond delay="2000"/>
                            </p:stCondLst>
                            <p:childTnLst>
                              <p:par>
                                <p:cTn id="67" presetID="6" presetClass="emph" presetSubtype="0" fill="hold" nodeType="afterEffect">
                                  <p:stCondLst>
                                    <p:cond delay="0"/>
                                  </p:stCondLst>
                                  <p:childTnLst>
                                    <p:animScale>
                                      <p:cBhvr>
                                        <p:cTn id="68" dur="500" fill="hold"/>
                                        <p:tgtEl>
                                          <p:spTgt spid="1027"/>
                                        </p:tgtEl>
                                      </p:cBhvr>
                                      <p:by x="150000" y="150000"/>
                                    </p:animScale>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027"/>
                                        </p:tgtEl>
                                      </p:cBhvr>
                                    </p:animEffect>
                                    <p:set>
                                      <p:cBhvr>
                                        <p:cTn id="73" dur="1" fill="hold">
                                          <p:stCondLst>
                                            <p:cond delay="499"/>
                                          </p:stCondLst>
                                        </p:cTn>
                                        <p:tgtEl>
                                          <p:spTgt spid="1027"/>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Effect transition="in" filter="fade">
                                      <p:cBhvr>
                                        <p:cTn id="76" dur="500"/>
                                        <p:tgtEl>
                                          <p:spTgt spid="3">
                                            <p:txEl>
                                              <p:pRg st="7" end="7"/>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Effect transition="in" filter="fade">
                                      <p:cBhvr>
                                        <p:cTn id="79" dur="500"/>
                                        <p:tgtEl>
                                          <p:spTgt spid="3">
                                            <p:txEl>
                                              <p:pRg st="8" end="8"/>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
                                            <p:txEl>
                                              <p:pRg st="9" end="9"/>
                                            </p:txEl>
                                          </p:spTgt>
                                        </p:tgtEl>
                                        <p:attrNameLst>
                                          <p:attrName>style.visibility</p:attrName>
                                        </p:attrNameLst>
                                      </p:cBhvr>
                                      <p:to>
                                        <p:strVal val="visible"/>
                                      </p:to>
                                    </p:set>
                                    <p:animEffect transition="in" filter="fade">
                                      <p:cBhvr>
                                        <p:cTn id="82" dur="500"/>
                                        <p:tgtEl>
                                          <p:spTgt spid="3">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Effect transition="in" filter="fade">
                                      <p:cBhvr>
                                        <p:cTn id="8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uiExpand="1" animBg="1"/>
      <p:bldP spid="10" grpId="1" uiExpand="1" animBg="1"/>
      <p:bldP spid="11" grpId="0" uiExpand="1" animBg="1"/>
      <p:bldP spid="11" grpId="1" uiExpand="1"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err="1" smtClean="0"/>
              <a:t>ServiceHandler</a:t>
            </a:r>
            <a:endParaRPr lang="en-US" dirty="0"/>
          </a:p>
        </p:txBody>
      </p:sp>
      <p:sp>
        <p:nvSpPr>
          <p:cNvPr id="3" name="Segnaposto contenuto 2"/>
          <p:cNvSpPr>
            <a:spLocks noGrp="1"/>
          </p:cNvSpPr>
          <p:nvPr>
            <p:ph idx="1"/>
          </p:nvPr>
        </p:nvSpPr>
        <p:spPr>
          <a:xfrm>
            <a:off x="1763688" y="836712"/>
            <a:ext cx="7093296" cy="5073427"/>
          </a:xfrm>
        </p:spPr>
        <p:txBody>
          <a:bodyPr>
            <a:normAutofit fontScale="25000" lnSpcReduction="20000"/>
          </a:bodyPr>
          <a:lstStyle/>
          <a:p>
            <a:pPr>
              <a:buNone/>
            </a:pPr>
            <a:r>
              <a:rPr lang="en-US" dirty="0" smtClean="0">
                <a:solidFill>
                  <a:srgbClr val="8000FF"/>
                </a:solidFill>
                <a:highlight>
                  <a:srgbClr val="FFFFFF"/>
                </a:highlight>
                <a:latin typeface="Courier New"/>
              </a:rPr>
              <a:t>class</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ServiceHandler</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String </a:t>
            </a:r>
            <a:r>
              <a:rPr lang="en-US" dirty="0" err="1" smtClean="0">
                <a:solidFill>
                  <a:srgbClr val="000000"/>
                </a:solidFill>
                <a:highlight>
                  <a:srgbClr val="FFFFFF"/>
                </a:highlight>
                <a:latin typeface="Courier New"/>
              </a:rPr>
              <a:t>getEncodedData</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Map</a:t>
            </a:r>
            <a:r>
              <a:rPr lang="en-US" b="1" dirty="0" smtClean="0">
                <a:solidFill>
                  <a:srgbClr val="000080"/>
                </a:solidFill>
                <a:highlight>
                  <a:srgbClr val="FFFFFF"/>
                </a:highlight>
                <a:latin typeface="Courier New"/>
              </a:rPr>
              <a:t>&lt;</a:t>
            </a:r>
            <a:r>
              <a:rPr lang="en-US" b="1" dirty="0" err="1" smtClean="0">
                <a:solidFill>
                  <a:srgbClr val="000000"/>
                </a:solidFill>
                <a:highlight>
                  <a:srgbClr val="FFFFFF"/>
                </a:highlight>
                <a:latin typeface="Courier New"/>
              </a:rPr>
              <a:t>String</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String</a:t>
            </a:r>
            <a:r>
              <a:rPr lang="en-US" b="1" dirty="0" smtClean="0">
                <a:solidFill>
                  <a:srgbClr val="000080"/>
                </a:solidFill>
                <a:highlight>
                  <a:srgbClr val="FFFFFF"/>
                </a:highlight>
                <a:latin typeface="Courier New"/>
              </a:rPr>
              <a:t>&gt;</a:t>
            </a:r>
            <a:r>
              <a:rPr lang="en-US" b="1" dirty="0" smtClean="0">
                <a:solidFill>
                  <a:srgbClr val="000000"/>
                </a:solidFill>
                <a:highlight>
                  <a:srgbClr val="FFFFFF"/>
                </a:highlight>
                <a:latin typeface="Courier New"/>
              </a:rPr>
              <a:t> data</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StringBuilder</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sb</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StringBuilder</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for</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String key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data</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keySet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String value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null</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try</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value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URLEncoder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encode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data</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key</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"UTF-8"</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catch</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UnsupportedEncodingException</a:t>
            </a:r>
            <a:r>
              <a:rPr lang="en-US" b="1" dirty="0" smtClean="0">
                <a:solidFill>
                  <a:srgbClr val="000000"/>
                </a:solidFill>
                <a:highlight>
                  <a:srgbClr val="FFFFFF"/>
                </a:highlight>
                <a:latin typeface="Courier New"/>
              </a:rPr>
              <a:t> 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printStackTrace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if</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sb</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length</a:t>
            </a:r>
            <a:r>
              <a:rPr lang="en-US" b="1" dirty="0" smtClean="0">
                <a:solidFill>
                  <a:srgbClr val="000080"/>
                </a:solidFill>
                <a:highlight>
                  <a:srgbClr val="FFFFFF"/>
                </a:highlight>
                <a:latin typeface="Courier New"/>
              </a:rPr>
              <a:t>()&gt;</a:t>
            </a:r>
            <a:r>
              <a:rPr lang="en-US" b="1" dirty="0" smtClean="0">
                <a:solidFill>
                  <a:srgbClr val="FF8000"/>
                </a:solidFill>
                <a:highlight>
                  <a:srgbClr val="FFFFFF"/>
                </a:highlight>
                <a:latin typeface="Courier New"/>
              </a:rPr>
              <a:t>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sb</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append</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"&amp;"</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sb</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append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key</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append</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append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return</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sb</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toString</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String </a:t>
            </a:r>
            <a:r>
              <a:rPr lang="en-US" dirty="0" err="1" smtClean="0">
                <a:solidFill>
                  <a:srgbClr val="000000"/>
                </a:solidFill>
                <a:highlight>
                  <a:srgbClr val="FFFFFF"/>
                </a:highlight>
                <a:latin typeface="Courier New"/>
              </a:rPr>
              <a:t>makeServiceCall</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String </a:t>
            </a:r>
            <a:r>
              <a:rPr lang="en-US" b="1" dirty="0" err="1" smtClean="0">
                <a:solidFill>
                  <a:srgbClr val="000000"/>
                </a:solidFill>
                <a:highlight>
                  <a:srgbClr val="FFFFFF"/>
                </a:highlight>
                <a:latin typeface="Courier New"/>
              </a:rPr>
              <a:t>my_url</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Map</a:t>
            </a:r>
            <a:r>
              <a:rPr lang="en-US" b="1" dirty="0" smtClean="0">
                <a:solidFill>
                  <a:srgbClr val="000080"/>
                </a:solidFill>
                <a:highlight>
                  <a:srgbClr val="FFFFFF"/>
                </a:highlight>
                <a:latin typeface="Courier New"/>
              </a:rPr>
              <a:t>&lt;</a:t>
            </a:r>
            <a:r>
              <a:rPr lang="en-US" b="1" dirty="0" smtClean="0">
                <a:solidFill>
                  <a:srgbClr val="000000"/>
                </a:solidFill>
                <a:highlight>
                  <a:srgbClr val="FFFFFF"/>
                </a:highlight>
                <a:latin typeface="Courier New"/>
              </a:rPr>
              <a:t>String</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String</a:t>
            </a:r>
            <a:r>
              <a:rPr lang="en-US" b="1" dirty="0" smtClean="0">
                <a:solidFill>
                  <a:srgbClr val="000080"/>
                </a:solidFill>
                <a:highlight>
                  <a:srgbClr val="FFFFFF"/>
                </a:highlight>
                <a:latin typeface="Courier New"/>
              </a:rPr>
              <a:t>&gt;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params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String response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null</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String </a:t>
            </a:r>
            <a:r>
              <a:rPr lang="en-US" dirty="0" err="1" smtClean="0">
                <a:solidFill>
                  <a:srgbClr val="000000"/>
                </a:solidFill>
                <a:highlight>
                  <a:srgbClr val="FFFFFF"/>
                </a:highlight>
                <a:latin typeface="Courier New"/>
              </a:rPr>
              <a:t>encodedStr</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getEncodedData</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params</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BufferedReader</a:t>
            </a:r>
            <a:r>
              <a:rPr lang="en-US" dirty="0" smtClean="0">
                <a:solidFill>
                  <a:srgbClr val="000000"/>
                </a:solidFill>
                <a:highlight>
                  <a:srgbClr val="FFFFFF"/>
                </a:highlight>
                <a:latin typeface="Courier New"/>
              </a:rPr>
              <a:t> reader</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HttpURLConnection</a:t>
            </a:r>
            <a:r>
              <a:rPr lang="en-US" dirty="0" smtClean="0">
                <a:solidFill>
                  <a:srgbClr val="000000"/>
                </a:solidFill>
                <a:highlight>
                  <a:srgbClr val="FFFFFF"/>
                </a:highlight>
                <a:latin typeface="Courier New"/>
              </a:rPr>
              <a:t> con</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try</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String </a:t>
            </a:r>
            <a:r>
              <a:rPr lang="en-US" dirty="0" err="1" smtClean="0">
                <a:solidFill>
                  <a:srgbClr val="000000"/>
                </a:solidFill>
                <a:highlight>
                  <a:srgbClr val="FFFFFF"/>
                </a:highlight>
                <a:latin typeface="Courier New"/>
              </a:rPr>
              <a:t>server_url</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dirty="0" smtClean="0">
                <a:solidFill>
                  <a:srgbClr val="808080"/>
                </a:solidFill>
                <a:highlight>
                  <a:srgbClr val="FFFFFF"/>
                </a:highlight>
                <a:latin typeface="Courier New"/>
              </a:rPr>
              <a:t>"http://fpculcasi.altervista.org"</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URL </a:t>
            </a:r>
            <a:r>
              <a:rPr lang="en-US" dirty="0" err="1" smtClean="0">
                <a:solidFill>
                  <a:srgbClr val="000000"/>
                </a:solidFill>
                <a:highlight>
                  <a:srgbClr val="FFFFFF"/>
                </a:highlight>
                <a:latin typeface="Courier New"/>
              </a:rPr>
              <a:t>url</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URL</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server_url</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my_url</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con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HttpURLConnection</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url</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openConnection</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con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setRequestMethod</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"POST"</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con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setDoOutput</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true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OutputStreamWriter</a:t>
            </a:r>
            <a:r>
              <a:rPr lang="en-US" dirty="0" smtClean="0">
                <a:solidFill>
                  <a:srgbClr val="000000"/>
                </a:solidFill>
                <a:highlight>
                  <a:srgbClr val="FFFFFF"/>
                </a:highlight>
                <a:latin typeface="Courier New"/>
              </a:rPr>
              <a:t> writer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OutputStreamWriter</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getOutputStream</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writer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write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encodedStr</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writer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flush</a:t>
            </a:r>
            <a:r>
              <a:rPr lang="en-US" b="1" dirty="0" smtClean="0">
                <a:solidFill>
                  <a:srgbClr val="000080"/>
                </a:solidFill>
                <a:highlight>
                  <a:srgbClr val="FFFFFF"/>
                </a:highlight>
                <a:latin typeface="Courier New"/>
              </a:rPr>
              <a:t>();</a:t>
            </a:r>
            <a:endParaRPr lang="en-US"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StringBuilder</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sb</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StringBuilder</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reader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BufferedReader</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InputStreamReader</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getInputStream</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String line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while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line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reader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readLine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null</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sb</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append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line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append</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"\n"</a:t>
            </a:r>
            <a:r>
              <a:rPr lang="en-US" b="1" dirty="0" smtClean="0">
                <a:solidFill>
                  <a:srgbClr val="000080"/>
                </a:solidFill>
                <a:highlight>
                  <a:srgbClr val="FFFFFF"/>
                </a:highlight>
                <a:latin typeface="Courier New"/>
              </a:rPr>
              <a:t>);</a:t>
            </a:r>
            <a:endParaRPr lang="en-US" b="1" dirty="0" smtClean="0">
              <a:solidFill>
                <a:srgbClr val="008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response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sb</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toString</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reader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close</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con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disconnect</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catch</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Exception 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printStackTrace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return</a:t>
            </a:r>
            <a:r>
              <a:rPr lang="en-US" b="1" dirty="0" smtClean="0">
                <a:solidFill>
                  <a:srgbClr val="000000"/>
                </a:solidFill>
                <a:highlight>
                  <a:srgbClr val="FFFFFF"/>
                </a:highlight>
                <a:latin typeface="Courier New"/>
              </a:rPr>
              <a:t> response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sz="4800" dirty="0" smtClean="0">
              <a:latin typeface="Times New Roman"/>
            </a:endParaRPr>
          </a:p>
          <a:p>
            <a:pPr>
              <a:buNone/>
            </a:pPr>
            <a:endParaRPr lang="en-US" dirty="0"/>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it-IT"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pPr/>
              <a:t>7</a:t>
            </a:fld>
            <a:endParaRPr lang="it-IT"/>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smtClean="0"/>
              <a:t>Fragments’ layout</a:t>
            </a:r>
            <a:endParaRPr lang="en-US"/>
          </a:p>
        </p:txBody>
      </p:sp>
      <p:sp>
        <p:nvSpPr>
          <p:cNvPr id="3" name="Segnaposto testo 2"/>
          <p:cNvSpPr>
            <a:spLocks noGrp="1"/>
          </p:cNvSpPr>
          <p:nvPr>
            <p:ph type="body" idx="1"/>
          </p:nvPr>
        </p:nvSpPr>
        <p:spPr>
          <a:xfrm>
            <a:off x="467544" y="980728"/>
            <a:ext cx="2674640" cy="432048"/>
          </a:xfrm>
        </p:spPr>
        <p:txBody>
          <a:bodyPr>
            <a:normAutofit/>
          </a:bodyPr>
          <a:lstStyle/>
          <a:p>
            <a:pPr algn="ctr"/>
            <a:r>
              <a:rPr lang="en-US" sz="1700" smtClean="0"/>
              <a:t>Search nearest events</a:t>
            </a:r>
            <a:endParaRPr lang="en-US" sz="1700"/>
          </a:p>
        </p:txBody>
      </p:sp>
      <p:pic>
        <p:nvPicPr>
          <p:cNvPr id="9" name="Segnaposto contenuto 8" descr="search_port.jpeg"/>
          <p:cNvPicPr>
            <a:picLocks noGrp="1" noChangeAspect="1"/>
          </p:cNvPicPr>
          <p:nvPr>
            <p:ph sz="half" idx="2"/>
          </p:nvPr>
        </p:nvPicPr>
        <p:blipFill>
          <a:blip r:embed="rId2" cstate="print"/>
          <a:stretch>
            <a:fillRect/>
          </a:stretch>
        </p:blipFill>
        <p:spPr>
          <a:xfrm>
            <a:off x="504444" y="1484313"/>
            <a:ext cx="2580449" cy="4591050"/>
          </a:xfrm>
          <a:ln w="12700">
            <a:solidFill>
              <a:schemeClr val="tx1"/>
            </a:solidFill>
          </a:ln>
        </p:spPr>
      </p:pic>
      <p:sp>
        <p:nvSpPr>
          <p:cNvPr id="7" name="Segnaposto piè di pagina 6"/>
          <p:cNvSpPr>
            <a:spLocks noGrp="1"/>
          </p:cNvSpPr>
          <p:nvPr>
            <p:ph type="ftr" sz="quarter" idx="11"/>
          </p:nvPr>
        </p:nvSpPr>
        <p:spPr/>
        <p:txBody>
          <a:bodyPr/>
          <a:lstStyle/>
          <a:p>
            <a:r>
              <a:rPr lang="en-US" smtClean="0"/>
              <a:t>CUL8r - Mobile and Pervasive Systems - Culcasi 2017</a:t>
            </a:r>
            <a:endParaRPr lang="en-US"/>
          </a:p>
        </p:txBody>
      </p:sp>
      <p:sp>
        <p:nvSpPr>
          <p:cNvPr id="8" name="Segnaposto numero diapositiva 7"/>
          <p:cNvSpPr>
            <a:spLocks noGrp="1"/>
          </p:cNvSpPr>
          <p:nvPr>
            <p:ph type="sldNum" sz="quarter" idx="12"/>
          </p:nvPr>
        </p:nvSpPr>
        <p:spPr/>
        <p:txBody>
          <a:bodyPr/>
          <a:lstStyle/>
          <a:p>
            <a:fld id="{8832F3ED-0B61-49B6-8428-6D2CD3119C3E}" type="slidenum">
              <a:rPr lang="en-US" smtClean="0"/>
              <a:pPr/>
              <a:t>8</a:t>
            </a:fld>
            <a:endParaRPr lang="en-US"/>
          </a:p>
        </p:txBody>
      </p:sp>
      <p:sp>
        <p:nvSpPr>
          <p:cNvPr id="10" name="Segnaposto testo 2"/>
          <p:cNvSpPr txBox="1">
            <a:spLocks/>
          </p:cNvSpPr>
          <p:nvPr/>
        </p:nvSpPr>
        <p:spPr>
          <a:xfrm>
            <a:off x="3310964" y="981199"/>
            <a:ext cx="2674640" cy="43204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b="1" i="0" u="none" strike="noStrike" kern="1200" cap="none" spc="0" normalizeH="0" baseline="0" smtClean="0">
                <a:ln>
                  <a:noFill/>
                </a:ln>
                <a:solidFill>
                  <a:schemeClr val="tx1"/>
                </a:solidFill>
                <a:effectLst/>
                <a:uLnTx/>
                <a:uFillTx/>
                <a:latin typeface="+mn-lt"/>
                <a:ea typeface="+mn-ea"/>
                <a:cs typeface="+mn-cs"/>
              </a:rPr>
              <a:t>Add new event</a:t>
            </a:r>
            <a:endParaRPr kumimoji="0" lang="en-US" sz="1700" b="1" i="0" u="none" strike="noStrike" kern="1200" cap="none" spc="0" normalizeH="0" baseline="0">
              <a:ln>
                <a:noFill/>
              </a:ln>
              <a:solidFill>
                <a:schemeClr val="tx1"/>
              </a:solidFill>
              <a:effectLst/>
              <a:uLnTx/>
              <a:uFillTx/>
              <a:latin typeface="+mn-lt"/>
              <a:ea typeface="+mn-ea"/>
              <a:cs typeface="+mn-cs"/>
            </a:endParaRPr>
          </a:p>
        </p:txBody>
      </p:sp>
      <p:pic>
        <p:nvPicPr>
          <p:cNvPr id="11" name="Segnaposto contenuto 8" descr="search_port.jpeg"/>
          <p:cNvPicPr>
            <a:picLocks noChangeAspect="1"/>
          </p:cNvPicPr>
          <p:nvPr/>
        </p:nvPicPr>
        <p:blipFill>
          <a:blip r:embed="rId3" cstate="print"/>
          <a:stretch>
            <a:fillRect/>
          </a:stretch>
        </p:blipFill>
        <p:spPr>
          <a:xfrm>
            <a:off x="3347864" y="1484784"/>
            <a:ext cx="2580449" cy="4591050"/>
          </a:xfrm>
          <a:prstGeom prst="rect">
            <a:avLst/>
          </a:prstGeom>
          <a:ln w="12700">
            <a:solidFill>
              <a:schemeClr val="tx1"/>
            </a:solidFill>
          </a:ln>
        </p:spPr>
      </p:pic>
      <p:sp>
        <p:nvSpPr>
          <p:cNvPr id="12" name="Segnaposto testo 2"/>
          <p:cNvSpPr txBox="1">
            <a:spLocks/>
          </p:cNvSpPr>
          <p:nvPr/>
        </p:nvSpPr>
        <p:spPr>
          <a:xfrm>
            <a:off x="6119276" y="981199"/>
            <a:ext cx="2674640" cy="43204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b="1" i="0" u="none" strike="noStrike" kern="1200" cap="none" spc="0" normalizeH="0" baseline="0" smtClean="0">
                <a:ln>
                  <a:noFill/>
                </a:ln>
                <a:solidFill>
                  <a:schemeClr val="tx1"/>
                </a:solidFill>
                <a:effectLst/>
                <a:uLnTx/>
                <a:uFillTx/>
                <a:latin typeface="+mn-lt"/>
                <a:ea typeface="+mn-ea"/>
                <a:cs typeface="+mn-cs"/>
              </a:rPr>
              <a:t>Check</a:t>
            </a:r>
            <a:r>
              <a:rPr kumimoji="0" lang="en-US" sz="1700" b="1" i="0" u="none" strike="noStrike" kern="1200" cap="none" spc="0" normalizeH="0" smtClean="0">
                <a:ln>
                  <a:noFill/>
                </a:ln>
                <a:solidFill>
                  <a:schemeClr val="tx1"/>
                </a:solidFill>
                <a:effectLst/>
                <a:uLnTx/>
                <a:uFillTx/>
                <a:latin typeface="+mn-lt"/>
                <a:ea typeface="+mn-ea"/>
                <a:cs typeface="+mn-cs"/>
              </a:rPr>
              <a:t> event participation</a:t>
            </a:r>
            <a:endParaRPr kumimoji="0" lang="en-US" sz="1700" b="1" i="0" u="none" strike="noStrike" kern="1200" cap="none" spc="0" normalizeH="0" baseline="0">
              <a:ln>
                <a:noFill/>
              </a:ln>
              <a:solidFill>
                <a:schemeClr val="tx1"/>
              </a:solidFill>
              <a:effectLst/>
              <a:uLnTx/>
              <a:uFillTx/>
              <a:latin typeface="+mn-lt"/>
              <a:ea typeface="+mn-ea"/>
              <a:cs typeface="+mn-cs"/>
            </a:endParaRPr>
          </a:p>
        </p:txBody>
      </p:sp>
      <p:pic>
        <p:nvPicPr>
          <p:cNvPr id="13" name="Segnaposto contenuto 8" descr="search_port.jpeg"/>
          <p:cNvPicPr>
            <a:picLocks noChangeAspect="1"/>
          </p:cNvPicPr>
          <p:nvPr/>
        </p:nvPicPr>
        <p:blipFill>
          <a:blip r:embed="rId4" cstate="print"/>
          <a:stretch>
            <a:fillRect/>
          </a:stretch>
        </p:blipFill>
        <p:spPr>
          <a:xfrm>
            <a:off x="6156176" y="1484784"/>
            <a:ext cx="2580449" cy="4591050"/>
          </a:xfrm>
          <a:prstGeom prst="rect">
            <a:avLst/>
          </a:prstGeom>
          <a:ln w="12700">
            <a:solidFill>
              <a:schemeClr val="tx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Custom </a:t>
            </a:r>
            <a:r>
              <a:rPr lang="it-IT" dirty="0" err="1" smtClean="0"/>
              <a:t>ListView</a:t>
            </a:r>
            <a:endParaRPr lang="en-US" dirty="0"/>
          </a:p>
        </p:txBody>
      </p:sp>
      <p:sp>
        <p:nvSpPr>
          <p:cNvPr id="3" name="Segnaposto contenuto 2"/>
          <p:cNvSpPr>
            <a:spLocks noGrp="1"/>
          </p:cNvSpPr>
          <p:nvPr>
            <p:ph idx="1"/>
          </p:nvPr>
        </p:nvSpPr>
        <p:spPr>
          <a:xfrm>
            <a:off x="4139952" y="764704"/>
            <a:ext cx="4968552" cy="5616624"/>
          </a:xfrm>
          <a:ln w="12700"/>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dirty="0" smtClean="0">
                <a:solidFill>
                  <a:srgbClr val="8000FF"/>
                </a:solidFill>
                <a:highlight>
                  <a:srgbClr val="FFFFFF"/>
                </a:highlight>
                <a:latin typeface="Courier New"/>
              </a:rPr>
              <a:t>class</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MyArrayAdapter</a:t>
            </a: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extends</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ArrayAdapter</a:t>
            </a:r>
            <a:r>
              <a:rPr lang="en-US" b="1" dirty="0" smtClean="0">
                <a:solidFill>
                  <a:srgbClr val="000080"/>
                </a:solidFill>
                <a:highlight>
                  <a:srgbClr val="FFFFFF"/>
                </a:highlight>
                <a:latin typeface="Courier New"/>
              </a:rPr>
              <a:t>&lt;</a:t>
            </a:r>
            <a:r>
              <a:rPr lang="en-US" b="1" dirty="0" smtClean="0">
                <a:solidFill>
                  <a:srgbClr val="000000"/>
                </a:solidFill>
                <a:highlight>
                  <a:srgbClr val="FFFFFF"/>
                </a:highlight>
                <a:latin typeface="Courier New"/>
              </a:rPr>
              <a:t>Event</a:t>
            </a:r>
            <a:r>
              <a:rPr lang="en-US" b="1" dirty="0" smtClean="0">
                <a:solidFill>
                  <a:srgbClr val="000080"/>
                </a:solidFill>
                <a:highlight>
                  <a:srgbClr val="FFFFFF"/>
                </a:highlight>
                <a:latin typeface="Courier New"/>
              </a:rPr>
              <a:t>&gt;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final</a:t>
            </a:r>
            <a:r>
              <a:rPr lang="en-US" dirty="0" smtClean="0">
                <a:solidFill>
                  <a:srgbClr val="000000"/>
                </a:solidFill>
                <a:highlight>
                  <a:srgbClr val="FFFFFF"/>
                </a:highlight>
                <a:latin typeface="Courier New"/>
              </a:rPr>
              <a:t> Context </a:t>
            </a:r>
            <a:r>
              <a:rPr lang="en-US" dirty="0" err="1" smtClean="0">
                <a:solidFill>
                  <a:srgbClr val="000000"/>
                </a:solidFill>
                <a:highlight>
                  <a:srgbClr val="FFFFFF"/>
                </a:highlight>
                <a:latin typeface="Courier New"/>
              </a:rPr>
              <a:t>context</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final</a:t>
            </a:r>
            <a:r>
              <a:rPr lang="en-US" dirty="0" smtClean="0">
                <a:solidFill>
                  <a:srgbClr val="000000"/>
                </a:solidFill>
                <a:highlight>
                  <a:srgbClr val="FFFFFF"/>
                </a:highlight>
                <a:latin typeface="Courier New"/>
              </a:rPr>
              <a:t> Event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values</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private</a:t>
            </a:r>
            <a:r>
              <a:rPr lang="en-US" dirty="0" smtClean="0">
                <a:solidFill>
                  <a:srgbClr val="000000"/>
                </a:solidFill>
                <a:highlight>
                  <a:srgbClr val="FFFFFF"/>
                </a:highlight>
                <a:latin typeface="Courier New"/>
              </a:rPr>
              <a:t> String now</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MyArrayAdapter</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Context </a:t>
            </a:r>
            <a:r>
              <a:rPr lang="en-US" b="1" dirty="0" err="1" smtClean="0">
                <a:solidFill>
                  <a:srgbClr val="000000"/>
                </a:solidFill>
                <a:highlight>
                  <a:srgbClr val="FFFFFF"/>
                </a:highlight>
                <a:latin typeface="Courier New"/>
              </a:rPr>
              <a:t>context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ArrayList</a:t>
            </a:r>
            <a:r>
              <a:rPr lang="en-US" b="1" dirty="0" smtClean="0">
                <a:solidFill>
                  <a:srgbClr val="000080"/>
                </a:solidFill>
                <a:highlight>
                  <a:srgbClr val="FFFFFF"/>
                </a:highlight>
                <a:latin typeface="Courier New"/>
              </a:rPr>
              <a:t>&lt;</a:t>
            </a:r>
            <a:r>
              <a:rPr lang="en-US" b="1" dirty="0" smtClean="0">
                <a:solidFill>
                  <a:srgbClr val="000000"/>
                </a:solidFill>
                <a:highlight>
                  <a:srgbClr val="FFFFFF"/>
                </a:highlight>
                <a:latin typeface="Courier New"/>
              </a:rPr>
              <a:t>Event</a:t>
            </a:r>
            <a:r>
              <a:rPr lang="en-US" b="1" dirty="0" smtClean="0">
                <a:solidFill>
                  <a:srgbClr val="000080"/>
                </a:solidFill>
                <a:highlight>
                  <a:srgbClr val="FFFFFF"/>
                </a:highlight>
                <a:latin typeface="Courier New"/>
              </a:rPr>
              <a:t>&gt;</a:t>
            </a:r>
            <a:r>
              <a:rPr lang="en-US" b="1" dirty="0" smtClean="0">
                <a:solidFill>
                  <a:srgbClr val="000000"/>
                </a:solidFill>
                <a:highlight>
                  <a:srgbClr val="FFFFFF"/>
                </a:highlight>
                <a:latin typeface="Courier New"/>
              </a:rPr>
              <a:t> 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super</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context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layout</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rowlayout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values</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err="1" smtClean="0">
                <a:solidFill>
                  <a:srgbClr val="0000FF"/>
                </a:solidFill>
                <a:highlight>
                  <a:srgbClr val="FFFFFF"/>
                </a:highlight>
                <a:latin typeface="Courier New"/>
              </a:rPr>
              <a:t>this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context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context</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Log</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d</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"values: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err="1" smtClean="0">
                <a:solidFill>
                  <a:srgbClr val="0000FF"/>
                </a:solidFill>
                <a:highlight>
                  <a:srgbClr val="FFFFFF"/>
                </a:highlight>
                <a:latin typeface="Courier New"/>
              </a:rPr>
              <a:t>this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values</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values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toArray</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Event</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values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size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Log</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d</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"values[0]"</a:t>
            </a:r>
            <a:r>
              <a:rPr lang="en-US" b="1" dirty="0" smtClean="0">
                <a:solidFill>
                  <a:srgbClr val="000080"/>
                </a:solidFill>
                <a:highlight>
                  <a:srgbClr val="FFFFFF"/>
                </a:highlight>
                <a:latin typeface="Courier New"/>
              </a:rPr>
              <a:t>+</a:t>
            </a:r>
            <a:r>
              <a:rPr lang="en-US" b="1" dirty="0" err="1" smtClean="0">
                <a:solidFill>
                  <a:srgbClr val="0000FF"/>
                </a:solidFill>
                <a:highlight>
                  <a:srgbClr val="FFFFFF"/>
                </a:highlight>
                <a:latin typeface="Courier New"/>
              </a:rPr>
              <a:t>this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FF8000"/>
                </a:solidFill>
                <a:highlight>
                  <a:srgbClr val="FFFFFF"/>
                </a:highlight>
                <a:latin typeface="Courier New"/>
              </a:rPr>
              <a:t>0</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final</a:t>
            </a:r>
            <a:r>
              <a:rPr lang="en-US" dirty="0" smtClean="0">
                <a:solidFill>
                  <a:srgbClr val="000000"/>
                </a:solidFill>
                <a:highlight>
                  <a:srgbClr val="FFFFFF"/>
                </a:highlight>
                <a:latin typeface="Courier New"/>
              </a:rPr>
              <a:t> Date </a:t>
            </a:r>
            <a:r>
              <a:rPr lang="en-US" dirty="0" err="1" smtClean="0">
                <a:solidFill>
                  <a:srgbClr val="000000"/>
                </a:solidFill>
                <a:highlight>
                  <a:srgbClr val="FFFFFF"/>
                </a:highlight>
                <a:latin typeface="Courier New"/>
              </a:rPr>
              <a:t>nowDate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Calendar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getInstance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getTime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SimpleDateFormat</a:t>
            </a:r>
            <a:r>
              <a:rPr lang="en-US" dirty="0" smtClean="0">
                <a:solidFill>
                  <a:srgbClr val="000000"/>
                </a:solidFill>
                <a:highlight>
                  <a:srgbClr val="FFFFFF"/>
                </a:highlight>
                <a:latin typeface="Courier New"/>
              </a:rPr>
              <a:t> format1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new</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SimpleDateFormat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a:t>
            </a:r>
            <a:r>
              <a:rPr lang="en-US" b="1" dirty="0" err="1" smtClean="0">
                <a:solidFill>
                  <a:srgbClr val="808080"/>
                </a:solidFill>
                <a:highlight>
                  <a:srgbClr val="FFFFFF"/>
                </a:highlight>
                <a:latin typeface="Courier New"/>
              </a:rPr>
              <a:t>yyyy</a:t>
            </a:r>
            <a:r>
              <a:rPr lang="en-US" b="1" dirty="0" smtClean="0">
                <a:solidFill>
                  <a:srgbClr val="808080"/>
                </a:solidFill>
                <a:highlight>
                  <a:srgbClr val="FFFFFF"/>
                </a:highlight>
                <a:latin typeface="Courier New"/>
              </a:rPr>
              <a:t>-MM-</a:t>
            </a:r>
            <a:r>
              <a:rPr lang="en-US" b="1" dirty="0" err="1" smtClean="0">
                <a:solidFill>
                  <a:srgbClr val="808080"/>
                </a:solidFill>
                <a:highlight>
                  <a:srgbClr val="FFFFFF"/>
                </a:highlight>
                <a:latin typeface="Courier New"/>
              </a:rPr>
              <a:t>dd</a:t>
            </a:r>
            <a:r>
              <a:rPr lang="en-US" b="1" dirty="0" smtClean="0">
                <a:solidFill>
                  <a:srgbClr val="808080"/>
                </a:solidFill>
                <a:highlight>
                  <a:srgbClr val="FFFFFF"/>
                </a:highlight>
                <a:latin typeface="Courier New"/>
              </a:rPr>
              <a:t> </a:t>
            </a:r>
            <a:r>
              <a:rPr lang="en-US" b="1" dirty="0" err="1" smtClean="0">
                <a:solidFill>
                  <a:srgbClr val="808080"/>
                </a:solidFill>
                <a:highlight>
                  <a:srgbClr val="FFFFFF"/>
                </a:highlight>
                <a:latin typeface="Courier New"/>
              </a:rPr>
              <a:t>HH:mm</a:t>
            </a:r>
            <a:r>
              <a:rPr lang="en-US" b="1" dirty="0" smtClean="0">
                <a:solidFill>
                  <a:srgbClr val="808080"/>
                </a:solidFill>
                <a:highlight>
                  <a:srgbClr val="FFFFFF"/>
                </a:highlight>
                <a:latin typeface="Courier New"/>
              </a:rPr>
              <a:t>"</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now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format1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format</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nowDate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@Override</a:t>
            </a:r>
          </a:p>
          <a:p>
            <a:pPr>
              <a:buNone/>
            </a:pPr>
            <a:r>
              <a:rPr lang="en-US" dirty="0" smtClean="0">
                <a:solidFill>
                  <a:srgbClr val="000000"/>
                </a:solidFill>
                <a:highlight>
                  <a:srgbClr val="FFFFFF"/>
                </a:highlight>
                <a:latin typeface="Courier New"/>
              </a:rPr>
              <a:t>    </a:t>
            </a:r>
            <a:r>
              <a:rPr lang="en-US" dirty="0" smtClean="0">
                <a:solidFill>
                  <a:srgbClr val="8000FF"/>
                </a:solidFill>
                <a:highlight>
                  <a:srgbClr val="FFFFFF"/>
                </a:highlight>
                <a:latin typeface="Courier New"/>
              </a:rPr>
              <a:t>public</a:t>
            </a:r>
            <a:r>
              <a:rPr lang="en-US" dirty="0" smtClean="0">
                <a:solidFill>
                  <a:srgbClr val="000000"/>
                </a:solidFill>
                <a:highlight>
                  <a:srgbClr val="FFFFFF"/>
                </a:highlight>
                <a:latin typeface="Courier New"/>
              </a:rPr>
              <a:t> View </a:t>
            </a:r>
            <a:r>
              <a:rPr lang="en-US" dirty="0" err="1" smtClean="0">
                <a:solidFill>
                  <a:srgbClr val="000000"/>
                </a:solidFill>
                <a:highlight>
                  <a:srgbClr val="FFFFFF"/>
                </a:highlight>
                <a:latin typeface="Courier New"/>
              </a:rPr>
              <a:t>getView</a:t>
            </a:r>
            <a:r>
              <a:rPr lang="en-US" b="1" dirty="0" smtClean="0">
                <a:solidFill>
                  <a:srgbClr val="000080"/>
                </a:solidFill>
                <a:highlight>
                  <a:srgbClr val="FFFFFF"/>
                </a:highlight>
                <a:latin typeface="Courier New"/>
              </a:rPr>
              <a:t>(</a:t>
            </a:r>
            <a:r>
              <a:rPr lang="en-US" b="1" dirty="0" err="1" smtClean="0">
                <a:solidFill>
                  <a:srgbClr val="8000FF"/>
                </a:solidFill>
                <a:highlight>
                  <a:srgbClr val="FFFFFF"/>
                </a:highlight>
                <a:latin typeface="Courier New"/>
              </a:rPr>
              <a:t>int</a:t>
            </a:r>
            <a:r>
              <a:rPr lang="en-US" b="1" dirty="0" smtClean="0">
                <a:solidFill>
                  <a:srgbClr val="000000"/>
                </a:solidFill>
                <a:highlight>
                  <a:srgbClr val="FFFFFF"/>
                </a:highlight>
                <a:latin typeface="Courier New"/>
              </a:rPr>
              <a:t> position</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View </a:t>
            </a:r>
            <a:r>
              <a:rPr lang="en-US" b="1" dirty="0" err="1" smtClean="0">
                <a:solidFill>
                  <a:srgbClr val="000000"/>
                </a:solidFill>
                <a:highlight>
                  <a:srgbClr val="FFFFFF"/>
                </a:highlight>
                <a:latin typeface="Courier New"/>
              </a:rPr>
              <a:t>convertView</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ViewGroup</a:t>
            </a:r>
            <a:r>
              <a:rPr lang="en-US" b="1" dirty="0" smtClean="0">
                <a:solidFill>
                  <a:srgbClr val="000000"/>
                </a:solidFill>
                <a:highlight>
                  <a:srgbClr val="FFFFFF"/>
                </a:highlight>
                <a:latin typeface="Courier New"/>
              </a:rPr>
              <a:t> parent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LayoutInflater</a:t>
            </a: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inflater</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LayoutInflater</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context</a:t>
            </a: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getSystemService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Context</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LAYOUT_INFLATER_SERVICE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View </a:t>
            </a:r>
            <a:r>
              <a:rPr lang="en-US" dirty="0" err="1" smtClean="0">
                <a:solidFill>
                  <a:srgbClr val="000000"/>
                </a:solidFill>
                <a:highlight>
                  <a:srgbClr val="FFFFFF"/>
                </a:highlight>
                <a:latin typeface="Courier New"/>
              </a:rPr>
              <a:t>rowView</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inflater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inflate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layout</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rowlayout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parent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false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TextView</a:t>
            </a:r>
            <a:r>
              <a:rPr lang="en-US" dirty="0" smtClean="0">
                <a:solidFill>
                  <a:srgbClr val="000000"/>
                </a:solidFill>
                <a:highlight>
                  <a:srgbClr val="FFFFFF"/>
                </a:highlight>
                <a:latin typeface="Courier New"/>
              </a:rPr>
              <a:t> description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TextView</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rowView</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findViewById</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id</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firstLine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TextView</a:t>
            </a:r>
            <a:r>
              <a:rPr lang="en-US" dirty="0" smtClean="0">
                <a:solidFill>
                  <a:srgbClr val="000000"/>
                </a:solidFill>
                <a:highlight>
                  <a:srgbClr val="FFFFFF"/>
                </a:highlight>
                <a:latin typeface="Courier New"/>
              </a:rPr>
              <a:t> date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TextView</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rowView</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findViewById</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id</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secondLine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ImageView</a:t>
            </a:r>
            <a:r>
              <a:rPr lang="en-US" dirty="0" smtClean="0">
                <a:solidFill>
                  <a:srgbClr val="000000"/>
                </a:solidFill>
                <a:highlight>
                  <a:srgbClr val="FFFFFF"/>
                </a:highlight>
                <a:latin typeface="Courier New"/>
              </a:rPr>
              <a:t> image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ImageView</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rowView</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findViewById</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id</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icon</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description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setText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position</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getDescription</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date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setText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"Start:"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position</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getStart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 - 		End:"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position</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getEnd</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//expired events in light gray</a:t>
            </a: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if</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position</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getEnd</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compareTo</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now</a:t>
            </a:r>
            <a:r>
              <a:rPr lang="en-US" b="1" dirty="0" smtClean="0">
                <a:solidFill>
                  <a:srgbClr val="000080"/>
                </a:solidFill>
                <a:highlight>
                  <a:srgbClr val="FFFFFF"/>
                </a:highlight>
                <a:latin typeface="Courier New"/>
              </a:rPr>
              <a:t>)&lt;</a:t>
            </a:r>
            <a:r>
              <a:rPr lang="en-US" b="1" dirty="0" smtClean="0">
                <a:solidFill>
                  <a:srgbClr val="FF8000"/>
                </a:solidFill>
                <a:highlight>
                  <a:srgbClr val="FFFFFF"/>
                </a:highlight>
                <a:latin typeface="Courier New"/>
              </a:rPr>
              <a:t>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description</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setTextColor</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Color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LTGRAY</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date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setTextColor</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Color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LTGRAY</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Change the icon for verified events</a:t>
            </a: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if</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position</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isVerified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image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setImageResource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drawable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ic_today_black</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else</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image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setImageResource</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R</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drawable</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ic_today_white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return</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rowView</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pPr>
              <a:buNone/>
            </a:pPr>
            <a:endParaRPr lang="en-US" dirty="0"/>
          </a:p>
        </p:txBody>
      </p:sp>
      <p:sp>
        <p:nvSpPr>
          <p:cNvPr id="4" name="Segnaposto piè di pagina 3"/>
          <p:cNvSpPr>
            <a:spLocks noGrp="1"/>
          </p:cNvSpPr>
          <p:nvPr>
            <p:ph type="ftr" sz="quarter" idx="11"/>
          </p:nvPr>
        </p:nvSpPr>
        <p:spPr/>
        <p:txBody>
          <a:bodyPr/>
          <a:lstStyle/>
          <a:p>
            <a:r>
              <a:rPr lang="en-US" dirty="0" smtClean="0"/>
              <a:t>CUL8r - Mobile and Pervasive Systems - Culcasi 2017</a:t>
            </a:r>
            <a:endParaRPr lang="it-IT"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pPr/>
              <a:t>9</a:t>
            </a:fld>
            <a:endParaRPr lang="it-IT"/>
          </a:p>
        </p:txBody>
      </p:sp>
      <p:sp>
        <p:nvSpPr>
          <p:cNvPr id="7" name="CasellaDiTesto 6"/>
          <p:cNvSpPr txBox="1"/>
          <p:nvPr/>
        </p:nvSpPr>
        <p:spPr>
          <a:xfrm>
            <a:off x="107504" y="764705"/>
            <a:ext cx="4104456" cy="5616624"/>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smtClean="0">
                <a:solidFill>
                  <a:srgbClr val="FF0000"/>
                </a:solidFill>
                <a:highlight>
                  <a:srgbClr val="FFFF00"/>
                </a:highlight>
                <a:latin typeface="Courier New"/>
              </a:rPr>
              <a:t>&lt;?</a:t>
            </a:r>
            <a:r>
              <a:rPr lang="en-US" sz="800" dirty="0" smtClean="0">
                <a:solidFill>
                  <a:srgbClr val="0000FF"/>
                </a:solidFill>
                <a:highlight>
                  <a:srgbClr val="FFFFFF"/>
                </a:highlight>
                <a:latin typeface="Courier New"/>
              </a:rPr>
              <a:t>xml</a:t>
            </a:r>
            <a:r>
              <a:rPr lang="en-US" sz="800" dirty="0" smtClean="0">
                <a:solidFill>
                  <a:srgbClr val="000000"/>
                </a:solidFill>
                <a:highlight>
                  <a:srgbClr val="FFFFFF"/>
                </a:highlight>
                <a:latin typeface="Courier New"/>
              </a:rPr>
              <a:t> </a:t>
            </a:r>
            <a:r>
              <a:rPr lang="en-US" sz="800" dirty="0" smtClean="0">
                <a:solidFill>
                  <a:srgbClr val="FF0000"/>
                </a:solidFill>
                <a:highlight>
                  <a:srgbClr val="FFFFFF"/>
                </a:highlight>
                <a:latin typeface="Courier New"/>
              </a:rPr>
              <a:t>version</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"1.0"</a:t>
            </a:r>
            <a:r>
              <a:rPr lang="en-US" sz="800" b="1" dirty="0" smtClean="0">
                <a:solidFill>
                  <a:srgbClr val="000000"/>
                </a:solidFill>
                <a:highlight>
                  <a:srgbClr val="FFFFFF"/>
                </a:highlight>
                <a:latin typeface="Courier New"/>
              </a:rPr>
              <a:t> </a:t>
            </a:r>
            <a:r>
              <a:rPr lang="en-US" sz="800" b="1" dirty="0" smtClean="0">
                <a:solidFill>
                  <a:srgbClr val="FF0000"/>
                </a:solidFill>
                <a:highlight>
                  <a:srgbClr val="FFFFFF"/>
                </a:highlight>
                <a:latin typeface="Courier New"/>
              </a:rPr>
              <a:t>encoding</a:t>
            </a:r>
            <a:r>
              <a:rPr lang="en-US" sz="800" b="1"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"utf-8"</a:t>
            </a:r>
            <a:r>
              <a:rPr lang="en-US" sz="800" b="1" dirty="0" smtClean="0">
                <a:solidFill>
                  <a:srgbClr val="FF0000"/>
                </a:solidFill>
                <a:highlight>
                  <a:srgbClr val="FFFF00"/>
                </a:highlight>
                <a:latin typeface="Courier New"/>
              </a:rPr>
              <a:t>?&gt;</a:t>
            </a:r>
            <a:endParaRPr lang="en-US" sz="800" b="1" dirty="0" smtClean="0">
              <a:solidFill>
                <a:srgbClr val="000000"/>
              </a:solidFill>
              <a:highlight>
                <a:srgbClr val="FFFFFF"/>
              </a:highlight>
              <a:latin typeface="Courier New"/>
            </a:endParaRPr>
          </a:p>
          <a:p>
            <a:r>
              <a:rPr lang="en-US" sz="800" dirty="0" smtClean="0">
                <a:solidFill>
                  <a:srgbClr val="0000FF"/>
                </a:solidFill>
                <a:highlight>
                  <a:srgbClr val="FFFFFF"/>
                </a:highlight>
                <a:latin typeface="Courier New"/>
              </a:rPr>
              <a:t>&lt;</a:t>
            </a:r>
            <a:r>
              <a:rPr lang="en-US" sz="800" dirty="0" err="1" smtClean="0">
                <a:solidFill>
                  <a:srgbClr val="0000FF"/>
                </a:solidFill>
                <a:highlight>
                  <a:srgbClr val="FFFFFF"/>
                </a:highlight>
                <a:latin typeface="Courier New"/>
              </a:rPr>
              <a:t>RelativeLayout</a:t>
            </a:r>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xmlns:android</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"http://schemas.android.com/apk/res/android"</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android:layout_width</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fill_parent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android:layout_height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android:attr</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listPreferredItemHeight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android:padding</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"6dip"</a:t>
            </a:r>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&gt;</a:t>
            </a:r>
            <a:endParaRPr lang="en-US" sz="800" b="1" dirty="0" smtClean="0">
              <a:solidFill>
                <a:srgbClr val="000000"/>
              </a:solidFill>
              <a:highlight>
                <a:srgbClr val="FFFFFF"/>
              </a:highlight>
              <a:latin typeface="Courier New"/>
            </a:endParaRPr>
          </a:p>
          <a:p>
            <a:endParaRPr lang="en-US" sz="800" b="1" dirty="0" smtClean="0">
              <a:solidFill>
                <a:srgbClr val="000000"/>
              </a:solidFill>
              <a:highlight>
                <a:srgbClr val="FFFFFF"/>
              </a:highlight>
              <a:latin typeface="Courier New"/>
            </a:endParaRPr>
          </a:p>
          <a:p>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&lt;</a:t>
            </a:r>
            <a:r>
              <a:rPr lang="en-US" sz="800" b="1" dirty="0" err="1" smtClean="0">
                <a:solidFill>
                  <a:srgbClr val="0000FF"/>
                </a:solidFill>
                <a:highlight>
                  <a:srgbClr val="FFFFFF"/>
                </a:highlight>
                <a:latin typeface="Courier New"/>
              </a:rPr>
              <a:t>ImageView</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android:id</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"@+id/icon"</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android:layout_width</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wrap_content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android:layout_height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match_parent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android:layout_alignParentBottom</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android:layout_alignParentTop</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android:layout_marginRight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"6dip"</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android:contentDescription</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"TODO"</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android:src</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drawable</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ic_search_white</a:t>
            </a:r>
            <a:r>
              <a:rPr lang="en-US" sz="800" b="1" dirty="0" smtClean="0">
                <a:solidFill>
                  <a:srgbClr val="8000FF"/>
                </a:solidFill>
                <a:highlight>
                  <a:srgbClr val="FFFFFF"/>
                </a:highlight>
                <a:latin typeface="Courier New"/>
              </a:rPr>
              <a:t>"</a:t>
            </a:r>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/&gt;</a:t>
            </a:r>
            <a:endParaRPr lang="en-US" sz="800" b="1" dirty="0" smtClean="0">
              <a:solidFill>
                <a:srgbClr val="000000"/>
              </a:solidFill>
              <a:highlight>
                <a:srgbClr val="FFFFFF"/>
              </a:highlight>
              <a:latin typeface="Courier New"/>
            </a:endParaRPr>
          </a:p>
          <a:p>
            <a:endParaRPr lang="en-US" sz="800" b="1" dirty="0" smtClean="0">
              <a:solidFill>
                <a:srgbClr val="000000"/>
              </a:solidFill>
              <a:highlight>
                <a:srgbClr val="FFFFFF"/>
              </a:highlight>
              <a:latin typeface="Courier New"/>
            </a:endParaRPr>
          </a:p>
          <a:p>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&lt;</a:t>
            </a:r>
            <a:r>
              <a:rPr lang="en-US" sz="800" b="1" dirty="0" err="1" smtClean="0">
                <a:solidFill>
                  <a:srgbClr val="0000FF"/>
                </a:solidFill>
                <a:highlight>
                  <a:srgbClr val="FFFFFF"/>
                </a:highlight>
                <a:latin typeface="Courier New"/>
              </a:rPr>
              <a:t>TextView</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android:id</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"@+id/</a:t>
            </a:r>
            <a:r>
              <a:rPr lang="en-US" sz="800" b="1" dirty="0" err="1" smtClean="0">
                <a:solidFill>
                  <a:srgbClr val="8000FF"/>
                </a:solidFill>
                <a:highlight>
                  <a:srgbClr val="FFFFFF"/>
                </a:highlight>
                <a:latin typeface="Courier New"/>
              </a:rPr>
              <a:t>secondLine</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android:layout_width</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match_parent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android:layout_height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wrap_content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android:layout_alignParentBottom</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android:layout_alignParentRight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android:layout_toRightOf</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"@id/icon"</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android:ellipsize</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"marquee"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android:maxLines</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"1"</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android:text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"Description"</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android:textSize</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"12sp"</a:t>
            </a:r>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/&gt;</a:t>
            </a:r>
            <a:endParaRPr lang="en-US" sz="800" b="1" dirty="0" smtClean="0">
              <a:solidFill>
                <a:srgbClr val="000000"/>
              </a:solidFill>
              <a:highlight>
                <a:srgbClr val="FFFFFF"/>
              </a:highlight>
              <a:latin typeface="Courier New"/>
            </a:endParaRPr>
          </a:p>
          <a:p>
            <a:endParaRPr lang="en-US" sz="800" b="1" dirty="0" smtClean="0">
              <a:solidFill>
                <a:srgbClr val="000000"/>
              </a:solidFill>
              <a:highlight>
                <a:srgbClr val="FFFFFF"/>
              </a:highlight>
              <a:latin typeface="Courier New"/>
            </a:endParaRPr>
          </a:p>
          <a:p>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&lt;</a:t>
            </a:r>
            <a:r>
              <a:rPr lang="en-US" sz="800" b="1" dirty="0" err="1" smtClean="0">
                <a:solidFill>
                  <a:srgbClr val="0000FF"/>
                </a:solidFill>
                <a:highlight>
                  <a:srgbClr val="FFFFFF"/>
                </a:highlight>
                <a:latin typeface="Courier New"/>
              </a:rPr>
              <a:t>TextView</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android:id</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"@+id/</a:t>
            </a:r>
            <a:r>
              <a:rPr lang="en-US" sz="800" b="1" dirty="0" err="1" smtClean="0">
                <a:solidFill>
                  <a:srgbClr val="8000FF"/>
                </a:solidFill>
                <a:highlight>
                  <a:srgbClr val="FFFFFF"/>
                </a:highlight>
                <a:latin typeface="Courier New"/>
              </a:rPr>
              <a:t>firstLine</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android:layout_width</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match_parent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android:layout_height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wrap_content</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android:layout_above</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"@id/</a:t>
            </a:r>
            <a:r>
              <a:rPr lang="en-US" sz="800" b="1" dirty="0" err="1" smtClean="0">
                <a:solidFill>
                  <a:srgbClr val="8000FF"/>
                </a:solidFill>
                <a:highlight>
                  <a:srgbClr val="FFFFFF"/>
                </a:highlight>
                <a:latin typeface="Courier New"/>
              </a:rPr>
              <a:t>secondLine</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android:layout_alignParentRight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android:layout_alignParentTop</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android:layout_alignWithParentIfMissing</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"true"</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android:layout_toRightOf</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"@id/icon"</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android:gravity</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a:t>
            </a:r>
            <a:r>
              <a:rPr lang="en-US" sz="800" b="1" dirty="0" err="1" smtClean="0">
                <a:solidFill>
                  <a:srgbClr val="8000FF"/>
                </a:solidFill>
                <a:highlight>
                  <a:srgbClr val="FFFFFF"/>
                </a:highlight>
                <a:latin typeface="Courier New"/>
              </a:rPr>
              <a:t>center_vertical</a:t>
            </a:r>
            <a:r>
              <a:rPr lang="en-US" sz="800" b="1" dirty="0" smtClean="0">
                <a:solidFill>
                  <a:srgbClr val="8000FF"/>
                </a:solidFill>
                <a:highlight>
                  <a:srgbClr val="FFFFFF"/>
                </a:highlight>
                <a:latin typeface="Courier New"/>
              </a:rPr>
              <a:t>"</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android:text</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"Example application"</a:t>
            </a:r>
            <a:endParaRPr lang="en-US" sz="800" b="1" dirty="0" smtClean="0">
              <a:solidFill>
                <a:srgbClr val="000000"/>
              </a:solidFill>
              <a:highlight>
                <a:srgbClr val="FFFFFF"/>
              </a:highlight>
              <a:latin typeface="Courier New"/>
            </a:endParaRPr>
          </a:p>
          <a:p>
            <a:r>
              <a:rPr lang="en-US" sz="800" dirty="0" smtClean="0">
                <a:solidFill>
                  <a:srgbClr val="000000"/>
                </a:solidFill>
                <a:highlight>
                  <a:srgbClr val="FFFFFF"/>
                </a:highlight>
                <a:latin typeface="Courier New"/>
              </a:rPr>
              <a:t>        </a:t>
            </a:r>
            <a:r>
              <a:rPr lang="en-US" sz="800" dirty="0" err="1" smtClean="0">
                <a:solidFill>
                  <a:srgbClr val="FF0000"/>
                </a:solidFill>
                <a:highlight>
                  <a:srgbClr val="FFFFFF"/>
                </a:highlight>
                <a:latin typeface="Courier New"/>
              </a:rPr>
              <a:t>android:textSize</a:t>
            </a:r>
            <a:r>
              <a:rPr lang="en-US" sz="800" dirty="0" smtClean="0">
                <a:solidFill>
                  <a:srgbClr val="000000"/>
                </a:solidFill>
                <a:highlight>
                  <a:srgbClr val="FFFFFF"/>
                </a:highlight>
                <a:latin typeface="Courier New"/>
              </a:rPr>
              <a:t>=</a:t>
            </a:r>
            <a:r>
              <a:rPr lang="en-US" sz="800" b="1" dirty="0" smtClean="0">
                <a:solidFill>
                  <a:srgbClr val="8000FF"/>
                </a:solidFill>
                <a:highlight>
                  <a:srgbClr val="FFFFFF"/>
                </a:highlight>
                <a:latin typeface="Courier New"/>
              </a:rPr>
              <a:t>"16sp"</a:t>
            </a:r>
            <a:r>
              <a:rPr lang="en-US" sz="800" b="1" dirty="0" smtClean="0">
                <a:solidFill>
                  <a:srgbClr val="000000"/>
                </a:solidFill>
                <a:highlight>
                  <a:srgbClr val="FFFFFF"/>
                </a:highlight>
                <a:latin typeface="Courier New"/>
              </a:rPr>
              <a:t> </a:t>
            </a:r>
            <a:r>
              <a:rPr lang="en-US" sz="800" b="1" dirty="0" smtClean="0">
                <a:solidFill>
                  <a:srgbClr val="0000FF"/>
                </a:solidFill>
                <a:highlight>
                  <a:srgbClr val="FFFFFF"/>
                </a:highlight>
                <a:latin typeface="Courier New"/>
              </a:rPr>
              <a:t>/&gt;</a:t>
            </a:r>
            <a:endParaRPr lang="en-US" sz="800" b="1" dirty="0" smtClean="0">
              <a:solidFill>
                <a:srgbClr val="000000"/>
              </a:solidFill>
              <a:highlight>
                <a:srgbClr val="FFFFFF"/>
              </a:highlight>
              <a:latin typeface="Courier New"/>
            </a:endParaRPr>
          </a:p>
          <a:p>
            <a:endParaRPr lang="en-US" sz="800" b="1" dirty="0" smtClean="0">
              <a:solidFill>
                <a:srgbClr val="000000"/>
              </a:solidFill>
              <a:highlight>
                <a:srgbClr val="FFFFFF"/>
              </a:highlight>
              <a:latin typeface="Courier New"/>
            </a:endParaRPr>
          </a:p>
          <a:p>
            <a:r>
              <a:rPr lang="en-US" sz="800" dirty="0" smtClean="0">
                <a:solidFill>
                  <a:srgbClr val="0000FF"/>
                </a:solidFill>
                <a:highlight>
                  <a:srgbClr val="FFFFFF"/>
                </a:highlight>
                <a:latin typeface="Courier New"/>
              </a:rPr>
              <a:t>&lt;/</a:t>
            </a:r>
            <a:r>
              <a:rPr lang="en-US" sz="800" dirty="0" err="1" smtClean="0">
                <a:solidFill>
                  <a:srgbClr val="0000FF"/>
                </a:solidFill>
                <a:highlight>
                  <a:srgbClr val="FFFFFF"/>
                </a:highlight>
                <a:latin typeface="Courier New"/>
              </a:rPr>
              <a:t>RelativeLayout</a:t>
            </a:r>
            <a:r>
              <a:rPr lang="en-US" sz="800" dirty="0" smtClean="0">
                <a:solidFill>
                  <a:srgbClr val="0000FF"/>
                </a:solidFill>
                <a:highlight>
                  <a:srgbClr val="FFFFFF"/>
                </a:highlight>
                <a:latin typeface="Courier New"/>
              </a:rPr>
              <a:t>&gt;</a:t>
            </a:r>
            <a:endParaRPr lang="en-US" sz="800" b="1" dirty="0" smtClean="0">
              <a:solidFill>
                <a:srgbClr val="000000"/>
              </a:solidFill>
              <a:highlight>
                <a:srgbClr val="FFFFFF"/>
              </a:highlight>
              <a:latin typeface="Courier New"/>
            </a:endParaRPr>
          </a:p>
          <a:p>
            <a:endParaRPr lang="en-US" sz="800" dirty="0"/>
          </a:p>
        </p:txBody>
      </p:sp>
      <p:pic>
        <p:nvPicPr>
          <p:cNvPr id="6" name="Immagine 5" descr="listview.png"/>
          <p:cNvPicPr>
            <a:picLocks noChangeAspect="1"/>
          </p:cNvPicPr>
          <p:nvPr/>
        </p:nvPicPr>
        <p:blipFill>
          <a:blip r:embed="rId3" cstate="print"/>
          <a:stretch>
            <a:fillRect/>
          </a:stretch>
        </p:blipFill>
        <p:spPr>
          <a:xfrm>
            <a:off x="323528" y="6165304"/>
            <a:ext cx="2476500" cy="647700"/>
          </a:xfrm>
          <a:prstGeom prst="rect">
            <a:avLst/>
          </a:prstGeom>
          <a:ln w="12700">
            <a:noFill/>
          </a:ln>
        </p:spPr>
      </p:pic>
      <p:sp>
        <p:nvSpPr>
          <p:cNvPr id="8" name="CasellaDiTesto 7"/>
          <p:cNvSpPr txBox="1"/>
          <p:nvPr/>
        </p:nvSpPr>
        <p:spPr>
          <a:xfrm>
            <a:off x="2483768" y="5805264"/>
            <a:ext cx="1567673" cy="369332"/>
          </a:xfrm>
          <a:prstGeom prst="rect">
            <a:avLst/>
          </a:prstGeom>
          <a:noFill/>
        </p:spPr>
        <p:txBody>
          <a:bodyPr wrap="none" rtlCol="0">
            <a:spAutoFit/>
          </a:bodyPr>
          <a:lstStyle/>
          <a:p>
            <a:r>
              <a:rPr lang="it-IT" dirty="0" err="1" smtClean="0"/>
              <a:t>rowlayout.xml</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1597</Words>
  <Application>Microsoft Office PowerPoint</Application>
  <PresentationFormat>Presentazione su schermo (4:3)</PresentationFormat>
  <Paragraphs>309</Paragraphs>
  <Slides>11</Slides>
  <Notes>5</Notes>
  <HiddenSlides>2</HiddenSlides>
  <MMClips>0</MMClips>
  <ScaleCrop>false</ScaleCrop>
  <HeadingPairs>
    <vt:vector size="4" baseType="variant">
      <vt:variant>
        <vt:lpstr>Tema</vt:lpstr>
      </vt:variant>
      <vt:variant>
        <vt:i4>1</vt:i4>
      </vt:variant>
      <vt:variant>
        <vt:lpstr>Titoli diapositive</vt:lpstr>
      </vt:variant>
      <vt:variant>
        <vt:i4>11</vt:i4>
      </vt:variant>
    </vt:vector>
  </HeadingPairs>
  <TitlesOfParts>
    <vt:vector size="12" baseType="lpstr">
      <vt:lpstr>Tema di Office</vt:lpstr>
      <vt:lpstr>CUL8r (see you later) An Android application for real social networking</vt:lpstr>
      <vt:lpstr>Importance of social relationships</vt:lpstr>
      <vt:lpstr>Application structure</vt:lpstr>
      <vt:lpstr>GPSTracker</vt:lpstr>
      <vt:lpstr>GPSTracker</vt:lpstr>
      <vt:lpstr>Client side: Android app</vt:lpstr>
      <vt:lpstr>ServiceHandler</vt:lpstr>
      <vt:lpstr>Fragments’ layout</vt:lpstr>
      <vt:lpstr>Custom ListView</vt:lpstr>
      <vt:lpstr>Server</vt:lpstr>
      <vt:lpstr>Next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CUL8R (see you later) An Android application for real social networking</dc:title>
  <dc:subject>MaPS project</dc:subject>
  <dc:creator>francescop</dc:creator>
  <cp:keywords>Android</cp:keywords>
  <cp:lastModifiedBy>francescop</cp:lastModifiedBy>
  <cp:revision>58</cp:revision>
  <dcterms:created xsi:type="dcterms:W3CDTF">2017-05-14T08:20:40Z</dcterms:created>
  <dcterms:modified xsi:type="dcterms:W3CDTF">2017-07-17T00:40:34Z</dcterms:modified>
</cp:coreProperties>
</file>