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2a1701b9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2a1701b9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2a1701b9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2a1701b9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e51ac4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e51ac4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2e51ac44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2e51ac44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e51ac444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2e51ac444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e51ac4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e51ac4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a1701b9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a1701b9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b056fe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b056fe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a1701b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a1701b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a1701b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a1701b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a1701b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a1701b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2a1701b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2a1701b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2a1701b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2a1701b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2a1701b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2a1701b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2da3998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2da3998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2a1701b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2a1701b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primersitio.com:81" TargetMode="External"/><Relationship Id="rId4" Type="http://schemas.openxmlformats.org/officeDocument/2006/relationships/hyperlink" Target="https://primersitio.com:4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ttpd.apache.org/docs/2.4/" TargetMode="External"/><Relationship Id="rId4" Type="http://schemas.openxmlformats.org/officeDocument/2006/relationships/hyperlink" Target="http://httpd.apache.org/docs/2.4/vhosts/" TargetMode="External"/><Relationship Id="rId5" Type="http://schemas.openxmlformats.org/officeDocument/2006/relationships/hyperlink" Target="https://httpd.apache.org/docs/2.4/vhosts/index.html" TargetMode="External"/><Relationship Id="rId6" Type="http://schemas.openxmlformats.org/officeDocument/2006/relationships/hyperlink" Target="http://httpd.apache.org/docs/current/mod/mod_log_config.html" TargetMode="External"/><Relationship Id="rId7" Type="http://schemas.openxmlformats.org/officeDocument/2006/relationships/hyperlink" Target="https://httpd.apache.org/docs/2.4/ssl/ssl_howto.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641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Servidor HTTP</a:t>
            </a:r>
            <a:endParaRPr/>
          </a:p>
        </p:txBody>
      </p:sp>
      <p:pic>
        <p:nvPicPr>
          <p:cNvPr id="55" name="Google Shape;55;p13"/>
          <p:cNvPicPr preferRelativeResize="0"/>
          <p:nvPr/>
        </p:nvPicPr>
        <p:blipFill>
          <a:blip r:embed="rId3">
            <a:alphaModFix/>
          </a:blip>
          <a:stretch>
            <a:fillRect/>
          </a:stretch>
        </p:blipFill>
        <p:spPr>
          <a:xfrm>
            <a:off x="3078650" y="2979800"/>
            <a:ext cx="2781300" cy="7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200">
              <a:solidFill>
                <a:schemeClr val="dk1"/>
              </a:solidFill>
            </a:endParaRPr>
          </a:p>
          <a:p>
            <a:pPr indent="-368300" lvl="0" marL="914400" rtl="0" algn="just">
              <a:spcBef>
                <a:spcPts val="0"/>
              </a:spcBef>
              <a:spcAft>
                <a:spcPts val="0"/>
              </a:spcAft>
              <a:buClr>
                <a:schemeClr val="dk1"/>
              </a:buClr>
              <a:buSzPts val="2200"/>
              <a:buChar char="●"/>
            </a:pPr>
            <a:r>
              <a:rPr lang="en" sz="2200">
                <a:solidFill>
                  <a:schemeClr val="dk1"/>
                </a:solidFill>
              </a:rPr>
              <a:t>Modular</a:t>
            </a:r>
            <a:endParaRPr sz="2200">
              <a:solidFill>
                <a:schemeClr val="dk1"/>
              </a:solidFill>
            </a:endParaRPr>
          </a:p>
          <a:p>
            <a:pPr indent="-368300" lvl="0" marL="914400" rtl="0" algn="just">
              <a:spcBef>
                <a:spcPts val="0"/>
              </a:spcBef>
              <a:spcAft>
                <a:spcPts val="0"/>
              </a:spcAft>
              <a:buClr>
                <a:schemeClr val="dk1"/>
              </a:buClr>
              <a:buSzPts val="2200"/>
              <a:buChar char="●"/>
            </a:pPr>
            <a:r>
              <a:rPr lang="en" sz="2200">
                <a:solidFill>
                  <a:schemeClr val="dk1"/>
                </a:solidFill>
              </a:rPr>
              <a:t>Código abierto</a:t>
            </a:r>
            <a:endParaRPr sz="2200">
              <a:solidFill>
                <a:schemeClr val="dk1"/>
              </a:solidFill>
            </a:endParaRPr>
          </a:p>
          <a:p>
            <a:pPr indent="-368300" lvl="0" marL="914400" rtl="0" algn="just">
              <a:spcBef>
                <a:spcPts val="0"/>
              </a:spcBef>
              <a:spcAft>
                <a:spcPts val="0"/>
              </a:spcAft>
              <a:buClr>
                <a:schemeClr val="dk1"/>
              </a:buClr>
              <a:buSzPts val="2200"/>
              <a:buChar char="●"/>
            </a:pPr>
            <a:r>
              <a:rPr lang="en" sz="2200">
                <a:solidFill>
                  <a:schemeClr val="dk1"/>
                </a:solidFill>
              </a:rPr>
              <a:t>Multi-plataforma</a:t>
            </a:r>
            <a:endParaRPr sz="2200">
              <a:solidFill>
                <a:schemeClr val="dk1"/>
              </a:solidFill>
            </a:endParaRPr>
          </a:p>
          <a:p>
            <a:pPr indent="-368300" lvl="0" marL="914400" rtl="0" algn="just">
              <a:spcBef>
                <a:spcPts val="0"/>
              </a:spcBef>
              <a:spcAft>
                <a:spcPts val="0"/>
              </a:spcAft>
              <a:buClr>
                <a:schemeClr val="dk1"/>
              </a:buClr>
              <a:buSzPts val="2200"/>
              <a:buChar char="●"/>
            </a:pPr>
            <a:r>
              <a:rPr lang="en" sz="2200">
                <a:solidFill>
                  <a:schemeClr val="dk1"/>
                </a:solidFill>
              </a:rPr>
              <a:t>Popular (fácil para conseguir ayuda/soporte)</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20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Instalación</a:t>
            </a:r>
            <a:endParaRPr/>
          </a:p>
        </p:txBody>
      </p:sp>
      <p:sp>
        <p:nvSpPr>
          <p:cNvPr id="113" name="Google Shape;113;p23"/>
          <p:cNvSpPr txBox="1"/>
          <p:nvPr>
            <p:ph idx="1" type="body"/>
          </p:nvPr>
        </p:nvSpPr>
        <p:spPr>
          <a:xfrm>
            <a:off x="311700" y="774150"/>
            <a:ext cx="8520600" cy="42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Especificaciones instalación servidor:</a:t>
            </a:r>
            <a:endParaRPr sz="2000">
              <a:solidFill>
                <a:schemeClr val="dk1"/>
              </a:solidFill>
            </a:endParaRPr>
          </a:p>
          <a:p>
            <a:pPr indent="0" lvl="0" marL="0" rtl="0" algn="l">
              <a:spcBef>
                <a:spcPts val="0"/>
              </a:spcBef>
              <a:spcAft>
                <a:spcPts val="0"/>
              </a:spcAft>
              <a:buNone/>
            </a:pPr>
            <a:r>
              <a:rPr lang="en" sz="2000">
                <a:solidFill>
                  <a:schemeClr val="dk1"/>
                </a:solidFill>
              </a:rPr>
              <a:t>Sistema operativo Linux UBUNTU 16.04 LTS</a:t>
            </a:r>
            <a:endParaRPr sz="2000">
              <a:solidFill>
                <a:schemeClr val="dk1"/>
              </a:solidFill>
            </a:endParaRPr>
          </a:p>
          <a:p>
            <a:pPr indent="0" lvl="0" marL="0" rtl="0" algn="l">
              <a:spcBef>
                <a:spcPts val="0"/>
              </a:spcBef>
              <a:spcAft>
                <a:spcPts val="0"/>
              </a:spcAft>
              <a:buNone/>
            </a:pPr>
            <a:r>
              <a:rPr lang="en" sz="2000">
                <a:solidFill>
                  <a:schemeClr val="dk1"/>
                </a:solidFill>
              </a:rPr>
              <a:t>Apache server 2.4.29</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a:solidFill>
                  <a:schemeClr val="dk1"/>
                </a:solidFill>
              </a:rPr>
              <a:t>1.- Instalamos apache2 con el comando</a:t>
            </a:r>
            <a:endParaRPr>
              <a:solidFill>
                <a:schemeClr val="dk1"/>
              </a:solidFill>
            </a:endParaRPr>
          </a:p>
          <a:p>
            <a:pPr indent="457200" lvl="0" marL="457200" rtl="0" algn="l">
              <a:spcBef>
                <a:spcPts val="0"/>
              </a:spcBef>
              <a:spcAft>
                <a:spcPts val="0"/>
              </a:spcAft>
              <a:buNone/>
            </a:pPr>
            <a:r>
              <a:rPr lang="en">
                <a:solidFill>
                  <a:schemeClr val="dk1"/>
                </a:solidFill>
                <a:highlight>
                  <a:srgbClr val="D9D9D9"/>
                </a:highlight>
              </a:rPr>
              <a:t> </a:t>
            </a:r>
            <a:r>
              <a:rPr i="1" lang="en">
                <a:solidFill>
                  <a:schemeClr val="dk1"/>
                </a:solidFill>
                <a:highlight>
                  <a:srgbClr val="D9D9D9"/>
                </a:highlight>
              </a:rPr>
              <a:t>sudo apt-get install apache2 </a:t>
            </a:r>
            <a:endParaRPr i="1">
              <a:solidFill>
                <a:schemeClr val="dk1"/>
              </a:solidFill>
              <a:highlight>
                <a:srgbClr val="D9D9D9"/>
              </a:highlight>
            </a:endParaRPr>
          </a:p>
          <a:p>
            <a:pPr indent="0" lvl="0" marL="0" rtl="0" algn="l">
              <a:spcBef>
                <a:spcPts val="0"/>
              </a:spcBef>
              <a:spcAft>
                <a:spcPts val="0"/>
              </a:spcAft>
              <a:buNone/>
            </a:pPr>
            <a:r>
              <a:rPr lang="en">
                <a:solidFill>
                  <a:schemeClr val="dk1"/>
                </a:solidFill>
              </a:rPr>
              <a:t>3.- Iniciamos el servicio con el comando </a:t>
            </a:r>
            <a:endParaRPr>
              <a:solidFill>
                <a:schemeClr val="dk1"/>
              </a:solidFill>
            </a:endParaRPr>
          </a:p>
          <a:p>
            <a:pPr indent="457200" lvl="0" marL="457200" rtl="0" algn="l">
              <a:spcBef>
                <a:spcPts val="0"/>
              </a:spcBef>
              <a:spcAft>
                <a:spcPts val="0"/>
              </a:spcAft>
              <a:buNone/>
            </a:pPr>
            <a:r>
              <a:rPr i="1" lang="en">
                <a:solidFill>
                  <a:schemeClr val="dk1"/>
                </a:solidFill>
                <a:highlight>
                  <a:srgbClr val="D9D9D9"/>
                </a:highlight>
              </a:rPr>
              <a:t>service apache2 start.</a:t>
            </a:r>
            <a:endParaRPr i="1">
              <a:solidFill>
                <a:schemeClr val="dk1"/>
              </a:solidFill>
              <a:highlight>
                <a:srgbClr val="D9D9D9"/>
              </a:highlight>
            </a:endParaRPr>
          </a:p>
          <a:p>
            <a:pPr indent="0" lvl="0" marL="0" rtl="0" algn="l">
              <a:spcBef>
                <a:spcPts val="0"/>
              </a:spcBef>
              <a:spcAft>
                <a:spcPts val="0"/>
              </a:spcAft>
              <a:buNone/>
            </a:pPr>
            <a:r>
              <a:rPr lang="en">
                <a:solidFill>
                  <a:schemeClr val="dk1"/>
                </a:solidFill>
              </a:rPr>
              <a:t>4.- Comprobamos que haya iniciado el servicio con el comando</a:t>
            </a:r>
            <a:r>
              <a:rPr lang="en">
                <a:solidFill>
                  <a:schemeClr val="dk1"/>
                </a:solidFill>
                <a:highlight>
                  <a:srgbClr val="FFFFFF"/>
                </a:highlight>
              </a:rPr>
              <a:t> </a:t>
            </a:r>
            <a:endParaRPr>
              <a:solidFill>
                <a:schemeClr val="dk1"/>
              </a:solidFill>
              <a:highlight>
                <a:srgbClr val="FFFFFF"/>
              </a:highlight>
            </a:endParaRPr>
          </a:p>
          <a:p>
            <a:pPr indent="457200" lvl="0" marL="457200" rtl="0" algn="l">
              <a:spcBef>
                <a:spcPts val="0"/>
              </a:spcBef>
              <a:spcAft>
                <a:spcPts val="0"/>
              </a:spcAft>
              <a:buNone/>
            </a:pPr>
            <a:r>
              <a:rPr i="1" lang="en">
                <a:solidFill>
                  <a:schemeClr val="dk1"/>
                </a:solidFill>
                <a:highlight>
                  <a:srgbClr val="D9D9D9"/>
                </a:highlight>
              </a:rPr>
              <a:t>systemctl status apache2</a:t>
            </a:r>
            <a:r>
              <a:rPr lang="en">
                <a:solidFill>
                  <a:schemeClr val="dk1"/>
                </a:solidFill>
                <a:highlight>
                  <a:srgbClr val="D9D9D9"/>
                </a:highlight>
              </a:rPr>
              <a:t>.</a:t>
            </a:r>
            <a:endParaRPr>
              <a:solidFill>
                <a:schemeClr val="dk1"/>
              </a:solidFill>
              <a:highlight>
                <a:srgbClr val="D9D9D9"/>
              </a:highlight>
            </a:endParaRPr>
          </a:p>
          <a:p>
            <a:pPr indent="0" lvl="0" marL="0" rtl="0" algn="l">
              <a:spcBef>
                <a:spcPts val="0"/>
              </a:spcBef>
              <a:spcAft>
                <a:spcPts val="0"/>
              </a:spcAft>
              <a:buNone/>
            </a:pPr>
            <a:r>
              <a:rPr lang="en">
                <a:solidFill>
                  <a:schemeClr val="dk1"/>
                </a:solidFill>
                <a:highlight>
                  <a:srgbClr val="FFFFFF"/>
                </a:highlight>
              </a:rPr>
              <a:t>5.-Verificamos que esté funcionando</a:t>
            </a:r>
            <a:endParaRPr>
              <a:solidFill>
                <a:schemeClr val="dk1"/>
              </a:solidFill>
              <a:highlight>
                <a:srgbClr val="FFFFFF"/>
              </a:highlight>
            </a:endParaRPr>
          </a:p>
          <a:p>
            <a:pPr indent="457200" lvl="0" marL="457200" rtl="0" algn="l">
              <a:spcBef>
                <a:spcPts val="0"/>
              </a:spcBef>
              <a:spcAft>
                <a:spcPts val="0"/>
              </a:spcAft>
              <a:buNone/>
            </a:pPr>
            <a:r>
              <a:rPr lang="en">
                <a:solidFill>
                  <a:schemeClr val="dk1"/>
                </a:solidFill>
                <a:highlight>
                  <a:srgbClr val="FFFFFF"/>
                </a:highlight>
              </a:rPr>
              <a:t>(localhost:80)</a:t>
            </a:r>
            <a:endParaRPr>
              <a:solidFill>
                <a:schemeClr val="dk1"/>
              </a:solidFill>
              <a:highlight>
                <a:srgbClr val="FFFFFF"/>
              </a:highlight>
            </a:endParaRPr>
          </a:p>
          <a:p>
            <a:pPr indent="0" lvl="0" marL="457200" rtl="0" algn="l">
              <a:spcBef>
                <a:spcPts val="0"/>
              </a:spcBef>
              <a:spcAft>
                <a:spcPts val="0"/>
              </a:spcAft>
              <a:buNone/>
            </a:pPr>
            <a:r>
              <a:t/>
            </a:r>
            <a:endParaRPr i="1" sz="2000">
              <a:solidFill>
                <a:schemeClr val="dk1"/>
              </a:solidFill>
            </a:endParaRPr>
          </a:p>
          <a:p>
            <a:pPr indent="0" lvl="0" marL="457200" rtl="0" algn="l">
              <a:spcBef>
                <a:spcPts val="0"/>
              </a:spcBef>
              <a:spcAft>
                <a:spcPts val="0"/>
              </a:spcAft>
              <a:buNone/>
            </a:pPr>
            <a:r>
              <a:t/>
            </a:r>
            <a:endParaRPr i="1" sz="2000">
              <a:solidFill>
                <a:schemeClr val="dk1"/>
              </a:solidFill>
            </a:endParaRPr>
          </a:p>
          <a:p>
            <a:pPr indent="0" lvl="0" marL="457200" rtl="0" algn="l">
              <a:spcBef>
                <a:spcPts val="0"/>
              </a:spcBef>
              <a:spcAft>
                <a:spcPts val="0"/>
              </a:spcAft>
              <a:buNone/>
            </a:pPr>
            <a:r>
              <a:t/>
            </a:r>
            <a:endParaRPr i="1" sz="2000">
              <a:solidFill>
                <a:schemeClr val="dk1"/>
              </a:solidFill>
            </a:endParaRPr>
          </a:p>
          <a:p>
            <a:pPr indent="0" lvl="0" marL="457200" rtl="0" algn="l">
              <a:spcBef>
                <a:spcPts val="0"/>
              </a:spcBef>
              <a:spcAft>
                <a:spcPts val="0"/>
              </a:spcAft>
              <a:buNone/>
            </a:pPr>
            <a:r>
              <a:t/>
            </a:r>
            <a:endParaRPr i="1" sz="1100">
              <a:solidFill>
                <a:schemeClr val="dk1"/>
              </a:solidFill>
            </a:endParaRPr>
          </a:p>
          <a:p>
            <a:pPr indent="0" lvl="0" marL="457200" rtl="0" algn="l">
              <a:spcBef>
                <a:spcPts val="0"/>
              </a:spcBef>
              <a:spcAft>
                <a:spcPts val="0"/>
              </a:spcAft>
              <a:buNone/>
            </a:pPr>
            <a:r>
              <a:t/>
            </a:r>
            <a:endParaRPr i="1" sz="1100">
              <a:solidFill>
                <a:schemeClr val="dk1"/>
              </a:solidFill>
            </a:endParaRPr>
          </a:p>
          <a:p>
            <a:pPr indent="0" lvl="0" marL="457200" rtl="0" algn="l">
              <a:spcBef>
                <a:spcPts val="0"/>
              </a:spcBef>
              <a:spcAft>
                <a:spcPts val="0"/>
              </a:spcAft>
              <a:buNone/>
            </a:pPr>
            <a:r>
              <a:t/>
            </a:r>
            <a:endParaRPr i="1" sz="1100">
              <a:solidFill>
                <a:schemeClr val="dk1"/>
              </a:solidFill>
            </a:endParaRPr>
          </a:p>
          <a:p>
            <a:pPr indent="0" lvl="0" marL="457200" rtl="0" algn="l">
              <a:spcBef>
                <a:spcPts val="0"/>
              </a:spcBef>
              <a:spcAft>
                <a:spcPts val="0"/>
              </a:spcAft>
              <a:buNone/>
            </a:pPr>
            <a:r>
              <a:t/>
            </a:r>
            <a:endParaRPr i="1"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0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Rutas de interés</a:t>
            </a:r>
            <a:endParaRPr/>
          </a:p>
        </p:txBody>
      </p:sp>
      <p:sp>
        <p:nvSpPr>
          <p:cNvPr id="119" name="Google Shape;119;p24"/>
          <p:cNvSpPr txBox="1"/>
          <p:nvPr>
            <p:ph idx="1" type="body"/>
          </p:nvPr>
        </p:nvSpPr>
        <p:spPr>
          <a:xfrm>
            <a:off x="311700" y="866875"/>
            <a:ext cx="8520600" cy="3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34343"/>
                </a:solidFill>
              </a:rPr>
              <a:t>Configuración de dominios:</a:t>
            </a:r>
            <a:endParaRPr>
              <a:solidFill>
                <a:srgbClr val="434343"/>
              </a:solidFill>
            </a:endParaRPr>
          </a:p>
          <a:p>
            <a:pPr indent="457200" lvl="0" marL="0" rtl="0" algn="l">
              <a:spcBef>
                <a:spcPts val="1600"/>
              </a:spcBef>
              <a:spcAft>
                <a:spcPts val="0"/>
              </a:spcAft>
              <a:buNone/>
            </a:pPr>
            <a:r>
              <a:rPr lang="en">
                <a:solidFill>
                  <a:srgbClr val="434343"/>
                </a:solidFill>
              </a:rPr>
              <a:t>/etc/hosts</a:t>
            </a:r>
            <a:endParaRPr>
              <a:solidFill>
                <a:srgbClr val="434343"/>
              </a:solidFill>
            </a:endParaRPr>
          </a:p>
          <a:p>
            <a:pPr indent="457200" lvl="0" marL="0" rtl="0" algn="l">
              <a:spcBef>
                <a:spcPts val="1600"/>
              </a:spcBef>
              <a:spcAft>
                <a:spcPts val="0"/>
              </a:spcAft>
              <a:buNone/>
            </a:pPr>
            <a:r>
              <a:rPr lang="en">
                <a:solidFill>
                  <a:srgbClr val="434343"/>
                </a:solidFill>
              </a:rPr>
              <a:t>C:/WINDOWS/system32/drivers/etc/hosts</a:t>
            </a:r>
            <a:endParaRPr>
              <a:solidFill>
                <a:srgbClr val="434343"/>
              </a:solidFill>
            </a:endParaRPr>
          </a:p>
          <a:p>
            <a:pPr indent="0" lvl="0" marL="0" rtl="0" algn="l">
              <a:spcBef>
                <a:spcPts val="1600"/>
              </a:spcBef>
              <a:spcAft>
                <a:spcPts val="0"/>
              </a:spcAft>
              <a:buNone/>
            </a:pPr>
            <a:r>
              <a:rPr lang="en">
                <a:solidFill>
                  <a:srgbClr val="434343"/>
                </a:solidFill>
              </a:rPr>
              <a:t>Configuración del servidor (level logs,permissions,custom logs):</a:t>
            </a:r>
            <a:endParaRPr>
              <a:solidFill>
                <a:srgbClr val="434343"/>
              </a:solidFill>
            </a:endParaRPr>
          </a:p>
          <a:p>
            <a:pPr indent="457200" lvl="0" marL="0" rtl="0" algn="l">
              <a:spcBef>
                <a:spcPts val="1600"/>
              </a:spcBef>
              <a:spcAft>
                <a:spcPts val="0"/>
              </a:spcAft>
              <a:buNone/>
            </a:pPr>
            <a:r>
              <a:rPr lang="en">
                <a:solidFill>
                  <a:srgbClr val="434343"/>
                </a:solidFill>
              </a:rPr>
              <a:t>/etc/apache2/apache2.conf</a:t>
            </a:r>
            <a:endParaRPr>
              <a:solidFill>
                <a:srgbClr val="434343"/>
              </a:solidFill>
            </a:endParaRPr>
          </a:p>
          <a:p>
            <a:pPr indent="0" lvl="0" marL="0" rtl="0" algn="l">
              <a:spcBef>
                <a:spcPts val="1600"/>
              </a:spcBef>
              <a:spcAft>
                <a:spcPts val="0"/>
              </a:spcAft>
              <a:buNone/>
            </a:pPr>
            <a:r>
              <a:rPr lang="en">
                <a:solidFill>
                  <a:srgbClr val="434343"/>
                </a:solidFill>
              </a:rPr>
              <a:t>Configuración del Virtual Host (SSL, port, error pages,location of error logs and access logs)</a:t>
            </a:r>
            <a:endParaRPr>
              <a:solidFill>
                <a:srgbClr val="434343"/>
              </a:solidFill>
            </a:endParaRPr>
          </a:p>
          <a:p>
            <a:pPr indent="0" lvl="0" marL="0" rtl="0" algn="l">
              <a:spcBef>
                <a:spcPts val="1600"/>
              </a:spcBef>
              <a:spcAft>
                <a:spcPts val="0"/>
              </a:spcAft>
              <a:buNone/>
            </a:pPr>
            <a:r>
              <a:rPr lang="en">
                <a:solidFill>
                  <a:srgbClr val="434343"/>
                </a:solidFill>
              </a:rPr>
              <a:t>	/etc/apache2/sites-available/sitios.com.conf</a:t>
            </a:r>
            <a:endParaRPr>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473900"/>
            <a:ext cx="8520600" cy="40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 </a:t>
            </a:r>
            <a:r>
              <a:rPr lang="en"/>
              <a:t>Todas las páginas que creemos van en la ruta </a:t>
            </a:r>
            <a:r>
              <a:rPr b="1" lang="en"/>
              <a:t>/var/www/</a:t>
            </a:r>
            <a:br>
              <a:rPr lang="en"/>
            </a:br>
            <a:br>
              <a:rPr lang="en"/>
            </a:br>
            <a:r>
              <a:rPr lang="en"/>
              <a:t>2</a:t>
            </a:r>
            <a:r>
              <a:rPr lang="en"/>
              <a:t>- </a:t>
            </a:r>
            <a:r>
              <a:rPr lang="en"/>
              <a:t>Crear el Host Virtual en la ruta </a:t>
            </a:r>
            <a:r>
              <a:rPr b="1" lang="en"/>
              <a:t>/etc/apache/sites-available/ </a:t>
            </a:r>
            <a:br>
              <a:rPr b="1" lang="en"/>
            </a:br>
            <a:r>
              <a:rPr b="1" lang="en"/>
              <a:t>	</a:t>
            </a:r>
            <a:r>
              <a:rPr lang="en"/>
              <a:t>Podemos usar como guía </a:t>
            </a:r>
            <a:r>
              <a:rPr b="1" i="1" lang="en"/>
              <a:t>000-default.conf</a:t>
            </a:r>
            <a:endParaRPr b="1" i="1"/>
          </a:p>
          <a:p>
            <a:pPr indent="457200" lvl="0" marL="0" rtl="0" algn="l">
              <a:spcBef>
                <a:spcPts val="1600"/>
              </a:spcBef>
              <a:spcAft>
                <a:spcPts val="0"/>
              </a:spcAft>
              <a:buNone/>
            </a:pPr>
            <a:r>
              <a:rPr lang="en"/>
              <a:t>Creamos nuestro archivo y añadimos la configuración</a:t>
            </a:r>
            <a:endParaRPr>
              <a:highlight>
                <a:srgbClr val="D9D9D9"/>
              </a:highlight>
            </a:endParaRPr>
          </a:p>
          <a:p>
            <a:pPr indent="457200" lvl="0" marL="457200" rtl="0" algn="l">
              <a:spcBef>
                <a:spcPts val="1600"/>
              </a:spcBef>
              <a:spcAft>
                <a:spcPts val="0"/>
              </a:spcAft>
              <a:buNone/>
            </a:pPr>
            <a:r>
              <a:rPr lang="en">
                <a:highlight>
                  <a:srgbClr val="D9D9D9"/>
                </a:highlight>
                <a:latin typeface="Consolas"/>
                <a:ea typeface="Consolas"/>
                <a:cs typeface="Consolas"/>
                <a:sym typeface="Consolas"/>
              </a:rPr>
              <a:t>sudo nano sitios.com.conf</a:t>
            </a:r>
            <a:endParaRPr>
              <a:highlight>
                <a:srgbClr val="D9D9D9"/>
              </a:highlight>
              <a:latin typeface="Consolas"/>
              <a:ea typeface="Consolas"/>
              <a:cs typeface="Consolas"/>
              <a:sym typeface="Consolas"/>
            </a:endParaRPr>
          </a:p>
          <a:p>
            <a:pPr indent="0" lvl="0" marL="0" rtl="0" algn="l">
              <a:spcBef>
                <a:spcPts val="1600"/>
              </a:spcBef>
              <a:spcAft>
                <a:spcPts val="0"/>
              </a:spcAft>
              <a:buNone/>
            </a:pPr>
            <a:r>
              <a:rPr lang="en"/>
              <a:t>3</a:t>
            </a:r>
            <a:r>
              <a:rPr lang="en"/>
              <a:t>- Habilitamos nuestros sitios con el comando</a:t>
            </a:r>
            <a:endParaRPr/>
          </a:p>
          <a:p>
            <a:pPr indent="0" lvl="0" marL="0" rtl="0" algn="l">
              <a:spcBef>
                <a:spcPts val="1600"/>
              </a:spcBef>
              <a:spcAft>
                <a:spcPts val="0"/>
              </a:spcAft>
              <a:buNone/>
            </a:pPr>
            <a:r>
              <a:rPr lang="en">
                <a:highlight>
                  <a:srgbClr val="D9D9D9"/>
                </a:highlight>
                <a:latin typeface="Consolas"/>
                <a:ea typeface="Consolas"/>
                <a:cs typeface="Consolas"/>
                <a:sym typeface="Consolas"/>
              </a:rPr>
              <a:t>	sudo a2ensite nombre_del_archivo_conf</a:t>
            </a:r>
            <a:endParaRPr>
              <a:highlight>
                <a:srgbClr val="D9D9D9"/>
              </a:highlight>
              <a:latin typeface="Consolas"/>
              <a:ea typeface="Consolas"/>
              <a:cs typeface="Consolas"/>
              <a:sym typeface="Consolas"/>
            </a:endParaRPr>
          </a:p>
          <a:p>
            <a:pPr indent="0" lvl="0" marL="0" rtl="0" algn="l">
              <a:spcBef>
                <a:spcPts val="1600"/>
              </a:spcBef>
              <a:spcAft>
                <a:spcPts val="1600"/>
              </a:spcAft>
              <a:buNone/>
            </a:pPr>
            <a:r>
              <a:rPr b="1"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5779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Reiniciamos el servicio de apache</a:t>
            </a:r>
            <a:endParaRPr/>
          </a:p>
          <a:p>
            <a:pPr indent="457200" lvl="0" marL="0" rtl="0" algn="l">
              <a:spcBef>
                <a:spcPts val="1600"/>
              </a:spcBef>
              <a:spcAft>
                <a:spcPts val="0"/>
              </a:spcAft>
              <a:buNone/>
            </a:pPr>
            <a:r>
              <a:rPr lang="en">
                <a:highlight>
                  <a:srgbClr val="D9D9D9"/>
                </a:highlight>
              </a:rPr>
              <a:t>systemctl restart apache</a:t>
            </a:r>
            <a:endParaRPr>
              <a:highlight>
                <a:srgbClr val="D9D9D9"/>
              </a:highlight>
            </a:endParaRPr>
          </a:p>
          <a:p>
            <a:pPr indent="0" lvl="0" marL="0" rtl="0" algn="l">
              <a:spcBef>
                <a:spcPts val="1600"/>
              </a:spcBef>
              <a:spcAft>
                <a:spcPts val="0"/>
              </a:spcAft>
              <a:buNone/>
            </a:pPr>
            <a:r>
              <a:rPr lang="en"/>
              <a:t>5.- Se configura el archivo hosts si queremos acceder a ellos por nombre de dominio</a:t>
            </a:r>
            <a:endParaRPr/>
          </a:p>
          <a:p>
            <a:pPr indent="457200" lvl="0" marL="0" rtl="0" algn="l">
              <a:spcBef>
                <a:spcPts val="1600"/>
              </a:spcBef>
              <a:spcAft>
                <a:spcPts val="0"/>
              </a:spcAft>
              <a:buNone/>
            </a:pPr>
            <a:r>
              <a:rPr lang="en">
                <a:highlight>
                  <a:srgbClr val="D9D9D9"/>
                </a:highlight>
              </a:rPr>
              <a:t>sudo nano /etc/hosts</a:t>
            </a:r>
            <a:r>
              <a:rPr lang="en">
                <a:highlight>
                  <a:srgbClr val="D9D9D9"/>
                </a:highlight>
              </a:rPr>
              <a:t> </a:t>
            </a:r>
            <a:endParaRPr>
              <a:highlight>
                <a:srgbClr val="D9D9D9"/>
              </a:highlight>
            </a:endParaRPr>
          </a:p>
          <a:p>
            <a:pPr indent="0" lvl="0" marL="0" rtl="0" algn="l">
              <a:spcBef>
                <a:spcPts val="1600"/>
              </a:spcBef>
              <a:spcAft>
                <a:spcPts val="0"/>
              </a:spcAft>
              <a:buNone/>
            </a:pPr>
            <a:r>
              <a:rPr lang="en">
                <a:highlight>
                  <a:srgbClr val="FFFFFF"/>
                </a:highlight>
              </a:rPr>
              <a:t>6.- Probamos el acceso a nuestros sitios.</a:t>
            </a:r>
            <a:endParaRPr>
              <a:highlight>
                <a:srgbClr val="FFFFFF"/>
              </a:highlight>
            </a:endParaRPr>
          </a:p>
          <a:p>
            <a:pPr indent="0" lvl="0" marL="0" rtl="0" algn="l">
              <a:spcBef>
                <a:spcPts val="1600"/>
              </a:spcBef>
              <a:spcAft>
                <a:spcPts val="1600"/>
              </a:spcAft>
              <a:buNone/>
            </a:pPr>
            <a:r>
              <a:rPr lang="en">
                <a:highlight>
                  <a:srgbClr val="FFFFFF"/>
                </a:highlight>
              </a:rPr>
              <a:t>	prueba.com:81   		 IP</a:t>
            </a:r>
            <a:br>
              <a:rPr lang="en">
                <a:highlight>
                  <a:srgbClr val="FFFFFF"/>
                </a:highlight>
              </a:rPr>
            </a:br>
            <a:r>
              <a:rPr lang="en">
                <a:highlight>
                  <a:srgbClr val="FFFFFF"/>
                </a:highlight>
              </a:rPr>
              <a:t>   	primersitio.com:81   	 IP</a:t>
            </a:r>
            <a:endParaRPr>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 Conectarse a la red WIFI-IPN</a:t>
            </a:r>
            <a:endParaRPr/>
          </a:p>
          <a:p>
            <a:pPr indent="0" lvl="0" marL="0" rtl="0" algn="l">
              <a:lnSpc>
                <a:spcPct val="100000"/>
              </a:lnSpc>
              <a:spcBef>
                <a:spcPts val="1600"/>
              </a:spcBef>
              <a:spcAft>
                <a:spcPts val="0"/>
              </a:spcAft>
              <a:buNone/>
            </a:pPr>
            <a:r>
              <a:rPr lang="en"/>
              <a:t>2.- Por autenticación:</a:t>
            </a:r>
            <a:endParaRPr/>
          </a:p>
          <a:p>
            <a:pPr indent="457200" lvl="0" marL="0" rtl="0" algn="l">
              <a:lnSpc>
                <a:spcPct val="100000"/>
              </a:lnSpc>
              <a:spcBef>
                <a:spcPts val="1600"/>
              </a:spcBef>
              <a:spcAft>
                <a:spcPts val="0"/>
              </a:spcAft>
              <a:buClr>
                <a:schemeClr val="dk1"/>
              </a:buClr>
              <a:buSzPts val="1100"/>
              <a:buFont typeface="Arial"/>
              <a:buNone/>
            </a:pPr>
            <a:r>
              <a:rPr lang="en"/>
              <a:t>Usuarios: e1 - e10; Password: 12345</a:t>
            </a:r>
            <a:endParaRPr/>
          </a:p>
          <a:p>
            <a:pPr indent="457200" lvl="0" marL="0" rtl="0" algn="l">
              <a:lnSpc>
                <a:spcPct val="100000"/>
              </a:lnSpc>
              <a:spcBef>
                <a:spcPts val="1600"/>
              </a:spcBef>
              <a:spcAft>
                <a:spcPts val="0"/>
              </a:spcAft>
              <a:buNone/>
            </a:pPr>
            <a:r>
              <a:rPr lang="en" u="sng">
                <a:solidFill>
                  <a:schemeClr val="hlink"/>
                </a:solidFill>
                <a:hlinkClick r:id="rId3"/>
              </a:rPr>
              <a:t>http://pruebasitio.com:81</a:t>
            </a:r>
            <a:r>
              <a:rPr lang="en"/>
              <a:t> 		10.100.70.90:81	</a:t>
            </a:r>
            <a:endParaRPr/>
          </a:p>
          <a:p>
            <a:pPr indent="0" lvl="0" marL="0" rtl="0" algn="l">
              <a:lnSpc>
                <a:spcPct val="100000"/>
              </a:lnSpc>
              <a:spcBef>
                <a:spcPts val="1600"/>
              </a:spcBef>
              <a:spcAft>
                <a:spcPts val="0"/>
              </a:spcAft>
              <a:buNone/>
            </a:pPr>
            <a:r>
              <a:rPr lang="en"/>
              <a:t>      </a:t>
            </a:r>
            <a:r>
              <a:rPr lang="en"/>
              <a:t>Por https:</a:t>
            </a:r>
            <a:endParaRPr/>
          </a:p>
          <a:p>
            <a:pPr indent="0" lvl="0" marL="0" rtl="0" algn="l">
              <a:lnSpc>
                <a:spcPct val="100000"/>
              </a:lnSpc>
              <a:spcBef>
                <a:spcPts val="1600"/>
              </a:spcBef>
              <a:spcAft>
                <a:spcPts val="0"/>
              </a:spcAft>
              <a:buNone/>
            </a:pPr>
            <a:r>
              <a:rPr lang="en"/>
              <a:t>	</a:t>
            </a:r>
            <a:r>
              <a:rPr lang="en" u="sng">
                <a:solidFill>
                  <a:schemeClr val="hlink"/>
                </a:solidFill>
                <a:hlinkClick r:id="rId4"/>
              </a:rPr>
              <a:t>https://primersitio.com:443</a:t>
            </a:r>
            <a:r>
              <a:rPr lang="en"/>
              <a:t> 	https://10.100.70.90:443</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41" name="Google Shape;141;p28"/>
          <p:cNvSpPr txBox="1"/>
          <p:nvPr>
            <p:ph idx="1" type="body"/>
          </p:nvPr>
        </p:nvSpPr>
        <p:spPr>
          <a:xfrm>
            <a:off x="311700" y="1152475"/>
            <a:ext cx="8520600" cy="3416400"/>
          </a:xfrm>
          <a:prstGeom prst="rect">
            <a:avLst/>
          </a:prstGeom>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 </a:t>
            </a:r>
            <a:r>
              <a:rPr lang="en" u="sng">
                <a:solidFill>
                  <a:schemeClr val="hlink"/>
                </a:solidFill>
                <a:hlinkClick r:id="rId3"/>
              </a:rPr>
              <a:t>https://httpd.apache.org/docs/2.4/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a:t>
            </a:r>
            <a:r>
              <a:rPr lang="en" u="sng">
                <a:solidFill>
                  <a:srgbClr val="4A86E8"/>
                </a:solidFill>
                <a:hlinkClick r:id="rId4"/>
              </a:rPr>
              <a:t>http://httpd.apache.org/docs/2.4/vhosts/</a:t>
            </a:r>
            <a:r>
              <a:rPr lang="en">
                <a:solidFill>
                  <a:srgbClr val="4A86E8"/>
                </a:solidFill>
              </a:rPr>
              <a:t> </a:t>
            </a:r>
            <a:endParaRPr/>
          </a:p>
          <a:p>
            <a:pPr indent="0" lvl="0" marL="0" rtl="0" algn="l">
              <a:spcBef>
                <a:spcPts val="0"/>
              </a:spcBef>
              <a:spcAft>
                <a:spcPts val="0"/>
              </a:spcAft>
              <a:buClr>
                <a:schemeClr val="dk1"/>
              </a:buClr>
              <a:buSzPts val="1100"/>
              <a:buFont typeface="Arial"/>
              <a:buNone/>
            </a:pPr>
            <a:r>
              <a:rPr lang="en">
                <a:solidFill>
                  <a:schemeClr val="dk1"/>
                </a:solidFill>
              </a:rPr>
              <a:t>[3] </a:t>
            </a:r>
            <a:r>
              <a:rPr lang="en" u="sng">
                <a:solidFill>
                  <a:srgbClr val="4A86E8"/>
                </a:solidFill>
                <a:hlinkClick r:id="rId5"/>
              </a:rPr>
              <a:t>https://httpd.apache.org/docs/2.4/vhosts/index.html</a:t>
            </a:r>
            <a:r>
              <a:rPr lang="en">
                <a:solidFill>
                  <a:srgbClr val="4A86E8"/>
                </a:solidFill>
              </a:rPr>
              <a:t> </a:t>
            </a:r>
            <a:endParaRPr>
              <a:solidFill>
                <a:schemeClr val="dk1"/>
              </a:solidFill>
            </a:endParaRPr>
          </a:p>
          <a:p>
            <a:pPr indent="0" lvl="0" marL="0" rtl="0" algn="l">
              <a:spcBef>
                <a:spcPts val="0"/>
              </a:spcBef>
              <a:spcAft>
                <a:spcPts val="0"/>
              </a:spcAft>
              <a:buNone/>
            </a:pPr>
            <a:r>
              <a:rPr lang="en">
                <a:solidFill>
                  <a:schemeClr val="dk1"/>
                </a:solidFill>
              </a:rPr>
              <a:t>[4]</a:t>
            </a:r>
            <a:r>
              <a:rPr lang="en" u="sng">
                <a:solidFill>
                  <a:srgbClr val="4A86E8"/>
                </a:solidFill>
                <a:hlinkClick r:id="rId6"/>
              </a:rPr>
              <a:t>http://httpd.apache.org/docs/current/mod/mod_log_config.html</a:t>
            </a:r>
            <a:r>
              <a:rPr lang="en">
                <a:solidFill>
                  <a:srgbClr val="4A86E8"/>
                </a:solidFill>
              </a:rPr>
              <a:t> </a:t>
            </a:r>
            <a:endParaRPr>
              <a:solidFill>
                <a:srgbClr val="4A86E8"/>
              </a:solidFill>
            </a:endParaRPr>
          </a:p>
          <a:p>
            <a:pPr indent="0" lvl="0" marL="0" rtl="0" algn="l">
              <a:spcBef>
                <a:spcPts val="0"/>
              </a:spcBef>
              <a:spcAft>
                <a:spcPts val="0"/>
              </a:spcAft>
              <a:buNone/>
            </a:pPr>
            <a:r>
              <a:rPr lang="en">
                <a:solidFill>
                  <a:schemeClr val="dk1"/>
                </a:solidFill>
              </a:rPr>
              <a:t>[5]</a:t>
            </a:r>
            <a:r>
              <a:rPr lang="en" u="sng">
                <a:solidFill>
                  <a:schemeClr val="hlink"/>
                </a:solidFill>
                <a:hlinkClick r:id="rId7"/>
              </a:rPr>
              <a:t>https://httpd.apache.org/docs/2.4/ssl/ssl_howto.html</a:t>
            </a:r>
            <a:endParaRPr>
              <a:solidFill>
                <a:srgbClr val="4A86E8"/>
              </a:solidFill>
            </a:endParaRPr>
          </a:p>
          <a:p>
            <a:pPr indent="0" lvl="0" marL="0" rtl="0" algn="l">
              <a:spcBef>
                <a:spcPts val="0"/>
              </a:spcBef>
              <a:spcAft>
                <a:spcPts val="0"/>
              </a:spcAft>
              <a:buNone/>
            </a:pPr>
            <a:r>
              <a:rPr lang="en">
                <a:solidFill>
                  <a:schemeClr val="dk1"/>
                </a:solidFill>
              </a:rPr>
              <a:t>[6] </a:t>
            </a:r>
            <a:r>
              <a:rPr lang="en">
                <a:solidFill>
                  <a:srgbClr val="4A86E8"/>
                </a:solidFill>
              </a:rPr>
              <a:t>https://www.digicert.com/es/comparacion-de-precio-ev.htm</a:t>
            </a:r>
            <a:endParaRPr>
              <a:solidFill>
                <a:srgbClr val="4A86E8"/>
              </a:solidFill>
            </a:endParaRPr>
          </a:p>
          <a:p>
            <a:pPr indent="0" lvl="0" marL="0" rtl="0" algn="l">
              <a:spcBef>
                <a:spcPts val="0"/>
              </a:spcBef>
              <a:spcAft>
                <a:spcPts val="0"/>
              </a:spcAft>
              <a:buClr>
                <a:schemeClr val="dk1"/>
              </a:buClr>
              <a:buSzPts val="1100"/>
              <a:buFont typeface="Arial"/>
              <a:buNone/>
            </a:pPr>
            <a:r>
              <a:t/>
            </a:r>
            <a:endParaRPr>
              <a:solidFill>
                <a:srgbClr val="4A86E8"/>
              </a:solidFil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311700" y="1881200"/>
            <a:ext cx="8520600" cy="268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Gracias por su atención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HTTP?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200">
                <a:solidFill>
                  <a:schemeClr val="dk1"/>
                </a:solidFill>
              </a:rPr>
              <a:t>El Protocolo de Transferencia de Hipertexto es el protocolo de comunicación que permite las transferencias de información en la World Wide Web. HTTP fue desarrollado por el World Wide Web Consortium y la IETF, colaboración que culminó en 1999 con la publicación de una serie de RFC, el más importante de ellos es el RFC 2616 que especifica la versión 1.1. HTTP define la sintaxis y la semántica que utilizan los elementos de software de la arquitectura web (clientes, servidores, proxies) para comunicarse.[1]</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90025"/>
            <a:ext cx="8520600" cy="417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400">
                <a:solidFill>
                  <a:schemeClr val="dk1"/>
                </a:solidFill>
              </a:rPr>
              <a:t>HTTP es un protocolo sin estado, es decir, no guarda ninguna información sobre conexiones anteriores. El desarrollo de aplicaciones web necesita frecuentemente mantener estado. Para esto se usan las cookies, que es información que un servidor puede almacenar en el sistema cliente. [1]</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HTTPS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solidFill>
                  <a:schemeClr val="dk1"/>
                </a:solidFill>
              </a:rPr>
              <a:t>El Protocolo seguro de transferencia de hipertexto, es un protocolo de aplicación basado en el protocolo HTTP, es la versión segura de HTTP. </a:t>
            </a:r>
            <a:endParaRPr sz="2200">
              <a:solidFill>
                <a:schemeClr val="dk1"/>
              </a:solidFill>
            </a:endParaRPr>
          </a:p>
          <a:p>
            <a:pPr indent="0" lvl="0" marL="0" rtl="0" algn="just">
              <a:spcBef>
                <a:spcPts val="0"/>
              </a:spcBef>
              <a:spcAft>
                <a:spcPts val="0"/>
              </a:spcAft>
              <a:buNone/>
            </a:pPr>
            <a:r>
              <a:t/>
            </a:r>
            <a:endParaRPr sz="2200">
              <a:solidFill>
                <a:schemeClr val="dk1"/>
              </a:solidFill>
            </a:endParaRPr>
          </a:p>
          <a:p>
            <a:pPr indent="0" lvl="0" marL="0" rtl="0" algn="just">
              <a:spcBef>
                <a:spcPts val="0"/>
              </a:spcBef>
              <a:spcAft>
                <a:spcPts val="0"/>
              </a:spcAft>
              <a:buNone/>
            </a:pPr>
            <a:r>
              <a:rPr lang="en" sz="2200">
                <a:solidFill>
                  <a:schemeClr val="dk1"/>
                </a:solidFill>
              </a:rPr>
              <a:t>Netscape Communications creó HTTPS en 1992 para su navegador Netscape Navigator. Originalmente, HTTPS fue adoptado como un estándar web con la publicación de RFC 2818 en mayo del 2000.[5]</a:t>
            </a:r>
            <a:endParaRPr sz="2200">
              <a:solidFill>
                <a:schemeClr val="dk1"/>
              </a:solidFill>
            </a:endParaRPr>
          </a:p>
          <a:p>
            <a:pPr indent="0" lvl="0" marL="0" rtl="0" algn="just">
              <a:spcBef>
                <a:spcPts val="0"/>
              </a:spcBef>
              <a:spcAft>
                <a:spcPts val="0"/>
              </a:spcAft>
              <a:buClr>
                <a:schemeClr val="dk1"/>
              </a:buClr>
              <a:buSzPts val="1100"/>
              <a:buFont typeface="Arial"/>
              <a:buNone/>
            </a:pPr>
            <a:r>
              <a:t/>
            </a:r>
            <a:endParaRPr sz="24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highlight>
                  <a:srgbClr val="D9D9D9"/>
                </a:highlight>
              </a:rPr>
              <a:t>Diferencias con HTTP</a:t>
            </a:r>
            <a:endParaRPr>
              <a:highlight>
                <a:srgbClr val="D9D9D9"/>
              </a:highlight>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200">
                <a:solidFill>
                  <a:schemeClr val="dk1"/>
                </a:solidFill>
              </a:rPr>
              <a:t>En el protocolo HTTP las URLs comienzan con "http://" y utilizan por omisión el puerto 80, las URLs de HTTPS comienzan con "https://" y utilizan el puerto 443 por omisión.</a:t>
            </a:r>
            <a:endParaRPr sz="2200">
              <a:solidFill>
                <a:schemeClr val="dk1"/>
              </a:solidFill>
            </a:endParaRPr>
          </a:p>
          <a:p>
            <a:pPr indent="0" lvl="0" marL="0" rtl="0" algn="just">
              <a:spcBef>
                <a:spcPts val="0"/>
              </a:spcBef>
              <a:spcAft>
                <a:spcPts val="0"/>
              </a:spcAft>
              <a:buClr>
                <a:schemeClr val="dk1"/>
              </a:buClr>
              <a:buSzPts val="1100"/>
              <a:buFont typeface="Arial"/>
              <a:buNone/>
            </a:pPr>
            <a:r>
              <a:t/>
            </a:r>
            <a:endParaRPr sz="2200">
              <a:solidFill>
                <a:schemeClr val="dk1"/>
              </a:solidFill>
            </a:endParaRPr>
          </a:p>
          <a:p>
            <a:pPr indent="0" lvl="0" marL="0" rtl="0" algn="just">
              <a:spcBef>
                <a:spcPts val="0"/>
              </a:spcBef>
              <a:spcAft>
                <a:spcPts val="0"/>
              </a:spcAft>
              <a:buClr>
                <a:schemeClr val="dk1"/>
              </a:buClr>
              <a:buSzPts val="1100"/>
              <a:buFont typeface="Arial"/>
              <a:buNone/>
            </a:pPr>
            <a:r>
              <a:rPr lang="en" sz="2200">
                <a:solidFill>
                  <a:schemeClr val="dk1"/>
                </a:solidFill>
              </a:rPr>
              <a:t>HTTP es inseguro y está sujeto a ataques man-in-the-middle y eavesdropping que pueden permitir al atacante obtener acceso a cuentas de un sitio web e información confidencial. HTTPS está diseñado para resistir esos ataques y ser más seguro.</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200">
                <a:solidFill>
                  <a:schemeClr val="dk1"/>
                </a:solidFill>
              </a:rPr>
              <a:t>HTTP opera en la capa más alta del modelo OSI, la capa de aplicación; pero el protocolo de seguridad opera en una subcapa más baja, cifrando un mensaje HTTP previo a la transmisión y descifrando un mensaje una vez recibido. Estrictamente hablando, HTTPS no es un protocolo separado, pero refiere el uso del HTTP ordinario sobre una Capa de Conexión Segura cifrada Secure Sockets Layer (SSL) o una conexión con Seguridad de la Capa de Transporte (TLS).</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Certificados</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rPr>
              <a:t>Es el único medio que permite garantizar técnica y legalmente la identidad de una persona en Internet, son tarjetas de identificación electrónica emitidas por compañías de confianza.</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El formato de los Certificados Digitales está definido por el estándar internacional ITU-T X.509. De esta forma, los certificados pueden ser leídos o escritos por cualquier aplicación que cumpla con el estándar mencionado.</a:t>
            </a:r>
            <a:endParaRPr sz="20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27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Entidades certificadoras</a:t>
            </a:r>
            <a:endParaRPr/>
          </a:p>
        </p:txBody>
      </p:sp>
      <p:sp>
        <p:nvSpPr>
          <p:cNvPr id="95" name="Google Shape;95;p20"/>
          <p:cNvSpPr txBox="1"/>
          <p:nvPr>
            <p:ph idx="1" type="body"/>
          </p:nvPr>
        </p:nvSpPr>
        <p:spPr>
          <a:xfrm>
            <a:off x="311700" y="845200"/>
            <a:ext cx="8520600" cy="372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000">
                <a:solidFill>
                  <a:schemeClr val="dk1"/>
                </a:solidFill>
              </a:rPr>
              <a:t>Thawte, Inc. (US): fue la primera autoridad de certificación en emitir certificados SSL a entidades públicas fuera de los Estados Unidos, representando rápidamente el 40% del mercado mundial de SSL.</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Let’s Encrypt: autoridad de certificación (CA) gratuita, automatizada y abierta, que se ejecuta en beneficio del público por el Grupo de Investigación de Seguridad de Internet (ISRG) (90 días)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PCS World: Primer prestador de servicios de certificación 100% mexicano con autorización de la Secretaría de Economía.</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Servidor HTTP Apache</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solidFill>
                  <a:schemeClr val="dk1"/>
                </a:solidFill>
              </a:rPr>
              <a:t>Es un servidor web HTTP de código abierto, para plataformas Unix (BSD, GNU/Linux, etc.), Microsoft Windows, Macintosh y otras, que implementa el protocolo HTTP/1.1 y la noción de sitio virtual según la normativa RFC 2616. </a:t>
            </a:r>
            <a:endParaRPr sz="2200">
              <a:solidFill>
                <a:schemeClr val="dk1"/>
              </a:solidFill>
            </a:endParaRPr>
          </a:p>
          <a:p>
            <a:pPr indent="0" lvl="0" marL="0" rtl="0" algn="just">
              <a:spcBef>
                <a:spcPts val="0"/>
              </a:spcBef>
              <a:spcAft>
                <a:spcPts val="0"/>
              </a:spcAft>
              <a:buNone/>
            </a:pPr>
            <a:r>
              <a:t/>
            </a:r>
            <a:endParaRPr sz="2200">
              <a:solidFill>
                <a:schemeClr val="dk1"/>
              </a:solidFill>
            </a:endParaRPr>
          </a:p>
          <a:p>
            <a:pPr indent="0" lvl="0" marL="0" rtl="0" algn="just">
              <a:spcBef>
                <a:spcPts val="0"/>
              </a:spcBef>
              <a:spcAft>
                <a:spcPts val="0"/>
              </a:spcAft>
              <a:buClr>
                <a:schemeClr val="dk1"/>
              </a:buClr>
              <a:buSzPts val="1100"/>
              <a:buFont typeface="Arial"/>
              <a:buNone/>
            </a:pPr>
            <a:r>
              <a:rPr lang="en" sz="2200">
                <a:solidFill>
                  <a:schemeClr val="dk1"/>
                </a:solidFill>
              </a:rPr>
              <a:t>Es desarrollado y mantenido por una comunidad de usuarios bajo la supervisión de la Apache Software Foundation dentro del proyecto HTTP Server (httpd).[2]</a:t>
            </a:r>
            <a:endParaRPr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