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0da1a82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0da1a8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0da1a820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0da1a820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0da1a82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0da1a82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16da82c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16da82c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16da82c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16da82c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16da82c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16da82c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16da82c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16da82c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16da82c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16da82c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s.wikipedia.org/wiki/Extensible_Messaging_and_Presence_Protocol" TargetMode="External"/><Relationship Id="rId4" Type="http://schemas.openxmlformats.org/officeDocument/2006/relationships/hyperlink" Target="https://es.wikipedia.org/wiki/Lenguaje_de_programaci%C3%B3n_Java" TargetMode="External"/><Relationship Id="rId5" Type="http://schemas.openxmlformats.org/officeDocument/2006/relationships/hyperlink" Target="https://es.wikipedia.org/wiki/C%C3%B3digo_abierto" TargetMode="External"/><Relationship Id="rId6" Type="http://schemas.openxmlformats.org/officeDocument/2006/relationships/hyperlink" Target="https://es.wikipedia.org/wiki/MI" TargetMode="External"/><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Servidor XMPP</a:t>
            </a:r>
            <a:endParaRPr/>
          </a:p>
        </p:txBody>
      </p:sp>
      <p:pic>
        <p:nvPicPr>
          <p:cNvPr id="55" name="Google Shape;55;p13"/>
          <p:cNvPicPr preferRelativeResize="0"/>
          <p:nvPr/>
        </p:nvPicPr>
        <p:blipFill>
          <a:blip r:embed="rId3">
            <a:alphaModFix/>
          </a:blip>
          <a:stretch>
            <a:fillRect/>
          </a:stretch>
        </p:blipFill>
        <p:spPr>
          <a:xfrm>
            <a:off x="4024175" y="2971763"/>
            <a:ext cx="1362075" cy="90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¿Qué es XMPP?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222222"/>
              </a:solidFill>
              <a:highlight>
                <a:srgbClr val="FFFFFF"/>
              </a:highlight>
            </a:endParaRPr>
          </a:p>
          <a:p>
            <a:pPr indent="0" lvl="0" marL="0" rtl="0" algn="just">
              <a:spcBef>
                <a:spcPts val="0"/>
              </a:spcBef>
              <a:spcAft>
                <a:spcPts val="0"/>
              </a:spcAft>
              <a:buNone/>
            </a:pPr>
            <a:r>
              <a:t/>
            </a:r>
            <a:endParaRPr>
              <a:solidFill>
                <a:srgbClr val="222222"/>
              </a:solidFill>
              <a:highlight>
                <a:srgbClr val="FFFFFF"/>
              </a:highlight>
            </a:endParaRPr>
          </a:p>
          <a:p>
            <a:pPr indent="0" lvl="0" marL="0" rtl="0" algn="just">
              <a:spcBef>
                <a:spcPts val="0"/>
              </a:spcBef>
              <a:spcAft>
                <a:spcPts val="0"/>
              </a:spcAft>
              <a:buNone/>
            </a:pPr>
            <a:r>
              <a:t/>
            </a:r>
            <a:endParaRPr>
              <a:solidFill>
                <a:srgbClr val="222222"/>
              </a:solidFill>
              <a:highlight>
                <a:srgbClr val="FFFFFF"/>
              </a:highlight>
            </a:endParaRPr>
          </a:p>
          <a:p>
            <a:pPr indent="-342900" lvl="0" marL="457200" rtl="0" algn="just">
              <a:spcBef>
                <a:spcPts val="0"/>
              </a:spcBef>
              <a:spcAft>
                <a:spcPts val="0"/>
              </a:spcAft>
              <a:buSzPts val="1800"/>
              <a:buChar char="●"/>
            </a:pPr>
            <a:r>
              <a:rPr lang="es">
                <a:solidFill>
                  <a:srgbClr val="222222"/>
                </a:solidFill>
                <a:highlight>
                  <a:srgbClr val="FFFFFF"/>
                </a:highlight>
              </a:rPr>
              <a:t>Extensible Messaging and Presence Protocol (</a:t>
            </a:r>
            <a:r>
              <a:rPr lang="es">
                <a:solidFill>
                  <a:schemeClr val="dk1"/>
                </a:solidFill>
              </a:rPr>
              <a:t>XMPP) </a:t>
            </a:r>
            <a:r>
              <a:rPr lang="es">
                <a:solidFill>
                  <a:srgbClr val="222222"/>
                </a:solidFill>
                <a:highlight>
                  <a:srgbClr val="FFFFFF"/>
                </a:highlight>
              </a:rPr>
              <a:t>es una tecnología XML abierta para la comunicación en tiempo real, que potencia una amplia gama de aplicaciones que incluyen mensajería instantánea, presencia y colaboración. [1]</a:t>
            </a:r>
            <a:endParaRPr>
              <a:solidFill>
                <a:srgbClr val="222222"/>
              </a:solidFill>
              <a:highlight>
                <a:srgbClr val="FFFFFF"/>
              </a:highlight>
            </a:endParaRPr>
          </a:p>
          <a:p>
            <a:pPr indent="0" lvl="0" marL="0" rtl="0" algn="just">
              <a:spcBef>
                <a:spcPts val="0"/>
              </a:spcBef>
              <a:spcAft>
                <a:spcPts val="0"/>
              </a:spcAft>
              <a:buNone/>
            </a:pPr>
            <a:r>
              <a:t/>
            </a:r>
            <a:endParaRPr>
              <a:solidFill>
                <a:srgbClr val="222222"/>
              </a:solidFill>
              <a:highlight>
                <a:srgbClr val="FFFFFF"/>
              </a:highlight>
            </a:endParaRPr>
          </a:p>
          <a:p>
            <a:pPr indent="0" lvl="0" marL="0" rtl="0" algn="just">
              <a:spcBef>
                <a:spcPts val="0"/>
              </a:spcBef>
              <a:spcAft>
                <a:spcPts val="0"/>
              </a:spcAft>
              <a:buClr>
                <a:schemeClr val="dk1"/>
              </a:buClr>
              <a:buSzPts val="1100"/>
              <a:buFont typeface="Arial"/>
              <a:buNone/>
            </a:pPr>
            <a:r>
              <a:t/>
            </a:r>
            <a:endParaRPr>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222222"/>
              </a:solidFill>
              <a:highlight>
                <a:srgbClr val="FFFFFF"/>
              </a:highlight>
            </a:endParaRPr>
          </a:p>
          <a:p>
            <a:pPr indent="0" lvl="0" marL="0" rtl="0" algn="just">
              <a:spcBef>
                <a:spcPts val="0"/>
              </a:spcBef>
              <a:spcAft>
                <a:spcPts val="0"/>
              </a:spcAft>
              <a:buNone/>
            </a:pPr>
            <a:r>
              <a:t/>
            </a:r>
            <a:endParaRPr>
              <a:solidFill>
                <a:srgbClr val="222222"/>
              </a:solidFill>
              <a:highlight>
                <a:srgbClr val="FFFFFF"/>
              </a:highlight>
            </a:endParaRPr>
          </a:p>
          <a:p>
            <a:pPr indent="-342900" lvl="0" marL="457200" rtl="0" algn="just">
              <a:spcBef>
                <a:spcPts val="0"/>
              </a:spcBef>
              <a:spcAft>
                <a:spcPts val="0"/>
              </a:spcAft>
              <a:buClr>
                <a:srgbClr val="222222"/>
              </a:buClr>
              <a:buSzPts val="1800"/>
              <a:buChar char="●"/>
            </a:pPr>
            <a:r>
              <a:rPr lang="es">
                <a:solidFill>
                  <a:srgbClr val="222222"/>
                </a:solidFill>
                <a:highlight>
                  <a:srgbClr val="FFFFFF"/>
                </a:highlight>
              </a:rPr>
              <a:t>XMPP es un protocolo es decir una conjunto de estándares que permite que los sistemas se comuniquen entre sí, el protocolo originalmente se llamaba Jabber, fue creado en 1988 por Jeremie Miller. Actualmente el protocolo es capaz de soportar entre otras cosas videoconferencias, transmisión de archivos, también puede soportar bases de datos para almacenar distintos datos para la administración.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¿Qué es Ejabberd?</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s">
                <a:solidFill>
                  <a:schemeClr val="dk1"/>
                </a:solidFill>
              </a:rPr>
              <a:t>Ejabberd es un servidor de mensajería instantánea libre escrito en el lenguaje de programación Erlang, es multiplataforma, distribuido y se basa en estándares abiertos de comunicación en tiempo real.</a:t>
            </a:r>
            <a:endParaRPr>
              <a:solidFill>
                <a:schemeClr val="dk1"/>
              </a:solidFill>
            </a:endParaRPr>
          </a:p>
          <a:p>
            <a:pPr indent="0" lvl="0" marL="0" rtl="0" algn="just">
              <a:spcBef>
                <a:spcPts val="0"/>
              </a:spcBef>
              <a:spcAft>
                <a:spcPts val="0"/>
              </a:spcAft>
              <a:buNone/>
            </a:pPr>
            <a:r>
              <a:t/>
            </a:r>
            <a:endParaRPr>
              <a:solidFill>
                <a:schemeClr val="dk1"/>
              </a:solidFill>
            </a:endParaRPr>
          </a:p>
          <a:p>
            <a:pPr indent="-342900" lvl="0" marL="457200" rtl="0" algn="just">
              <a:spcBef>
                <a:spcPts val="0"/>
              </a:spcBef>
              <a:spcAft>
                <a:spcPts val="0"/>
              </a:spcAft>
              <a:buClr>
                <a:schemeClr val="dk1"/>
              </a:buClr>
              <a:buSzPts val="1800"/>
              <a:buChar char="●"/>
            </a:pPr>
            <a:r>
              <a:rPr lang="es">
                <a:solidFill>
                  <a:schemeClr val="dk1"/>
                </a:solidFill>
              </a:rPr>
              <a:t>Ejabberd ofrece algunas características como modularidad, seguridad y puede ser administrado a través de un cliente WEB, también ofrece servicios de bases de datos tanto una interna llamada Mnesia como externa con las bases de datos más utilizadas como MySQL, PostgreSQL, ORACLE, SQLite, entre otras. </a:t>
            </a:r>
            <a:endParaRPr>
              <a:solidFill>
                <a:schemeClr val="dk1"/>
              </a:solidFill>
            </a:endParaRPr>
          </a:p>
          <a:p>
            <a:pPr indent="0" lvl="0" marL="0" rtl="0" algn="l">
              <a:spcBef>
                <a:spcPts val="0"/>
              </a:spcBef>
              <a:spcAft>
                <a:spcPts val="1600"/>
              </a:spcAft>
              <a:buClr>
                <a:srgbClr val="000000"/>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Ventajas de Ejabberd</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El hecho de que esté programado en Erlang lo hace una aplicación robusta, por lo que grandes empresas como Google</a:t>
            </a:r>
            <a:endParaRPr/>
          </a:p>
          <a:p>
            <a:pPr indent="-342900" lvl="0" marL="457200" rtl="0" algn="l">
              <a:spcBef>
                <a:spcPts val="0"/>
              </a:spcBef>
              <a:spcAft>
                <a:spcPts val="0"/>
              </a:spcAft>
              <a:buSzPts val="1800"/>
              <a:buChar char="●"/>
            </a:pPr>
            <a:r>
              <a:rPr lang="es"/>
              <a:t>Se puede configurar un cliente WEB que lo hace más fácil de configurar y monitorear</a:t>
            </a:r>
            <a:endParaRPr/>
          </a:p>
          <a:p>
            <a:pPr indent="-342900" lvl="0" marL="457200" rtl="0" algn="l">
              <a:spcBef>
                <a:spcPts val="0"/>
              </a:spcBef>
              <a:spcAft>
                <a:spcPts val="0"/>
              </a:spcAft>
              <a:buSzPts val="1800"/>
              <a:buChar char="●"/>
            </a:pPr>
            <a:r>
              <a:rPr lang="es"/>
              <a:t>Es multiplataforma</a:t>
            </a:r>
            <a:endParaRPr/>
          </a:p>
          <a:p>
            <a:pPr indent="-342900" lvl="0" marL="457200" rtl="0" algn="l">
              <a:spcBef>
                <a:spcPts val="0"/>
              </a:spcBef>
              <a:spcAft>
                <a:spcPts val="0"/>
              </a:spcAft>
              <a:buSzPts val="1800"/>
              <a:buChar char="●"/>
            </a:pPr>
            <a:r>
              <a:rPr lang="es"/>
              <a:t>Es de código abierto</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Desventajas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Es muy </a:t>
            </a:r>
            <a:r>
              <a:rPr lang="es"/>
              <a:t>difícil</a:t>
            </a:r>
            <a:r>
              <a:rPr lang="es"/>
              <a:t> de configurar</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s"/>
              <a:t>La documentación es insuficiente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s"/>
              <a:t>Los servicios de monitoreo tienen datos dispersos(si se desea </a:t>
            </a:r>
            <a:r>
              <a:rPr lang="es"/>
              <a:t>conocer</a:t>
            </a:r>
            <a:r>
              <a:rPr lang="es"/>
              <a:t> información particular  se tiene que consultar y entender la </a:t>
            </a:r>
            <a:r>
              <a:rPr lang="es"/>
              <a:t>bitácora, la base de datos o ambas.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¿Qué es Pidgin?</a:t>
            </a:r>
            <a:endParaRPr/>
          </a:p>
        </p:txBody>
      </p:sp>
      <p:sp>
        <p:nvSpPr>
          <p:cNvPr id="90" name="Google Shape;90;p19"/>
          <p:cNvSpPr txBox="1"/>
          <p:nvPr>
            <p:ph idx="1" type="body"/>
          </p:nvPr>
        </p:nvSpPr>
        <p:spPr>
          <a:xfrm>
            <a:off x="311700" y="2330475"/>
            <a:ext cx="8520600" cy="223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Es un cliente que puede ser configurado para usar el protocolo XMPP, AIM, Google Talk, etc..</a:t>
            </a:r>
            <a:endParaRPr/>
          </a:p>
          <a:p>
            <a:pPr indent="-342900" lvl="0" marL="457200" rtl="0" algn="l">
              <a:spcBef>
                <a:spcPts val="0"/>
              </a:spcBef>
              <a:spcAft>
                <a:spcPts val="0"/>
              </a:spcAft>
              <a:buSzPts val="1800"/>
              <a:buChar char="●"/>
            </a:pPr>
            <a:r>
              <a:rPr lang="es"/>
              <a:t>Es gratuito y es uno de los más utilizados.</a:t>
            </a:r>
            <a:endParaRPr/>
          </a:p>
        </p:txBody>
      </p:sp>
      <p:pic>
        <p:nvPicPr>
          <p:cNvPr id="91" name="Google Shape;91;p19"/>
          <p:cNvPicPr preferRelativeResize="0"/>
          <p:nvPr/>
        </p:nvPicPr>
        <p:blipFill>
          <a:blip r:embed="rId3">
            <a:alphaModFix/>
          </a:blip>
          <a:stretch>
            <a:fillRect/>
          </a:stretch>
        </p:blipFill>
        <p:spPr>
          <a:xfrm>
            <a:off x="3204875" y="1242688"/>
            <a:ext cx="3086100" cy="96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¿Qué es Spark?</a:t>
            </a:r>
            <a:endParaRPr/>
          </a:p>
        </p:txBody>
      </p:sp>
      <p:sp>
        <p:nvSpPr>
          <p:cNvPr id="97" name="Google Shape;97;p20"/>
          <p:cNvSpPr txBox="1"/>
          <p:nvPr>
            <p:ph idx="1" type="body"/>
          </p:nvPr>
        </p:nvSpPr>
        <p:spPr>
          <a:xfrm>
            <a:off x="311700" y="2118600"/>
            <a:ext cx="8520600" cy="245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s">
                <a:solidFill>
                  <a:srgbClr val="000000"/>
                </a:solidFill>
                <a:highlight>
                  <a:srgbClr val="FFFFFF"/>
                </a:highlight>
              </a:rPr>
              <a:t>Spark es un cliente </a:t>
            </a:r>
            <a:r>
              <a:rPr lang="es">
                <a:solidFill>
                  <a:srgbClr val="000000"/>
                </a:solidFill>
                <a:highlight>
                  <a:srgbClr val="FFFFFF"/>
                </a:highlight>
                <a:uFill>
                  <a:noFill/>
                </a:uFill>
                <a:hlinkClick r:id="rId3"/>
              </a:rPr>
              <a:t>Jabber/XMPP</a:t>
            </a:r>
            <a:r>
              <a:rPr lang="es">
                <a:solidFill>
                  <a:srgbClr val="000000"/>
                </a:solidFill>
                <a:highlight>
                  <a:srgbClr val="FFFFFF"/>
                </a:highlight>
              </a:rPr>
              <a:t> escrito en </a:t>
            </a:r>
            <a:r>
              <a:rPr lang="es">
                <a:solidFill>
                  <a:srgbClr val="000000"/>
                </a:solidFill>
                <a:highlight>
                  <a:srgbClr val="FFFFFF"/>
                </a:highlight>
                <a:uFill>
                  <a:noFill/>
                </a:uFill>
                <a:hlinkClick r:id="rId4"/>
              </a:rPr>
              <a:t>Java</a:t>
            </a:r>
            <a:r>
              <a:rPr lang="es">
                <a:solidFill>
                  <a:srgbClr val="000000"/>
                </a:solidFill>
                <a:highlight>
                  <a:srgbClr val="FFFFFF"/>
                </a:highlight>
              </a:rPr>
              <a:t> de </a:t>
            </a:r>
            <a:r>
              <a:rPr lang="es">
                <a:solidFill>
                  <a:srgbClr val="000000"/>
                </a:solidFill>
                <a:highlight>
                  <a:srgbClr val="FFFFFF"/>
                </a:highlight>
                <a:uFill>
                  <a:noFill/>
                </a:uFill>
                <a:hlinkClick r:id="rId5"/>
              </a:rPr>
              <a:t>Código abierto</a:t>
            </a:r>
            <a:r>
              <a:rPr lang="es">
                <a:solidFill>
                  <a:srgbClr val="000000"/>
                </a:solidFill>
                <a:highlight>
                  <a:srgbClr val="FFFFFF"/>
                </a:highlight>
              </a:rPr>
              <a:t>. Spark es un cliente para </a:t>
            </a:r>
            <a:r>
              <a:rPr lang="es">
                <a:solidFill>
                  <a:srgbClr val="000000"/>
                </a:solidFill>
                <a:highlight>
                  <a:srgbClr val="FFFFFF"/>
                </a:highlight>
                <a:uFill>
                  <a:noFill/>
                </a:uFill>
                <a:hlinkClick r:id="rId6"/>
              </a:rPr>
              <a:t>Mensajería Instantánea</a:t>
            </a:r>
            <a:r>
              <a:rPr lang="es">
                <a:solidFill>
                  <a:srgbClr val="000000"/>
                </a:solidFill>
                <a:highlight>
                  <a:srgbClr val="FFFFFF"/>
                </a:highlight>
              </a:rPr>
              <a:t>, multi plataforma optimizado para empresas</a:t>
            </a:r>
            <a:endParaRPr>
              <a:solidFill>
                <a:srgbClr val="000000"/>
              </a:solidFill>
            </a:endParaRPr>
          </a:p>
        </p:txBody>
      </p:sp>
      <p:pic>
        <p:nvPicPr>
          <p:cNvPr id="98" name="Google Shape;98;p20"/>
          <p:cNvPicPr preferRelativeResize="0"/>
          <p:nvPr/>
        </p:nvPicPr>
        <p:blipFill>
          <a:blip r:embed="rId7">
            <a:alphaModFix/>
          </a:blip>
          <a:stretch>
            <a:fillRect/>
          </a:stretch>
        </p:blipFill>
        <p:spPr>
          <a:xfrm>
            <a:off x="4448475" y="1158350"/>
            <a:ext cx="704850" cy="62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1942050"/>
            <a:ext cx="8520600" cy="262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4800"/>
              <a:t>Gracias por su atención.</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