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Roboto Mon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slide" Target="slides/slide42.xml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1c6f3c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1c6f3c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1c6f3c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1c6f3c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1d177ef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1d177ef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71d177ef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71d177ef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1d177ef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1d177e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71d177ef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71d177ef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1d177ef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1d177ef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1d177e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1d177e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1d177ef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71d177ef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71d177ef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71d177e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681e86d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681e86d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1d177ef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1d177ef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71d177ef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71d177ef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71d177ef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71d177ef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71d177ef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71d177ef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71d17840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71d1784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71d1784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71d1784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71d1784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71d1784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71d1784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71d1784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71d17840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71d1784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71d17840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71d17840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1c6f3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1c6f3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71d17840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71d17840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71d17840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71d17840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1d17840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1d17840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9c7ecb3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9c7ecb3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71d17840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71d17840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71d17840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71d17840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71d17840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71d17840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71d17840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71d17840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71d17840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71d17840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71d17840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71d17840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681e86d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681e86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9c7ecb39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9c7ecb39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9c7ecb39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9c7ecb39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71d17840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71d17840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1c6f3cb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1c6f3c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71c6f3cb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71c6f3c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1c6f3c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71c6f3c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1c6f3cb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1c6f3c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1c6f3c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1c6f3c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6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27.pn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2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Relationship Id="rId8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mozilla.org/es-ES/thunderbird/" TargetMode="External"/><Relationship Id="rId4" Type="http://schemas.openxmlformats.org/officeDocument/2006/relationships/hyperlink" Target="https://www.thunderbird.net/en-US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latin typeface="Arial"/>
                <a:ea typeface="Arial"/>
                <a:cs typeface="Arial"/>
                <a:sym typeface="Arial"/>
              </a:rPr>
              <a:t>Servidor de Correo Electrónico</a:t>
            </a:r>
            <a:endParaRPr b="1" sz="32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65425" y="3223025"/>
            <a:ext cx="82221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Jiménez Maruri Pedro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Romero Serrano Luis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Valencia </a:t>
            </a:r>
            <a:r>
              <a:rPr lang="es"/>
              <a:t>Rodriguez</a:t>
            </a:r>
            <a:r>
              <a:rPr lang="es"/>
              <a:t> Fernando</a:t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88500" y="327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Administración en Servicios de Red</a:t>
            </a:r>
            <a:endParaRPr b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362600"/>
            <a:ext cx="8520600" cy="4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Instalar paquetes como usuario root es útil porque tiene todos los privilegios.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highlight>
                  <a:srgbClr val="434343"/>
                </a:highlight>
              </a:rPr>
              <a:t>sudo -i</a:t>
            </a:r>
            <a:endParaRPr>
              <a:solidFill>
                <a:srgbClr val="FFFFFF"/>
              </a:solidFill>
              <a:highlight>
                <a:srgbClr val="434343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</a:rPr>
              <a:t>apt-get install postfix postfix-mysql dovecot-core </a:t>
            </a:r>
            <a:endParaRPr>
              <a:solidFill>
                <a:srgbClr val="FFFFFF"/>
              </a:solidFill>
              <a:highlight>
                <a:srgbClr val="434343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highlight>
                  <a:schemeClr val="dk2"/>
                </a:highlight>
              </a:rPr>
              <a:t>apt-get install </a:t>
            </a:r>
            <a:r>
              <a:rPr lang="es">
                <a:solidFill>
                  <a:srgbClr val="FFFFFF"/>
                </a:solidFill>
                <a:highlight>
                  <a:schemeClr val="dk2"/>
                </a:highlight>
              </a:rPr>
              <a:t>dovecot-imapd dovecot-lmtpd dovecot-mysql</a:t>
            </a:r>
            <a:endParaRPr>
              <a:solidFill>
                <a:srgbClr val="FFFFFF"/>
              </a:solidFill>
              <a:highlight>
                <a:schemeClr val="dk2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5821" l="0" r="0" t="51717"/>
          <a:stretch/>
        </p:blipFill>
        <p:spPr>
          <a:xfrm>
            <a:off x="737500" y="2444175"/>
            <a:ext cx="7669000" cy="23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Crear base de datos y usuarios</a:t>
            </a:r>
            <a:endParaRPr b="1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813" y="1170188"/>
            <a:ext cx="482917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70200"/>
            <a:ext cx="39051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Cree la base de datos de </a:t>
            </a:r>
            <a:r>
              <a:rPr b="1" lang="es">
                <a:solidFill>
                  <a:srgbClr val="000000"/>
                </a:solidFill>
              </a:rPr>
              <a:t>servermail</a:t>
            </a:r>
            <a:r>
              <a:rPr lang="es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highlight>
                  <a:srgbClr val="434343"/>
                </a:highlight>
              </a:rPr>
              <a:t>mysqladmin -p create servermail</a:t>
            </a:r>
            <a:endParaRPr>
              <a:solidFill>
                <a:srgbClr val="FFFFFF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Iniciar sesión como usuario root de MySQL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highlight>
                  <a:srgbClr val="434343"/>
                </a:highlight>
              </a:rPr>
              <a:t>mysql -u root -p</a:t>
            </a:r>
            <a:endParaRPr>
              <a:solidFill>
                <a:srgbClr val="FFFFFF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Ingrese la contraseña de su usuario root MySQL; si tiene éxito, verá: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  <a:highlight>
                  <a:srgbClr val="434343"/>
                </a:highlight>
              </a:rPr>
              <a:t>mysql &gt;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</a:rPr>
              <a:t> </a:t>
            </a:r>
            <a:endParaRPr>
              <a:solidFill>
                <a:srgbClr val="FFFFFF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Crear Usuario de MySQL para Postfix</a:t>
            </a:r>
            <a:endParaRPr b="1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Primero tenemos que crear un nuevo usuario, específico para la autenticación de correo, y también le vamos a dar permiso de tipo SELECT.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highlight>
                  <a:srgbClr val="434343"/>
                </a:highlight>
              </a:rPr>
              <a:t> mysql &gt; GRANT SELECT ON servermail.* TO 'mysql_user'@'127.0.0.1' IDENTIFIED BY </a:t>
            </a:r>
            <a:r>
              <a:rPr b="1" lang="es">
                <a:solidFill>
                  <a:srgbClr val="FFFFFF"/>
                </a:solidFill>
                <a:highlight>
                  <a:srgbClr val="434343"/>
                </a:highlight>
              </a:rPr>
              <a:t>'mysqlpass'</a:t>
            </a:r>
            <a:r>
              <a:rPr lang="es">
                <a:solidFill>
                  <a:srgbClr val="FFFFFF"/>
                </a:solidFill>
                <a:highlight>
                  <a:srgbClr val="434343"/>
                </a:highlight>
              </a:rPr>
              <a:t>;</a:t>
            </a:r>
            <a:endParaRPr>
              <a:solidFill>
                <a:srgbClr val="FFFFFF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Después de eso, necesitamos recargar los privilegios de MySQL para asegurarnos de que se aplicaron los permisos con éxito: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highlight>
                  <a:srgbClr val="434343"/>
                </a:highlight>
              </a:rPr>
              <a:t> mysql &gt; FLUSH PRIVILEGES;</a:t>
            </a:r>
            <a:endParaRPr>
              <a:solidFill>
                <a:srgbClr val="FFFFFF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Tablas</a:t>
            </a:r>
            <a:endParaRPr b="1"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71962"/>
            <a:ext cx="8520600" cy="19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2618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Emails Virtuales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Alias Virtuales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675" y="654550"/>
            <a:ext cx="7274650" cy="16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675" y="3319523"/>
            <a:ext cx="7274651" cy="101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Agregar base de datos a postfix y dovecot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763" y="1094000"/>
            <a:ext cx="6546475" cy="36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75" y="2765404"/>
            <a:ext cx="7176249" cy="208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863" y="231000"/>
            <a:ext cx="7176275" cy="68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3863" y="865418"/>
            <a:ext cx="7100988" cy="150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38" y="125525"/>
            <a:ext cx="7730725" cy="309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875" y="2977575"/>
            <a:ext cx="5440274" cy="8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38" y="112125"/>
            <a:ext cx="7402526" cy="16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750" y="1828557"/>
            <a:ext cx="7402524" cy="1540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751" y="3499391"/>
            <a:ext cx="7402524" cy="1556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00" y="3468029"/>
            <a:ext cx="6320600" cy="50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Configurar Relay</a:t>
            </a:r>
            <a:endParaRPr b="1"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688" y="1017800"/>
            <a:ext cx="6320624" cy="20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5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Definición</a:t>
            </a:r>
            <a:endParaRPr b="1" sz="2400"/>
          </a:p>
        </p:txBody>
      </p:sp>
      <p:sp>
        <p:nvSpPr>
          <p:cNvPr id="93" name="Google Shape;93;p14"/>
          <p:cNvSpPr txBox="1"/>
          <p:nvPr/>
        </p:nvSpPr>
        <p:spPr>
          <a:xfrm>
            <a:off x="484725" y="1023325"/>
            <a:ext cx="7890300" cy="2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	 	 	 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 un servidor que permite el intercambio de mensajes de correo electrónico, ya sea entre usuarios, servidores, cliente y servidor. Este servidor tiene como objetivo, enviar, recibir y gestionar mensajes a través de las redes de transmisión de datos, con el fin de que los usuarios puedan mantenerse comunicados.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Configurar Dovecot</a:t>
            </a:r>
            <a:endParaRPr b="1"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75" y="1465868"/>
            <a:ext cx="6923449" cy="121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4">
            <a:alphaModFix/>
          </a:blip>
          <a:srcRect b="25517" l="0" r="0" t="0"/>
          <a:stretch/>
        </p:blipFill>
        <p:spPr>
          <a:xfrm>
            <a:off x="1110275" y="1170200"/>
            <a:ext cx="6923449" cy="7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0275" y="2827595"/>
            <a:ext cx="6923449" cy="82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0275" y="3655637"/>
            <a:ext cx="6923450" cy="200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500" y="313550"/>
            <a:ext cx="6287000" cy="6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500" y="1065575"/>
            <a:ext cx="6287001" cy="183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8500" y="1307003"/>
            <a:ext cx="6287000" cy="195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8500" y="1530228"/>
            <a:ext cx="6287001" cy="20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8501" y="2113948"/>
            <a:ext cx="6287001" cy="2399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17225"/>
            <a:ext cx="6203450" cy="6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886350"/>
            <a:ext cx="6203449" cy="18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1073196"/>
            <a:ext cx="6203449" cy="19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1260388"/>
            <a:ext cx="6203449" cy="16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1453323"/>
            <a:ext cx="6203451" cy="19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3999" y="1958281"/>
            <a:ext cx="6203451" cy="261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208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SpamAssassin</a:t>
            </a:r>
            <a:endParaRPr b="1"/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425" y="968750"/>
            <a:ext cx="6849150" cy="37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287325"/>
            <a:ext cx="8520600" cy="44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#Instalación</a:t>
            </a:r>
            <a:br>
              <a:rPr lang="es"/>
            </a:br>
            <a:r>
              <a:rPr lang="es"/>
              <a:t>	sudo apt-get install spamassassin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#Creamos grupo para el manejo de spam</a:t>
            </a:r>
            <a:br>
              <a:rPr lang="es"/>
            </a:br>
            <a:r>
              <a:rPr lang="es"/>
              <a:t>	sudo groupadd spamd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#Creamos usuario para el manejo del log del grupo</a:t>
            </a:r>
            <a:br>
              <a:rPr lang="es"/>
            </a:br>
            <a:r>
              <a:rPr lang="es"/>
              <a:t>	sudo useradd -g spamd -s /bin/false -d /var/log/spamassassin spam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#Creamos el directorio para manejo de log</a:t>
            </a:r>
            <a:br>
              <a:rPr lang="es"/>
            </a:br>
            <a:r>
              <a:rPr lang="es"/>
              <a:t>	sudo mkdir /var/log/spamassassin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#Archivo de configuración</a:t>
            </a:r>
            <a:br>
              <a:rPr lang="es"/>
            </a:br>
            <a:r>
              <a:rPr lang="es"/>
              <a:t>	sudo nano /etc/default/spamassassin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Configurar SpamAssassin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/etc/dovecot/dovecot.conf</a:t>
            </a:r>
            <a:endParaRPr b="1" sz="14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[…]</a:t>
            </a:r>
            <a:endParaRPr sz="14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ENABLE=1</a:t>
            </a:r>
            <a:endParaRPr sz="14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CRON=1</a:t>
            </a:r>
            <a:endParaRPr sz="14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SAHOME=”/var/log/spamassassin/”</a:t>
            </a:r>
            <a:endParaRPr sz="14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OPTIONS=”create-prefs --max-children 5 --username spamd\ -H ${SAHOME} -s ${SAHOME}spamd.log”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Añadimos SpamAssassin a Postfix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apartado “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smpt   inet   n  -  y  -  -  smtpd”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agregamos la siguiente instrucción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/etc/postfix/master.cf</a:t>
            </a:r>
            <a:endParaRPr b="1" sz="14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[…]</a:t>
            </a:r>
            <a:endParaRPr sz="14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-o content_filter=spamassassin</a:t>
            </a:r>
            <a:endParaRPr sz="14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[...]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al final del archivo agregamos lo siguiente</a:t>
            </a:r>
            <a:br>
              <a:rPr b="1"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[…]</a:t>
            </a:r>
            <a:b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	spamassassin unix - n - - pipe</a:t>
            </a:r>
            <a:b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	user=spamd argv=/usr/bin/spamc -f -e /usr/sbin/sendmail -oi -f${sender} ${recipient}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Virtual Privado (VPS)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/etc/spamassassin/local.cf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Descomentamos la siguiente línea</a:t>
            </a:r>
            <a:endParaRPr b="1" sz="14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[…]</a:t>
            </a:r>
            <a:endParaRPr sz="14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rewrite_header Subject *****SPAM*****</a:t>
            </a:r>
            <a:endParaRPr sz="14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[...]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después agregaremos o modificaremos las siguientes tres líneas</a:t>
            </a:r>
            <a:endParaRPr b="1" sz="14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[…]</a:t>
            </a:r>
            <a:endParaRPr sz="14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required_score 3.0</a:t>
            </a:r>
            <a:endParaRPr sz="14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use_bayes 1</a:t>
            </a:r>
            <a:endParaRPr sz="14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bayes_auto_learn 1</a:t>
            </a:r>
            <a:endParaRPr sz="14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[...]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ClamAV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#Instalación</a:t>
            </a:r>
            <a:br>
              <a:rPr lang="es"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latin typeface="Arial"/>
                <a:ea typeface="Arial"/>
                <a:cs typeface="Arial"/>
                <a:sym typeface="Arial"/>
              </a:rPr>
              <a:t>	sudo apt-get install clamav clamav-freshclam clamsmpt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#Permisos a directorios principales </a:t>
            </a:r>
            <a:br>
              <a:rPr lang="es"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latin typeface="Arial"/>
                <a:ea typeface="Arial"/>
                <a:cs typeface="Arial"/>
                <a:sym typeface="Arial"/>
              </a:rPr>
              <a:t>	sudo chown -R clamav. /var/spool/clamsmtp</a:t>
            </a:r>
            <a:br>
              <a:rPr lang="es"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latin typeface="Arial"/>
                <a:ea typeface="Arial"/>
                <a:cs typeface="Arial"/>
                <a:sym typeface="Arial"/>
              </a:rPr>
              <a:t>	sudo chown -R clamav. /var/run/clamsmtp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#Archivo principal de configuración</a:t>
            </a:r>
            <a:br>
              <a:rPr lang="es"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/etc/clamsmtpd.conf</a:t>
            </a:r>
            <a:endParaRPr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s"/>
            </a:br>
            <a:r>
              <a:rPr lang="es"/>
              <a:t>	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11700" y="1229875"/>
            <a:ext cx="4602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/etc/clamsmtpd.conf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[…]</a:t>
            </a:r>
            <a:br>
              <a:rPr lang="es" sz="1400">
                <a:latin typeface="Arial"/>
                <a:ea typeface="Arial"/>
                <a:cs typeface="Arial"/>
                <a:sym typeface="Arial"/>
              </a:rPr>
            </a:br>
            <a:r>
              <a:rPr lang="es" sz="1400">
                <a:latin typeface="Arial"/>
                <a:ea typeface="Arial"/>
                <a:cs typeface="Arial"/>
                <a:sym typeface="Arial"/>
              </a:rPr>
              <a:t>OutAddress: 10025</a:t>
            </a:r>
            <a:br>
              <a:rPr lang="es" sz="1400">
                <a:latin typeface="Arial"/>
                <a:ea typeface="Arial"/>
                <a:cs typeface="Arial"/>
                <a:sym typeface="Arial"/>
              </a:rPr>
            </a:br>
            <a:r>
              <a:rPr lang="es" sz="1400">
                <a:latin typeface="Arial"/>
                <a:ea typeface="Arial"/>
                <a:cs typeface="Arial"/>
                <a:sym typeface="Arial"/>
              </a:rPr>
              <a:t>Listen: 127.0.0.1:10026</a:t>
            </a:r>
            <a:br>
              <a:rPr lang="es" sz="1400">
                <a:latin typeface="Arial"/>
                <a:ea typeface="Arial"/>
                <a:cs typeface="Arial"/>
                <a:sym typeface="Arial"/>
              </a:rPr>
            </a:br>
            <a:r>
              <a:rPr lang="es" sz="1400">
                <a:latin typeface="Arial"/>
                <a:ea typeface="Arial"/>
                <a:cs typeface="Arial"/>
                <a:sym typeface="Arial"/>
              </a:rPr>
              <a:t>Header: X-AV-Checked: ClamAV using ClamSMTP</a:t>
            </a:r>
            <a:br>
              <a:rPr lang="es" sz="1400">
                <a:latin typeface="Arial"/>
                <a:ea typeface="Arial"/>
                <a:cs typeface="Arial"/>
                <a:sym typeface="Arial"/>
              </a:rPr>
            </a:br>
            <a:r>
              <a:rPr lang="es" sz="1400">
                <a:latin typeface="Arial"/>
                <a:ea typeface="Arial"/>
                <a:cs typeface="Arial"/>
                <a:sym typeface="Arial"/>
              </a:rPr>
              <a:t>User:clamav</a:t>
            </a:r>
            <a:br>
              <a:rPr lang="es" sz="1400">
                <a:latin typeface="Arial"/>
                <a:ea typeface="Arial"/>
                <a:cs typeface="Arial"/>
                <a:sym typeface="Arial"/>
              </a:rPr>
            </a:br>
            <a:r>
              <a:rPr lang="es" sz="1400">
                <a:latin typeface="Arial"/>
                <a:ea typeface="Arial"/>
                <a:cs typeface="Arial"/>
                <a:sym typeface="Arial"/>
              </a:rPr>
              <a:t>[...]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1"/>
          <p:cNvSpPr txBox="1"/>
          <p:nvPr/>
        </p:nvSpPr>
        <p:spPr>
          <a:xfrm>
            <a:off x="4672225" y="1292600"/>
            <a:ext cx="4376100" cy="30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A3A3A"/>
                </a:solidFill>
              </a:rPr>
              <a:t>/etc/postfix/main.cf</a:t>
            </a:r>
            <a:endParaRPr b="1">
              <a:solidFill>
                <a:srgbClr val="3A3A3A"/>
              </a:solidFill>
            </a:endParaRPr>
          </a:p>
          <a:p>
            <a:pPr indent="0" lvl="0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A3A3A"/>
                </a:solidFill>
              </a:rPr>
              <a:t>[…]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A3A3A"/>
                </a:solidFill>
              </a:rPr>
              <a:t>content_filter = scan:127.0.0.1:10026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A3A3A"/>
                </a:solidFill>
              </a:rPr>
              <a:t>receive_override_options = no_address_mappings</a:t>
            </a:r>
            <a:endParaRPr>
              <a:solidFill>
                <a:srgbClr val="3A3A3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A3A3A"/>
                </a:solidFill>
              </a:rPr>
              <a:t>[...]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Protocolos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311700" y="323150"/>
            <a:ext cx="8520600" cy="4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/etc/postfix/master.cf</a:t>
            </a:r>
            <a:endParaRPr b="1" sz="16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#AV scan filter (used by content_filter) scan unix - - n - 16 smtp</a:t>
            </a:r>
            <a:br>
              <a:rPr lang="es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	-o smtp_send_xforward_command = yes</a:t>
            </a:r>
            <a:br>
              <a:rPr lang="es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	-o smtp_tls_security_level = may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#For injecting mail back into postfix from the filter</a:t>
            </a:r>
            <a:endParaRPr b="1" sz="13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[…]</a:t>
            </a:r>
            <a:endParaRPr sz="13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127.0.0.1:10026 inet n - n - 16 smtpd</a:t>
            </a:r>
            <a:endParaRPr sz="13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-o content_filter = -o</a:t>
            </a:r>
            <a:endParaRPr sz="13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receive_override_options = no_unknown_recipient_checks, no_header_body</a:t>
            </a:r>
            <a:endParaRPr sz="13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_checks-o smtpd_helo_restrictions = </a:t>
            </a:r>
            <a:endParaRPr sz="13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-o smtpd_client_restrictions=</a:t>
            </a:r>
            <a:endParaRPr sz="13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-o smtp_sender_restrictions=</a:t>
            </a:r>
            <a:endParaRPr sz="13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-o smtp_recipient_restrictions=permit_mynetworks, reject</a:t>
            </a:r>
            <a:endParaRPr sz="13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-o mynetworks_style=host</a:t>
            </a:r>
            <a:endParaRPr sz="13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-o smtp_authorized_xforward_host=127.0.0.0/8</a:t>
            </a:r>
            <a:endParaRPr sz="13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[...]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Actualizar firmas de cambios 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Arial"/>
                <a:ea typeface="Arial"/>
                <a:cs typeface="Arial"/>
                <a:sym typeface="Arial"/>
              </a:rPr>
              <a:t>#Agregar la instrucción refresh al usuario root</a:t>
            </a:r>
            <a:br>
              <a:rPr lang="es" sz="1600">
                <a:latin typeface="Arial"/>
                <a:ea typeface="Arial"/>
                <a:cs typeface="Arial"/>
                <a:sym typeface="Arial"/>
              </a:rPr>
            </a:br>
            <a:r>
              <a:rPr lang="es" sz="1600">
                <a:latin typeface="Arial"/>
                <a:ea typeface="Arial"/>
                <a:cs typeface="Arial"/>
                <a:sym typeface="Arial"/>
              </a:rPr>
              <a:t>	sudo crontab -e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600">
                <a:latin typeface="Arial"/>
                <a:ea typeface="Arial"/>
                <a:cs typeface="Arial"/>
                <a:sym typeface="Arial"/>
              </a:rPr>
              <a:t>#Dentro del archivo que abra el comando anterior, introducir lo siguiente</a:t>
            </a:r>
            <a:br>
              <a:rPr lang="es" sz="1600">
                <a:latin typeface="Arial"/>
                <a:ea typeface="Arial"/>
                <a:cs typeface="Arial"/>
                <a:sym typeface="Arial"/>
              </a:rPr>
            </a:br>
            <a:r>
              <a:rPr lang="es" sz="1600">
                <a:latin typeface="Arial"/>
                <a:ea typeface="Arial"/>
                <a:cs typeface="Arial"/>
                <a:sym typeface="Arial"/>
              </a:rPr>
              <a:t>	00 1 * * *  /usr/bin/freshclam --quiet for the definitions to be update at 2am every day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#Desactivaremos “refresh” para poder guardar los cambios del ajuste automático.</a:t>
            </a:r>
            <a:b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sudo systemctl stop clamav-freshclam.service</a:t>
            </a:r>
            <a:b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sudo freshclam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#Inicializamos el demonio de refresh</a:t>
            </a:r>
            <a:br>
              <a:rPr b="1"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sudo systemctl start clamav-freshclam.service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Clientes de Correo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Roundcube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Roundcube es un cliente de correo electrónico IMAP basado en la web.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Roundcube está escrito en PHP y puede ser utilizado en conjunto con LAMP, o cualquier otro sistema operativo que soporte PHP. El servidor web necesita acceso al servidor IMAP que aloja el correo electrónico y a un servidor SMTP para poder enviar mensajes.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Roundcube es un software libre y de código abierto sujeto a los términos de la GNU General Public License (GPL) con excepciones para skins y plugins.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1700" y="167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de Escritorio - “</a:t>
            </a:r>
            <a:r>
              <a:rPr b="1" lang="es"/>
              <a:t>Thunderbird”</a:t>
            </a:r>
            <a:endParaRPr b="1"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311700" y="1027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#Instalación desde el Centro de Software de Ubuntu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#Instalació mediante descarga y manualmente</a:t>
            </a:r>
            <a:br>
              <a:rPr lang="es"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Dirígete a</a:t>
            </a:r>
            <a:r>
              <a:rPr lang="es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https://www.thunderbird.net/en-US/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Una vez finalice la descarga</a:t>
            </a:r>
            <a:b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dirígete a la carpeta de descargas y verás un archivo</a:t>
            </a:r>
            <a:br>
              <a:rPr i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e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thunderbird-xx.x.x.tar.bz2</a:t>
            </a:r>
            <a:r>
              <a:rPr lang="e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Extraemos y dentro de la carpeta </a:t>
            </a:r>
            <a:b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buscamos el archivo </a:t>
            </a:r>
            <a:r>
              <a:rPr b="1" lang="e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thunderbird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#Instalación desde la terminal</a:t>
            </a:r>
            <a:br>
              <a:rPr lang="es"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sudo apt-get install thunderbird</a:t>
            </a:r>
            <a:br>
              <a:rPr lang="es" sz="1400">
                <a:latin typeface="Arial"/>
                <a:ea typeface="Arial"/>
                <a:cs typeface="Arial"/>
                <a:sym typeface="Arial"/>
              </a:rPr>
            </a:br>
            <a:r>
              <a:rPr lang="es" sz="1400"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Thunderbird</a:t>
            </a:r>
            <a:endParaRPr/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02" y="1326950"/>
            <a:ext cx="8299799" cy="22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1050"/>
            <a:ext cx="8839200" cy="41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</a:t>
            </a:r>
            <a:r>
              <a:rPr lang="es"/>
              <a:t>Móvil</a:t>
            </a:r>
            <a:r>
              <a:rPr lang="es"/>
              <a:t> - “</a:t>
            </a:r>
            <a:r>
              <a:rPr b="1" lang="es"/>
              <a:t>Mail, fast mail”</a:t>
            </a:r>
            <a:endParaRPr b="1"/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#Desde la Play Store en los dispositivos android.</a:t>
            </a:r>
            <a:endParaRPr/>
          </a:p>
        </p:txBody>
      </p:sp>
      <p:pic>
        <p:nvPicPr>
          <p:cNvPr id="313" name="Google Shape;313;p49"/>
          <p:cNvPicPr preferRelativeResize="0"/>
          <p:nvPr/>
        </p:nvPicPr>
        <p:blipFill rotWithShape="1">
          <a:blip r:embed="rId3">
            <a:alphaModFix/>
          </a:blip>
          <a:srcRect b="69791" l="0" r="0" t="12708"/>
          <a:stretch/>
        </p:blipFill>
        <p:spPr>
          <a:xfrm>
            <a:off x="1830650" y="1912950"/>
            <a:ext cx="6341300" cy="19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Mail</a:t>
            </a:r>
            <a:endParaRPr/>
          </a:p>
        </p:txBody>
      </p:sp>
      <p:pic>
        <p:nvPicPr>
          <p:cNvPr id="319" name="Google Shape;319;p50"/>
          <p:cNvPicPr preferRelativeResize="0"/>
          <p:nvPr/>
        </p:nvPicPr>
        <p:blipFill rotWithShape="1">
          <a:blip r:embed="rId3">
            <a:alphaModFix/>
          </a:blip>
          <a:srcRect b="23721" l="0" r="0" t="11038"/>
          <a:stretch/>
        </p:blipFill>
        <p:spPr>
          <a:xfrm>
            <a:off x="381300" y="1017800"/>
            <a:ext cx="3119500" cy="36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 rotWithShape="1">
          <a:blip r:embed="rId4">
            <a:alphaModFix/>
          </a:blip>
          <a:srcRect b="55312" l="0" r="0" t="11145"/>
          <a:stretch/>
        </p:blipFill>
        <p:spPr>
          <a:xfrm>
            <a:off x="4918875" y="276225"/>
            <a:ext cx="38576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0"/>
          <p:cNvPicPr preferRelativeResize="0"/>
          <p:nvPr/>
        </p:nvPicPr>
        <p:blipFill rotWithShape="1">
          <a:blip r:embed="rId5">
            <a:alphaModFix/>
          </a:blip>
          <a:srcRect b="53436" l="0" r="0" t="11354"/>
          <a:stretch/>
        </p:blipFill>
        <p:spPr>
          <a:xfrm>
            <a:off x="4918875" y="2571750"/>
            <a:ext cx="3623686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Monit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Monit es una herramienta de supervisión de procesos gratuita y de código abierto para Unix y Linux. Con Monit, el estado del sistema se puede ver directamente desde la línea de comandos o a través del servidor web HTTP(S) nativo. Monit es capaz de hacer mantenimiento automático, reparar y ejecutar acciones casuales significativas en situaciones de error.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570100"/>
            <a:ext cx="85206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Protocolo para la Transferencia Simple de Correo</a:t>
            </a:r>
            <a:r>
              <a:rPr lang="es"/>
              <a:t> (</a:t>
            </a:r>
            <a:r>
              <a:rPr b="1" lang="es">
                <a:solidFill>
                  <a:srgbClr val="000000"/>
                </a:solidFill>
              </a:rPr>
              <a:t>SMTP</a:t>
            </a:r>
            <a:r>
              <a:rPr lang="es"/>
              <a:t>)</a:t>
            </a:r>
            <a:br>
              <a:rPr lang="es"/>
            </a:br>
            <a:r>
              <a:rPr lang="es"/>
              <a:t>	-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tarea específica es enviar el correo (correo saliente).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 de Acceso a Mensajes de Internet (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IMAP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tarea específica es mantener almacenados los mensajes.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 de Oficina Postal versión 3 (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POP3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tarea específica es recibir el correo (correo entrante).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 de Transporte Local de Correo (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LMTP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tarea específica es inspeccionar los mensajes.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# Instalación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sudo apt update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sudo apt install monit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# Activación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sudo systemctl stop monit.service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sudo systemctl start monit.service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sudo systemctl enable monit.service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</a:t>
            </a:r>
            <a:endParaRPr/>
          </a:p>
        </p:txBody>
      </p:sp>
      <p:sp>
        <p:nvSpPr>
          <p:cNvPr id="339" name="Google Shape;339;p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# Archivo de configuración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/etc/monit/monitrc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# Configuración para acceder desde web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set httpd port 2812 and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use address localhost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allow localhost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allow admin:monit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311700" y="261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345" name="Google Shape;345;p54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[1]. https://www.xatakamovil.com/conectividad/protocolo-smtp-como-se-envian-y-reciben-los-emails-a-traves-de-internet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[2]. https://blog.embluemail.com/como-funciona-smtp-pop3-e-imap/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[3]. https://blog.dopplerrelay.com/ventajas-de-un-servidor-smtp/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[4]. https://clouding.io/kb/imap-y-pop3-diferencias-ventajas-y-desventajas/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[5]. https://www.20minutos.es/noticia/8418/0/herramientas/correo/electronico/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[6].  https://askubuntu.com/questions/909273/clamav-error-var-log-clamav-freshclam-log-is-locked-by-another-process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[7]. https://www.osradar.com/how-to-setup-a-mail-server-on-ubuntu-18-04/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[8]. https://computingforgeeks.com/how-to-install-observium-on-ubuntu-18-04-lts-with-nginx/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154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Herramientas</a:t>
            </a:r>
            <a:endParaRPr b="1" sz="2400"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2359" l="961" r="951" t="2111"/>
          <a:stretch/>
        </p:blipFill>
        <p:spPr>
          <a:xfrm>
            <a:off x="498200" y="761975"/>
            <a:ext cx="8253825" cy="40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Requerimientos</a:t>
            </a:r>
            <a:endParaRPr b="1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Debian 8 o Ubuntu 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Paquete LAMP.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Conección a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ClamAV necesitará al menos 2GB de RAM.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*En caso de requerir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información</a:t>
            </a:r>
            <a:r>
              <a:rPr lang="es"/>
              <a:t> u otra </a:t>
            </a:r>
            <a:r>
              <a:rPr lang="es"/>
              <a:t>configuración</a:t>
            </a:r>
            <a:r>
              <a:rPr lang="es"/>
              <a:t> leer la </a:t>
            </a:r>
            <a:r>
              <a:rPr lang="es"/>
              <a:t>documentación</a:t>
            </a:r>
            <a:r>
              <a:rPr lang="es"/>
              <a:t> oficial de los paquetes.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20" y="265592"/>
            <a:ext cx="7898575" cy="43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type="title"/>
          </p:nvPr>
        </p:nvSpPr>
        <p:spPr>
          <a:xfrm>
            <a:off x="3411100" y="0"/>
            <a:ext cx="4281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Arquitectura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Paquete LAMP</a:t>
            </a:r>
            <a:endParaRPr b="1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highlight>
                  <a:srgbClr val="434343"/>
                </a:highlight>
              </a:rPr>
              <a:t> sudo apt-get install lamp-server^  </a:t>
            </a:r>
            <a:endParaRPr>
              <a:solidFill>
                <a:srgbClr val="FFFFFF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Durante el proceso de instalación, se le pedirá que elija una contraseña para el usuario MySQL root.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nuestros propósitos, permitiremos el tráfico entrante para el perfil completo de Apache escribiendo: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highlight>
                  <a:srgbClr val="434343"/>
                </a:highlight>
              </a:rPr>
              <a:t> sudo ufw allow in "Apache Full"</a:t>
            </a:r>
            <a:endParaRPr>
              <a:solidFill>
                <a:srgbClr val="FFFFFF"/>
              </a:solidFill>
              <a:highlight>
                <a:srgbClr val="434343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  <a:highlight>
                  <a:srgbClr val="434343"/>
                </a:highlight>
              </a:rPr>
              <a:t>	 sudo ufw enable</a:t>
            </a:r>
            <a:endParaRPr>
              <a:solidFill>
                <a:srgbClr val="FFFFFF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