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65" r:id="rId5"/>
    <p:sldId id="258" r:id="rId6"/>
    <p:sldId id="266" r:id="rId7"/>
    <p:sldId id="267" r:id="rId8"/>
    <p:sldId id="268" r:id="rId9"/>
    <p:sldId id="269" r:id="rId10"/>
    <p:sldId id="270" r:id="rId11"/>
    <p:sldId id="271" r:id="rId12"/>
    <p:sldId id="272" r:id="rId13"/>
    <p:sldId id="273" r:id="rId14"/>
    <p:sldId id="275" r:id="rId15"/>
    <p:sldId id="276" r:id="rId16"/>
    <p:sldId id="274" r:id="rId17"/>
    <p:sldId id="264"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showGuides="1">
      <p:cViewPr varScale="1">
        <p:scale>
          <a:sx n="77" d="100"/>
          <a:sy n="77" d="100"/>
        </p:scale>
        <p:origin x="1546"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7565" y="2312035"/>
            <a:ext cx="7772400" cy="1470025"/>
          </a:xfrm>
        </p:spPr>
        <p:txBody>
          <a:bodyPr/>
          <a:lstStyle/>
          <a:p>
            <a:r>
              <a:rPr lang="en-US"/>
              <a:t> Waste Sorting Using Computer Vision</a:t>
            </a:r>
            <a:endParaRPr lang="en-US"/>
          </a:p>
        </p:txBody>
      </p:sp>
      <p:sp>
        <p:nvSpPr>
          <p:cNvPr id="3" name="Subtitle 2"/>
          <p:cNvSpPr>
            <a:spLocks noGrp="1"/>
          </p:cNvSpPr>
          <p:nvPr>
            <p:ph type="subTitle" idx="1"/>
          </p:nvPr>
        </p:nvSpPr>
        <p:spPr/>
        <p:txBody>
          <a:bodyPr>
            <a:normAutofit fontScale="70000"/>
          </a:bodyPr>
          <a:lstStyle/>
          <a:p>
            <a:endParaRPr dirty="0"/>
          </a:p>
          <a:p>
            <a:r>
              <a:rPr lang="en-US" dirty="0"/>
              <a:t>Yash Raghav</a:t>
            </a:r>
            <a:endParaRPr lang="en-US" dirty="0"/>
          </a:p>
          <a:p>
            <a:r>
              <a:rPr lang="en-US" dirty="0"/>
              <a:t>usn: 1BO22CS086 </a:t>
            </a:r>
            <a:endParaRPr lang="en-US" dirty="0"/>
          </a:p>
          <a:p>
            <a:r>
              <a:rPr lang="en-US" dirty="0"/>
              <a:t>date: 02/10/2024</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325755" y="377825"/>
            <a:ext cx="8229600" cy="6682740"/>
          </a:xfrm>
        </p:spPr>
        <p:txBody>
          <a:bodyPr/>
          <a:p>
            <a:pPr>
              <a:buFont typeface="Wingdings" panose="05000000000000000000" charset="0"/>
              <a:buChar char="Ø"/>
            </a:pPr>
            <a:r>
              <a:rPr lang="en-US" sz="2000" b="1"/>
              <a:t>Case Example: CleanRobotics</a:t>
            </a:r>
            <a:endParaRPr lang="en-US" sz="2000" b="1"/>
          </a:p>
          <a:p>
            <a:pPr>
              <a:buFont typeface="Wingdings" panose="05000000000000000000" charset="0"/>
              <a:buChar char="Ø"/>
            </a:pPr>
            <a:endParaRPr lang="en-US" sz="2000" b="1"/>
          </a:p>
          <a:p>
            <a:pPr marL="0" indent="0">
              <a:buNone/>
            </a:pPr>
            <a:r>
              <a:rPr lang="en-US" sz="2000" b="1"/>
              <a:t>Company Overview</a:t>
            </a:r>
            <a:r>
              <a:rPr lang="en-US" sz="2000"/>
              <a:t>: CleanRobotics developed an AI-powered waste bin called "TrashBot" that uses computer vision to sort waste automatically.</a:t>
            </a:r>
            <a:endParaRPr lang="en-US" sz="2000"/>
          </a:p>
          <a:p>
            <a:pPr marL="0" indent="0">
              <a:buNone/>
            </a:pPr>
            <a:endParaRPr lang="en-US" sz="2000"/>
          </a:p>
          <a:p>
            <a:pPr marL="0" indent="0">
              <a:buFont typeface="Arial" panose="020B0604020202020204" pitchFamily="34" charset="0"/>
              <a:buNone/>
            </a:pPr>
            <a:r>
              <a:rPr lang="en-US" sz="2000" b="1"/>
              <a:t>Implementation:</a:t>
            </a:r>
            <a:endParaRPr lang="en-US" sz="2000" b="1"/>
          </a:p>
          <a:p>
            <a:r>
              <a:rPr lang="en-US" sz="2000"/>
              <a:t>Data Collection: Trained on thousands of images of various waste items to recognize and classify them.</a:t>
            </a:r>
            <a:endParaRPr lang="en-US" sz="2000"/>
          </a:p>
          <a:p>
            <a:r>
              <a:rPr lang="en-US" sz="2000"/>
              <a:t>Functionality: The TrashBot uses sensors and cameras to identify items and automatically directs them to the correct compartment (recyclables, compost, landfill).</a:t>
            </a:r>
            <a:endParaRPr lang="en-US" sz="2000"/>
          </a:p>
          <a:p>
            <a:pPr marL="0" indent="0">
              <a:buNone/>
            </a:pPr>
            <a:r>
              <a:rPr lang="en-US" sz="2000" b="1"/>
              <a:t>Results:</a:t>
            </a:r>
            <a:endParaRPr lang="en-US" sz="2000" b="1"/>
          </a:p>
          <a:p>
            <a:r>
              <a:rPr lang="en-US" sz="2000"/>
              <a:t>Accuracy: Achieved over 90% accuracy in waste classification.</a:t>
            </a:r>
            <a:endParaRPr lang="en-US" sz="2000"/>
          </a:p>
          <a:p>
            <a:r>
              <a:rPr lang="en-US" sz="2000"/>
              <a:t>Efficiency: Increased recycling rates in tested locations by up to 30%.</a:t>
            </a:r>
            <a:endParaRPr lang="en-US" sz="2000"/>
          </a:p>
          <a:p>
            <a:r>
              <a:rPr lang="en-US" sz="2000"/>
              <a:t>User Engagement: The interactive display educates users on proper waste disposal practices, fostering a culture of sustainability.</a:t>
            </a:r>
            <a:endParaRPr lang="en-US" sz="2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386080" y="140970"/>
            <a:ext cx="8229600" cy="7237095"/>
          </a:xfrm>
        </p:spPr>
        <p:txBody>
          <a:bodyPr>
            <a:normAutofit/>
          </a:bodyPr>
          <a:p>
            <a:pPr>
              <a:buFont typeface="Wingdings" panose="05000000000000000000" charset="0"/>
              <a:buChar char="Ø"/>
            </a:pPr>
            <a:r>
              <a:rPr lang="en-US" sz="2000" b="1"/>
              <a:t>Key insights of our model waste sorting using computer vision:</a:t>
            </a:r>
            <a:endParaRPr lang="en-US" sz="2000" b="1"/>
          </a:p>
          <a:p>
            <a:pPr>
              <a:buFont typeface="Wingdings" panose="05000000000000000000" charset="0"/>
              <a:buChar char="Ø"/>
            </a:pPr>
            <a:endParaRPr lang="en-US" sz="2000" b="1"/>
          </a:p>
          <a:p>
            <a:pPr marL="0" indent="0">
              <a:buFont typeface="Arial" panose="020B0604020202020204" pitchFamily="34" charset="0"/>
              <a:buNone/>
            </a:pPr>
            <a:r>
              <a:rPr lang="en-US" sz="1750" b="1"/>
              <a:t>Technological Advantage:</a:t>
            </a:r>
            <a:endParaRPr lang="en-US" sz="1750" b="1"/>
          </a:p>
          <a:p>
            <a:pPr>
              <a:buFont typeface="Arial" panose="020B0604020202020204" pitchFamily="34" charset="0"/>
              <a:buChar char="•"/>
            </a:pPr>
            <a:r>
              <a:rPr lang="en-US" sz="1750"/>
              <a:t>The integration of computer vision and machine learning significantly enhances the accuracy and efficiency of waste sorting. Automated systems can consistently identify and classify waste materials better than manual sorting processes.</a:t>
            </a:r>
            <a:endParaRPr lang="en-US" sz="1750"/>
          </a:p>
          <a:p>
            <a:pPr marL="0" indent="0">
              <a:buFont typeface="Arial" panose="020B0604020202020204" pitchFamily="34" charset="0"/>
              <a:buNone/>
            </a:pPr>
            <a:r>
              <a:rPr lang="en-US" sz="1750" b="1"/>
              <a:t>Impact on Recycling Rates:</a:t>
            </a:r>
            <a:endParaRPr lang="en-US" sz="1750" b="1"/>
          </a:p>
          <a:p>
            <a:pPr>
              <a:buFont typeface="Arial" panose="020B0604020202020204" pitchFamily="34" charset="0"/>
              <a:buChar char="•"/>
            </a:pPr>
            <a:r>
              <a:rPr lang="en-US" sz="1750"/>
              <a:t>Implementing advanced sorting technologies is expected to lead to a notable increase in recycling rates, demonstrating the potential for technology to drive sustainable waste management practices.</a:t>
            </a:r>
            <a:endParaRPr lang="en-US" sz="1750"/>
          </a:p>
          <a:p>
            <a:pPr marL="0" indent="0">
              <a:buFont typeface="Arial" panose="020B0604020202020204" pitchFamily="34" charset="0"/>
              <a:buNone/>
            </a:pPr>
            <a:r>
              <a:rPr lang="en-US" sz="1750" b="1"/>
              <a:t>Reduction in Contamination:</a:t>
            </a:r>
            <a:endParaRPr lang="en-US" sz="1750" b="1"/>
          </a:p>
          <a:p>
            <a:pPr>
              <a:buFont typeface="Arial" panose="020B0604020202020204" pitchFamily="34" charset="0"/>
              <a:buChar char="•"/>
            </a:pPr>
            <a:r>
              <a:rPr lang="en-US" sz="1750"/>
              <a:t>Automated sorting reduces contamination in recycling streams, which is critical for improving the quality of recycled materials and maximizing their market value.</a:t>
            </a:r>
            <a:endParaRPr lang="en-US" sz="1750"/>
          </a:p>
          <a:p>
            <a:pPr marL="0" indent="0">
              <a:buFont typeface="Arial" panose="020B0604020202020204" pitchFamily="34" charset="0"/>
              <a:buNone/>
            </a:pPr>
            <a:r>
              <a:rPr lang="en-US" sz="1750" b="1"/>
              <a:t>Cost Efficiency:</a:t>
            </a:r>
            <a:endParaRPr lang="en-US" sz="1750" b="1"/>
          </a:p>
          <a:p>
            <a:pPr>
              <a:buFont typeface="Arial" panose="020B0604020202020204" pitchFamily="34" charset="0"/>
              <a:buChar char="•"/>
            </a:pPr>
            <a:r>
              <a:rPr lang="en-US" sz="1750"/>
              <a:t>The project is projected to result in substantial cost savings for municipalities. By lowering labor costs and increasing recycling, cities can reduce overall waste management expenditures.</a:t>
            </a:r>
            <a:endParaRPr lang="en-US" sz="1750"/>
          </a:p>
          <a:p>
            <a:pPr marL="0" indent="0">
              <a:buFont typeface="Arial" panose="020B0604020202020204" pitchFamily="34" charset="0"/>
              <a:buNone/>
            </a:pPr>
            <a:r>
              <a:rPr lang="en-US" sz="1750" b="1"/>
              <a:t>Community Engagement:</a:t>
            </a:r>
            <a:endParaRPr lang="en-US" sz="1750" b="1"/>
          </a:p>
          <a:p>
            <a:pPr>
              <a:buFont typeface="Arial" panose="020B0604020202020204" pitchFamily="34" charset="0"/>
              <a:buChar char="•"/>
            </a:pPr>
            <a:r>
              <a:rPr lang="en-US" sz="1750"/>
              <a:t>Educational components linked to the technology can significantly raise community awareness about waste disposal practices, fostering greater public participation in recycling efforts.</a:t>
            </a:r>
            <a:endParaRPr lang="en-US" sz="175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47650" y="467360"/>
            <a:ext cx="8229600" cy="6170930"/>
          </a:xfrm>
        </p:spPr>
        <p:txBody>
          <a:bodyPr>
            <a:normAutofit lnSpcReduction="10000"/>
          </a:bodyPr>
          <a:p>
            <a:pPr>
              <a:buFont typeface="Wingdings" panose="05000000000000000000" charset="0"/>
              <a:buChar char="Ø"/>
            </a:pPr>
            <a:r>
              <a:rPr lang="en-US" sz="2400" b="1"/>
              <a:t>Challenges maybe facing while project building:</a:t>
            </a:r>
            <a:endParaRPr lang="en-US" sz="2400" b="1"/>
          </a:p>
          <a:p>
            <a:endParaRPr lang="en-US" sz="2400"/>
          </a:p>
          <a:p>
            <a:pPr marL="0" indent="0">
              <a:buNone/>
            </a:pPr>
            <a:r>
              <a:rPr lang="en-US" sz="2000"/>
              <a:t>Data Quality: </a:t>
            </a:r>
            <a:endParaRPr lang="en-US" sz="2000"/>
          </a:p>
          <a:p>
            <a:r>
              <a:rPr lang="en-US" sz="2000"/>
              <a:t>Ensuring a diverse and high-quality dataset for training the model is crucial. Inadequate data can lead to poor classification performance.</a:t>
            </a:r>
            <a:endParaRPr lang="en-US" sz="2000"/>
          </a:p>
          <a:p>
            <a:endParaRPr lang="en-US" sz="2000"/>
          </a:p>
          <a:p>
            <a:pPr marL="0" indent="0">
              <a:buNone/>
            </a:pPr>
            <a:r>
              <a:rPr lang="en-US" sz="2000"/>
              <a:t>Infrastructure Costs: </a:t>
            </a:r>
            <a:endParaRPr lang="en-US" sz="2000"/>
          </a:p>
          <a:p>
            <a:r>
              <a:rPr lang="en-US" sz="2000"/>
              <a:t>The initial investment in technology, including cameras and robotic systems, can be significant for municipalities.</a:t>
            </a:r>
            <a:endParaRPr lang="en-US" sz="2000"/>
          </a:p>
          <a:p>
            <a:endParaRPr lang="en-US" sz="2000"/>
          </a:p>
          <a:p>
            <a:pPr marL="0" indent="0">
              <a:buNone/>
            </a:pPr>
            <a:r>
              <a:rPr lang="en-US" sz="2000"/>
              <a:t>Public Acceptance:</a:t>
            </a:r>
            <a:endParaRPr lang="en-US" sz="2000"/>
          </a:p>
          <a:p>
            <a:r>
              <a:rPr lang="en-US" sz="2000"/>
              <a:t> Engaging the community and gaining public trust in automated systems is essential for successful implementation.</a:t>
            </a:r>
            <a:endParaRPr lang="en-US" sz="2000"/>
          </a:p>
          <a:p>
            <a:endParaRPr lang="en-US" sz="2000"/>
          </a:p>
          <a:p>
            <a:pPr marL="0" indent="0">
              <a:buNone/>
            </a:pPr>
            <a:r>
              <a:rPr lang="en-US" sz="2000"/>
              <a:t>Continuous Learning:</a:t>
            </a:r>
            <a:endParaRPr lang="en-US" sz="2000"/>
          </a:p>
          <a:p>
            <a:r>
              <a:rPr lang="en-US" sz="2000"/>
              <a:t> Waste types and disposal behaviors evolve, requiring ongoing training and adaptation of the machine learning models.</a:t>
            </a:r>
            <a:endParaRPr lang="en-US" sz="2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078230" y="-317"/>
            <a:ext cx="8229600" cy="1143000"/>
          </a:xfrm>
        </p:spPr>
        <p:txBody>
          <a:bodyPr/>
          <a:p>
            <a:pPr marL="457200" indent="-457200">
              <a:buFont typeface="Wingdings" panose="05000000000000000000" charset="0"/>
              <a:buChar char="Ø"/>
            </a:pPr>
            <a:r>
              <a:rPr lang="en-US" sz="2800" b="1"/>
              <a:t>Sustainable impact from the model:</a:t>
            </a:r>
            <a:endParaRPr lang="en-US" sz="2800" b="1"/>
          </a:p>
        </p:txBody>
      </p:sp>
      <p:sp>
        <p:nvSpPr>
          <p:cNvPr id="3" name="Content Placeholder 2"/>
          <p:cNvSpPr>
            <a:spLocks noGrp="1"/>
          </p:cNvSpPr>
          <p:nvPr>
            <p:ph idx="1"/>
          </p:nvPr>
        </p:nvSpPr>
        <p:spPr>
          <a:xfrm>
            <a:off x="265430" y="913765"/>
            <a:ext cx="8229600" cy="5778500"/>
          </a:xfrm>
        </p:spPr>
        <p:txBody>
          <a:bodyPr/>
          <a:p>
            <a:pPr marL="0" indent="0">
              <a:buNone/>
            </a:pPr>
            <a:r>
              <a:rPr lang="en-US" sz="2400"/>
              <a:t>The sustainable impact of the waste sorting model is profound, addressing environmental challenges, fostering social responsibility, and enhancing economic resilience. By leveraging technology to improve waste management, municipalities can make significant strides toward a more sustainable future, ultimately contributing to global efforts in combating climate change and promoting environmental stewardship.</a:t>
            </a:r>
            <a:endParaRPr lang="en-US" sz="2400"/>
          </a:p>
          <a:p>
            <a:endParaRPr lang="en-US" sz="2400"/>
          </a:p>
          <a:p>
            <a:pPr>
              <a:buFont typeface="Wingdings" panose="05000000000000000000" charset="0"/>
              <a:buChar char="Ø"/>
            </a:pPr>
            <a:r>
              <a:rPr lang="en-US" sz="2400" b="1"/>
              <a:t>Practical implementations :</a:t>
            </a:r>
            <a:endParaRPr lang="en-US" sz="2400" b="1"/>
          </a:p>
          <a:p>
            <a:pPr/>
            <a:r>
              <a:rPr lang="en-US" sz="2400"/>
              <a:t>The waste sorting solution using computer vision and machine learning can be effectively implemented in various real-world contexts</a:t>
            </a:r>
            <a:endParaRPr lang="en-US" sz="2400"/>
          </a:p>
          <a:p>
            <a:endParaRPr lang="en-US"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346075" y="287020"/>
            <a:ext cx="8229600" cy="6252845"/>
          </a:xfrm>
        </p:spPr>
        <p:txBody>
          <a:bodyPr>
            <a:normAutofit/>
          </a:bodyPr>
          <a:p>
            <a:r>
              <a:rPr lang="en-US" sz="2400" b="1"/>
              <a:t>Pilot Programs: </a:t>
            </a:r>
            <a:r>
              <a:rPr lang="en-US" sz="2400"/>
              <a:t>Start with pilot projects in selected urban areas or communities to test the system’s effectiveness and gather feedback.</a:t>
            </a:r>
            <a:endParaRPr lang="en-US" sz="2400"/>
          </a:p>
          <a:p>
            <a:r>
              <a:rPr lang="en-US" sz="2400" b="1"/>
              <a:t>Stakeholder Engagement:</a:t>
            </a:r>
            <a:r>
              <a:rPr lang="en-US" sz="2400"/>
              <a:t> Involve local governments, waste management companies, and community organizations in the planning and implementation process.</a:t>
            </a:r>
            <a:endParaRPr lang="en-US" sz="2400"/>
          </a:p>
          <a:p>
            <a:r>
              <a:rPr lang="en-US" sz="2400" b="1"/>
              <a:t>Infrastructure Development: </a:t>
            </a:r>
            <a:r>
              <a:rPr lang="en-US" sz="2400"/>
              <a:t>Invest in the necessary infrastructure, such as smart bins and sorting facilities, along with the required technology and software.</a:t>
            </a:r>
            <a:endParaRPr lang="en-US" sz="2400"/>
          </a:p>
          <a:p>
            <a:r>
              <a:rPr lang="en-US" sz="2400" b="1"/>
              <a:t>Training and Support: </a:t>
            </a:r>
            <a:r>
              <a:rPr lang="en-US" sz="2400"/>
              <a:t>Provide training for personnel who will operate and maintain the systems, ensuring they understand the technology and its benefits.</a:t>
            </a:r>
            <a:endParaRPr lang="en-US" sz="2400"/>
          </a:p>
          <a:p>
            <a:r>
              <a:rPr lang="en-US" sz="2400" b="1"/>
              <a:t>Monitoring and Evaluation:</a:t>
            </a:r>
            <a:r>
              <a:rPr lang="en-US" sz="2400"/>
              <a:t> Establish metrics to monitor the performance of the system and its impact on recycling rates and community engagement, making adjustments as needed based on the data collected.</a:t>
            </a:r>
            <a:endParaRPr lang="en-US" sz="2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305435" y="2803525"/>
            <a:ext cx="8229600" cy="4878705"/>
          </a:xfrm>
        </p:spPr>
        <p:txBody>
          <a:bodyPr>
            <a:normAutofit/>
          </a:bodyPr>
          <a:p>
            <a:pPr>
              <a:buFont typeface="Wingdings" panose="05000000000000000000" charset="0"/>
              <a:buChar char="Ø"/>
            </a:pPr>
            <a:r>
              <a:rPr lang="en-US" sz="2000" b="1"/>
              <a:t>Future Directions:</a:t>
            </a:r>
            <a:endParaRPr lang="en-US" sz="2000" b="1"/>
          </a:p>
          <a:p>
            <a:pPr marL="0" indent="0">
              <a:buNone/>
            </a:pPr>
            <a:r>
              <a:rPr lang="en-US" sz="2000"/>
              <a:t>Enhanced Algorithms: </a:t>
            </a:r>
            <a:endParaRPr lang="en-US" sz="2000"/>
          </a:p>
          <a:p>
            <a:r>
              <a:rPr lang="en-US" sz="2000"/>
              <a:t>Continuous improvement of algorithms to increase classification accuracy and speed.</a:t>
            </a:r>
            <a:endParaRPr lang="en-US" sz="2000"/>
          </a:p>
          <a:p>
            <a:pPr marL="0" indent="0">
              <a:buNone/>
            </a:pPr>
            <a:r>
              <a:rPr lang="en-US" sz="2000"/>
              <a:t>Integration with IoT:</a:t>
            </a:r>
            <a:endParaRPr lang="en-US" sz="2000"/>
          </a:p>
          <a:p>
            <a:r>
              <a:rPr lang="en-US" sz="2000"/>
              <a:t> Utilizing IoT devices to monitor waste levels in real-time, optimizing collection routes and schedules.</a:t>
            </a:r>
            <a:endParaRPr lang="en-US" sz="2000"/>
          </a:p>
          <a:p>
            <a:pPr marL="0" indent="0">
              <a:buNone/>
            </a:pPr>
            <a:r>
              <a:rPr lang="en-US" sz="2000"/>
              <a:t>Broader Applications:</a:t>
            </a:r>
            <a:endParaRPr lang="en-US" sz="2000"/>
          </a:p>
          <a:p>
            <a:r>
              <a:rPr lang="en-US" sz="2000"/>
              <a:t> Expanding technology to various waste management scenarios, including industrial waste sorting and hazardous waste identification.</a:t>
            </a:r>
            <a:endParaRPr lang="en-US" sz="2000"/>
          </a:p>
        </p:txBody>
      </p:sp>
      <p:sp>
        <p:nvSpPr>
          <p:cNvPr id="5" name="Text Box 4"/>
          <p:cNvSpPr txBox="1"/>
          <p:nvPr/>
        </p:nvSpPr>
        <p:spPr>
          <a:xfrm>
            <a:off x="234950" y="66040"/>
            <a:ext cx="8228965" cy="3503295"/>
          </a:xfrm>
          <a:prstGeom prst="rect">
            <a:avLst/>
          </a:prstGeom>
          <a:noFill/>
        </p:spPr>
        <p:txBody>
          <a:bodyPr wrap="square" rtlCol="0">
            <a:noAutofit/>
          </a:bodyPr>
          <a:p>
            <a:pPr marL="342900" indent="-342900">
              <a:buFont typeface="Wingdings" panose="05000000000000000000" charset="0"/>
              <a:buChar char="Ø"/>
            </a:pPr>
            <a:r>
              <a:rPr lang="en-US" sz="2400" b="1"/>
              <a:t>Conclusion:</a:t>
            </a:r>
            <a:endParaRPr lang="en-US" sz="2400" b="1"/>
          </a:p>
          <a:p>
            <a:endParaRPr lang="en-US"/>
          </a:p>
          <a:p>
            <a:r>
              <a:rPr lang="en-US" sz="2000"/>
              <a:t>The integration of computer vision and machine learning in waste sorting represents a transformative approach to waste management. By automating the sorting process, municipalities can significantly enhance recycling rates, reduce landfill contributions, and foster a culture of sustainability. As technology continues to advance, further innovations are expected to refine these processes and drive the future of waste management.</a:t>
            </a:r>
            <a:endParaRPr lang="en-US" sz="20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262"/>
            <a:ext cx="8229600" cy="1143000"/>
          </a:xfrm>
        </p:spPr>
        <p:txBody>
          <a:bodyPr/>
          <a:lstStyle/>
          <a:p>
            <a:r>
              <a:rPr lang="en-US" sz="2800" b="1"/>
              <a:t>Sources &amp; </a:t>
            </a:r>
            <a:r>
              <a:rPr sz="2800" b="1"/>
              <a:t>References</a:t>
            </a:r>
            <a:endParaRPr sz="2800" b="1"/>
          </a:p>
        </p:txBody>
      </p:sp>
      <p:sp>
        <p:nvSpPr>
          <p:cNvPr id="3" name="Content Placeholder 2"/>
          <p:cNvSpPr>
            <a:spLocks noGrp="1"/>
          </p:cNvSpPr>
          <p:nvPr>
            <p:ph idx="1"/>
          </p:nvPr>
        </p:nvSpPr>
        <p:spPr>
          <a:xfrm>
            <a:off x="396240" y="892810"/>
            <a:ext cx="8229600" cy="6230620"/>
          </a:xfrm>
        </p:spPr>
        <p:txBody>
          <a:bodyPr>
            <a:normAutofit/>
          </a:bodyPr>
          <a:lstStyle/>
          <a:p>
            <a:pPr>
              <a:buFont typeface="Wingdings" panose="05000000000000000000" charset="0"/>
              <a:buChar char="Ø"/>
            </a:pPr>
            <a:r>
              <a:rPr sz="2000"/>
              <a:t>Research Papers:</a:t>
            </a:r>
            <a:endParaRPr sz="2000"/>
          </a:p>
          <a:p>
            <a:r>
              <a:rPr sz="2000"/>
              <a:t>G. Liu, M. K. A. Rahman, et al. "Waste Classification Using Convolutional Neural Networks." Journal of Environmental Management, 2021.</a:t>
            </a:r>
            <a:endParaRPr sz="2000"/>
          </a:p>
          <a:p>
            <a:r>
              <a:rPr sz="2000"/>
              <a:t>M. J. B. Van De Klundert, "The Role of Technology in Sustainable Waste Management," Sustainable Cities and Society, 2019.</a:t>
            </a:r>
            <a:endParaRPr sz="2000"/>
          </a:p>
          <a:p>
            <a:pPr>
              <a:buFont typeface="Wingdings" panose="05000000000000000000" charset="0"/>
              <a:buChar char="Ø"/>
            </a:pPr>
            <a:r>
              <a:rPr sz="2000"/>
              <a:t>Datasets</a:t>
            </a:r>
            <a:r>
              <a:rPr lang="en-US" sz="2000"/>
              <a:t>:</a:t>
            </a:r>
            <a:endParaRPr sz="2000"/>
          </a:p>
          <a:p>
            <a:pPr marL="0" indent="0">
              <a:buNone/>
            </a:pPr>
            <a:r>
              <a:rPr sz="2000"/>
              <a:t>Open Images Dataset:</a:t>
            </a:r>
            <a:endParaRPr sz="2000"/>
          </a:p>
          <a:p>
            <a:r>
              <a:rPr sz="2000"/>
              <a:t>A large dataset from Google containing annotated images across various categories, including waste items. </a:t>
            </a:r>
            <a:endParaRPr sz="2000"/>
          </a:p>
          <a:p>
            <a:pPr marL="0" indent="0">
              <a:buNone/>
            </a:pPr>
            <a:r>
              <a:rPr sz="2000"/>
              <a:t>Waste Classification Dataset:</a:t>
            </a:r>
            <a:endParaRPr sz="2000"/>
          </a:p>
          <a:p>
            <a:r>
              <a:rPr sz="2000"/>
              <a:t>A specific dataset for waste classification with images of different waste types. It can be found on platforms like Kaggle. </a:t>
            </a:r>
            <a:endParaRPr sz="2000"/>
          </a:p>
          <a:p>
            <a:pPr marL="0" indent="0">
              <a:buNone/>
            </a:pPr>
            <a:r>
              <a:rPr sz="2000"/>
              <a:t>TACO Dataset (Trash Annotations in Context):</a:t>
            </a:r>
            <a:endParaRPr sz="2000"/>
          </a:p>
          <a:p>
            <a:r>
              <a:rPr sz="2000"/>
              <a:t>A dataset specifically designed for object detection in waste classification tasks, providing labeled images of trash in various contexts. </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1920"/>
            <a:ext cx="8229600" cy="852805"/>
          </a:xfrm>
        </p:spPr>
        <p:txBody>
          <a:bodyPr/>
          <a:lstStyle/>
          <a:p>
            <a:r>
              <a:rPr sz="3600"/>
              <a:t>Problem Statement</a:t>
            </a:r>
            <a:endParaRPr sz="3600"/>
          </a:p>
        </p:txBody>
      </p:sp>
      <p:sp>
        <p:nvSpPr>
          <p:cNvPr id="3" name="Content Placeholder 2"/>
          <p:cNvSpPr>
            <a:spLocks noGrp="1"/>
          </p:cNvSpPr>
          <p:nvPr>
            <p:ph idx="1"/>
          </p:nvPr>
        </p:nvSpPr>
        <p:spPr>
          <a:xfrm>
            <a:off x="315595" y="903605"/>
            <a:ext cx="8229600" cy="3313430"/>
          </a:xfrm>
        </p:spPr>
        <p:txBody>
          <a:bodyPr>
            <a:noAutofit/>
          </a:bodyPr>
          <a:lstStyle/>
          <a:p>
            <a:r>
              <a:rPr sz="2400"/>
              <a:t>Brief Overview:</a:t>
            </a:r>
            <a:r>
              <a:rPr lang="en-US" sz="2400"/>
              <a:t> </a:t>
            </a:r>
            <a:endParaRPr sz="3600"/>
          </a:p>
          <a:p>
            <a:r>
              <a:rPr sz="2400"/>
              <a:t>Waste management is a critical aspect of sustainability. A major problem faced by recycling facilities is the incorrect sorting of waste, which reduces recycling efficiency. Sorting waste manually is labor-intensive and prone to human error. AI and machine learning, particularly computer vision, can automate this process by identifying and classifying waste types.</a:t>
            </a:r>
            <a:endParaRPr sz="2400"/>
          </a:p>
          <a:p>
            <a:r>
              <a:rPr sz="2400"/>
              <a:t>As urbanization increases, so does the volume of waste generated. Effective waste management is essential for sustainability, and recent advancements in technology, particularly in computer vision and machine learning, have provided innovative solutions for waste sorting. This case study examines how these technologies can enhance waste shortening efforts in urban environments.</a:t>
            </a:r>
            <a:endParaRPr sz="2400"/>
          </a:p>
          <a:p>
            <a:endParaRPr sz="2000"/>
          </a:p>
          <a:p>
            <a:pPr>
              <a:lnSpc>
                <a:spcPct val="100000"/>
              </a:lnSpc>
            </a:pPr>
            <a:endParaRPr lang="en-US" sz="2000"/>
          </a:p>
        </p:txBody>
      </p:sp>
      <p:sp>
        <p:nvSpPr>
          <p:cNvPr id="4" name="Text Box 3"/>
          <p:cNvSpPr txBox="1"/>
          <p:nvPr/>
        </p:nvSpPr>
        <p:spPr>
          <a:xfrm>
            <a:off x="4572000" y="974725"/>
            <a:ext cx="3032125" cy="358775"/>
          </a:xfrm>
          <a:prstGeom prst="rect">
            <a:avLst/>
          </a:prstGeom>
          <a:noFill/>
        </p:spPr>
        <p:txBody>
          <a:bodyPr wrap="square" rtlCol="0">
            <a:noAutofit/>
          </a:bodyPr>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159067"/>
            <a:ext cx="8229600" cy="1143000"/>
          </a:xfrm>
        </p:spPr>
        <p:txBody>
          <a:bodyPr/>
          <a:p>
            <a:r>
              <a:rPr lang="en-US" sz="3200"/>
              <a:t>Key Objectives:</a:t>
            </a:r>
            <a:endParaRPr lang="en-US" sz="3200"/>
          </a:p>
        </p:txBody>
      </p:sp>
      <p:sp>
        <p:nvSpPr>
          <p:cNvPr id="3" name="Content Placeholder 2"/>
          <p:cNvSpPr>
            <a:spLocks noGrp="1"/>
          </p:cNvSpPr>
          <p:nvPr>
            <p:ph idx="1"/>
          </p:nvPr>
        </p:nvSpPr>
        <p:spPr>
          <a:xfrm>
            <a:off x="396240" y="842645"/>
            <a:ext cx="8229600" cy="6754495"/>
          </a:xfrm>
        </p:spPr>
        <p:txBody>
          <a:bodyPr>
            <a:normAutofit fontScale="80000"/>
          </a:bodyPr>
          <a:p>
            <a:r>
              <a:rPr lang="en-US" sz="2000"/>
              <a:t>Develop an Accurate Classification Model:</a:t>
            </a:r>
            <a:endParaRPr lang="en-US" sz="2000"/>
          </a:p>
          <a:p>
            <a:pPr marL="0" indent="0">
              <a:buNone/>
            </a:pPr>
            <a:r>
              <a:rPr lang="en-US" sz="2000"/>
              <a:t>To create a machine learning model that can accurately identify and categorize various types of waste (e.g., plastic, metal, glass, organic) using computer vision techniques.</a:t>
            </a:r>
            <a:endParaRPr lang="en-US" sz="2000"/>
          </a:p>
          <a:p>
            <a:pPr marL="0" indent="0">
              <a:buNone/>
            </a:pPr>
            <a:endParaRPr lang="en-US" sz="2000"/>
          </a:p>
          <a:p>
            <a:r>
              <a:rPr lang="en-US" sz="2000"/>
              <a:t>Enhance Waste Sorting Efficiency:</a:t>
            </a:r>
            <a:endParaRPr lang="en-US" sz="2000"/>
          </a:p>
          <a:p>
            <a:pPr marL="0" indent="0">
              <a:buNone/>
            </a:pPr>
            <a:r>
              <a:rPr lang="en-US" sz="2000"/>
              <a:t>To improve the efficiency of waste sorting processes in urban environments by automating the identification and classification of waste materials, reducing manual labor requirements.</a:t>
            </a:r>
            <a:endParaRPr lang="en-US" sz="2000"/>
          </a:p>
          <a:p>
            <a:pPr marL="0" indent="0">
              <a:buNone/>
            </a:pPr>
            <a:endParaRPr lang="en-US" sz="2000"/>
          </a:p>
          <a:p>
            <a:r>
              <a:rPr lang="en-US" sz="2000"/>
              <a:t>Increase Recycling Rates:</a:t>
            </a:r>
            <a:endParaRPr lang="en-US" sz="2000"/>
          </a:p>
          <a:p>
            <a:pPr marL="0" indent="0">
              <a:buNone/>
            </a:pPr>
            <a:r>
              <a:rPr lang="en-US" sz="2000"/>
              <a:t>To increase the recycling rates of materials by minimizing contamination through accurate sorting, thereby diverting more waste from landfills and promoting sustainable waste management practices.</a:t>
            </a:r>
            <a:endParaRPr lang="en-US" sz="2000"/>
          </a:p>
          <a:p>
            <a:pPr marL="0" indent="0">
              <a:buNone/>
            </a:pPr>
            <a:endParaRPr lang="en-US" sz="2000"/>
          </a:p>
          <a:p>
            <a:r>
              <a:rPr lang="en-US" sz="2000"/>
              <a:t>Assess Real-time Processing Capabilities:</a:t>
            </a:r>
            <a:endParaRPr lang="en-US" sz="2000"/>
          </a:p>
          <a:p>
            <a:pPr marL="0" indent="0">
              <a:buNone/>
            </a:pPr>
            <a:r>
              <a:rPr lang="en-US" sz="2000"/>
              <a:t>To evaluate the effectiveness of real-time image processing in waste sorting applications, ensuring that the system can operate efficiently in dynamic environments like public waste bins.</a:t>
            </a:r>
            <a:endParaRPr lang="en-US" sz="2000"/>
          </a:p>
          <a:p>
            <a:pPr marL="0" indent="0">
              <a:buNone/>
            </a:pPr>
            <a:endParaRPr lang="en-US" sz="2000"/>
          </a:p>
          <a:p>
            <a:r>
              <a:rPr lang="en-US" sz="2000"/>
              <a:t>Reduce Environmental Impact:</a:t>
            </a:r>
            <a:endParaRPr lang="en-US" sz="2000"/>
          </a:p>
          <a:p>
            <a:pPr marL="0" indent="0">
              <a:buNone/>
            </a:pPr>
            <a:r>
              <a:rPr lang="en-US" sz="2000"/>
              <a:t>To contribute to environmental sustainability by decreasing the volume of waste sent to landfills and enhancing the recovery of recyclable materials, ultimately lowering carbon footprints associated with waste management.</a:t>
            </a:r>
            <a:endParaRPr lang="en-US"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8747"/>
            <a:ext cx="8229600" cy="1143000"/>
          </a:xfrm>
        </p:spPr>
        <p:txBody>
          <a:bodyPr/>
          <a:lstStyle/>
          <a:p>
            <a:r>
              <a:rPr lang="en-US" sz="3200"/>
              <a:t>Dataset Overview</a:t>
            </a:r>
            <a:endParaRPr lang="en-US" sz="3200"/>
          </a:p>
        </p:txBody>
      </p:sp>
      <p:sp>
        <p:nvSpPr>
          <p:cNvPr id="3" name="Content Placeholder 2"/>
          <p:cNvSpPr>
            <a:spLocks noGrp="1"/>
          </p:cNvSpPr>
          <p:nvPr>
            <p:ph idx="1"/>
          </p:nvPr>
        </p:nvSpPr>
        <p:spPr>
          <a:xfrm>
            <a:off x="365760" y="852805"/>
            <a:ext cx="8229600" cy="6362065"/>
          </a:xfrm>
        </p:spPr>
        <p:txBody>
          <a:bodyPr>
            <a:normAutofit fontScale="90000"/>
          </a:bodyPr>
          <a:lstStyle/>
          <a:p>
            <a:pPr marL="0" indent="0">
              <a:buNone/>
            </a:pPr>
            <a:r>
              <a:rPr sz="1715"/>
              <a:t>Source</a:t>
            </a:r>
            <a:r>
              <a:rPr lang="en-US" sz="1715"/>
              <a:t>:</a:t>
            </a:r>
            <a:endParaRPr sz="1715"/>
          </a:p>
          <a:p>
            <a:pPr marL="0" indent="0">
              <a:buNone/>
            </a:pPr>
            <a:r>
              <a:rPr sz="1715"/>
              <a:t>The dataset used for training the computer vision model is sourced from various public repositories, municipal waste management facilities, and partnerships with recycling organizations. Some notable sources include:</a:t>
            </a:r>
            <a:endParaRPr sz="1715"/>
          </a:p>
          <a:p>
            <a:pPr marL="0" indent="0">
              <a:buNone/>
            </a:pPr>
            <a:endParaRPr sz="1715"/>
          </a:p>
          <a:p>
            <a:pPr marL="0" indent="0">
              <a:buNone/>
            </a:pPr>
            <a:r>
              <a:rPr sz="1715"/>
              <a:t>Open Images Dataset: A large dataset from Google containing images across various categories, including waste.</a:t>
            </a:r>
            <a:endParaRPr sz="1715"/>
          </a:p>
          <a:p>
            <a:pPr marL="0" indent="0">
              <a:buNone/>
            </a:pPr>
            <a:r>
              <a:rPr sz="1715"/>
              <a:t>Custom Collected Data: Images collected from local recycling centers and landfills, capturing a wide range of waste types and conditions.</a:t>
            </a:r>
            <a:endParaRPr sz="1715"/>
          </a:p>
          <a:p>
            <a:pPr marL="0" indent="0">
              <a:buNone/>
            </a:pPr>
            <a:endParaRPr sz="1715"/>
          </a:p>
          <a:p>
            <a:pPr marL="0" indent="0">
              <a:buNone/>
            </a:pPr>
            <a:r>
              <a:rPr sz="1715"/>
              <a:t>Size</a:t>
            </a:r>
            <a:r>
              <a:rPr lang="en-US" sz="1715"/>
              <a:t>:</a:t>
            </a:r>
            <a:endParaRPr sz="1715"/>
          </a:p>
          <a:p>
            <a:pPr marL="0" indent="0">
              <a:buNone/>
            </a:pPr>
            <a:r>
              <a:rPr sz="1715"/>
              <a:t>The dataset consists of approximately 50,000 to 100,000 images of waste items. This size allows for a robust training set, enabling the model to generalize well to unseen data.</a:t>
            </a:r>
            <a:endParaRPr sz="1715"/>
          </a:p>
          <a:p>
            <a:pPr marL="0" indent="0">
              <a:buNone/>
            </a:pPr>
            <a:endParaRPr sz="1715"/>
          </a:p>
          <a:p>
            <a:pPr marL="0" indent="0">
              <a:buNone/>
            </a:pPr>
            <a:r>
              <a:rPr sz="1715"/>
              <a:t>Key Features</a:t>
            </a:r>
            <a:r>
              <a:rPr lang="en-US" sz="1715"/>
              <a:t>:</a:t>
            </a:r>
            <a:endParaRPr lang="en-US" sz="1715"/>
          </a:p>
          <a:p>
            <a:pPr marL="0" indent="0">
              <a:buNone/>
            </a:pPr>
            <a:r>
              <a:rPr lang="en-US" sz="1715"/>
              <a:t>Image ID: A unique identifier for each image.</a:t>
            </a:r>
            <a:endParaRPr lang="en-US" sz="1715"/>
          </a:p>
          <a:p>
            <a:pPr marL="0" indent="0">
              <a:buNone/>
            </a:pPr>
            <a:r>
              <a:rPr lang="en-US" sz="1715"/>
              <a:t>Waste Category: Labels indicating the type of waste (e.g., plastic, metal, glass, organic, electronic).</a:t>
            </a:r>
            <a:endParaRPr lang="en-US" sz="1715"/>
          </a:p>
          <a:p>
            <a:pPr marL="0" indent="0">
              <a:buNone/>
            </a:pPr>
            <a:r>
              <a:rPr lang="en-US" sz="1715"/>
              <a:t>Image Resolution: Standardized image size (e.g., 256x256 pixels) for consistent input to the model.</a:t>
            </a:r>
            <a:endParaRPr lang="en-US" sz="1715"/>
          </a:p>
          <a:p>
            <a:pPr marL="0" indent="0">
              <a:buNone/>
            </a:pPr>
            <a:r>
              <a:rPr lang="en-US" sz="1715"/>
              <a:t>Location: Information on where the image was captured (e.g., landfill, recycling center).</a:t>
            </a:r>
            <a:endParaRPr lang="en-US" sz="1715"/>
          </a:p>
          <a:p>
            <a:pPr marL="0" indent="0">
              <a:buNone/>
            </a:pPr>
            <a:r>
              <a:rPr lang="en-US" sz="1715"/>
              <a:t>Condition: Annotations on the condition of the waste (e.g., clean, contaminated).</a:t>
            </a:r>
            <a:endParaRPr lang="en-US" sz="1715"/>
          </a:p>
          <a:p>
            <a:pPr marL="0" indent="0">
              <a:buNone/>
            </a:pPr>
            <a:r>
              <a:rPr lang="en-US" sz="1715"/>
              <a:t>Color Histogram: Statistical data on the color distribution within the image, aiding in classification.</a:t>
            </a:r>
            <a:endParaRPr lang="en-US" sz="1715"/>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96875" y="-230187"/>
            <a:ext cx="8229600" cy="1143000"/>
          </a:xfrm>
        </p:spPr>
        <p:txBody>
          <a:bodyPr/>
          <a:p>
            <a:r>
              <a:rPr lang="en-US" sz="3200"/>
              <a:t>Methodology</a:t>
            </a:r>
            <a:endParaRPr lang="en-US" sz="3200"/>
          </a:p>
        </p:txBody>
      </p:sp>
      <p:sp>
        <p:nvSpPr>
          <p:cNvPr id="3" name="Content Placeholder 2"/>
          <p:cNvSpPr>
            <a:spLocks noGrp="1"/>
          </p:cNvSpPr>
          <p:nvPr>
            <p:ph idx="1"/>
          </p:nvPr>
        </p:nvSpPr>
        <p:spPr>
          <a:xfrm>
            <a:off x="457200" y="631190"/>
            <a:ext cx="8229600" cy="6697345"/>
          </a:xfrm>
        </p:spPr>
        <p:txBody>
          <a:bodyPr>
            <a:noAutofit/>
          </a:bodyPr>
          <a:p>
            <a:pPr marL="0" indent="0">
              <a:buNone/>
            </a:pPr>
            <a:r>
              <a:rPr lang="en-US" sz="1700" b="1"/>
              <a:t>Data Collection:</a:t>
            </a:r>
            <a:endParaRPr lang="en-US" sz="1700"/>
          </a:p>
          <a:p>
            <a:r>
              <a:rPr lang="en-US" sz="1700"/>
              <a:t>Image Acquisition: Gather a diverse dataset of waste images from various sources, including:</a:t>
            </a:r>
            <a:endParaRPr lang="en-US" sz="1700"/>
          </a:p>
          <a:p>
            <a:r>
              <a:rPr lang="en-US" sz="1700"/>
              <a:t>Publicly available datasets (e.g., Open Images).</a:t>
            </a:r>
            <a:endParaRPr lang="en-US" sz="1700"/>
          </a:p>
          <a:p>
            <a:r>
              <a:rPr lang="en-US" sz="1700"/>
              <a:t>Custom collections from local recycling facilities, landfills, and public bins.</a:t>
            </a:r>
            <a:endParaRPr lang="en-US" sz="1700"/>
          </a:p>
          <a:p>
            <a:r>
              <a:rPr lang="en-US" sz="1700"/>
              <a:t>Labeling: Annotate the images with relevant labels indicating the type of waste (e.g., plastic, metal, glass, organic). Utilize tools like LabelImg or VGG Image Annotator for efficient labeling.</a:t>
            </a:r>
            <a:endParaRPr lang="en-US" sz="1700"/>
          </a:p>
          <a:p>
            <a:pPr marL="0" indent="0">
              <a:buNone/>
            </a:pPr>
            <a:r>
              <a:rPr lang="en-US" sz="1700"/>
              <a:t> </a:t>
            </a:r>
            <a:r>
              <a:rPr lang="en-US" sz="1700" b="1"/>
              <a:t>Data Preprocessing:</a:t>
            </a:r>
            <a:endParaRPr lang="en-US" sz="1700" b="1"/>
          </a:p>
          <a:p>
            <a:r>
              <a:rPr lang="en-US" sz="1700"/>
              <a:t>Image Cleaning: Remove any duplicate or low-quality images to enhance dataset quality.</a:t>
            </a:r>
            <a:endParaRPr lang="en-US" sz="1700"/>
          </a:p>
          <a:p>
            <a:r>
              <a:rPr lang="en-US" sz="1700"/>
              <a:t>Normalization: Standardize image sizes (e.g., resizing to 256x256 pixels) to ensure consistent input for the model.</a:t>
            </a:r>
            <a:endParaRPr lang="en-US" sz="1700"/>
          </a:p>
          <a:p>
            <a:r>
              <a:rPr lang="en-US" sz="1700"/>
              <a:t>Augmentation: Apply data augmentation techniques (e.g., rotation, flipping, scaling) to increase dataset diversity and improve model robustness against variations in lighting and angles.</a:t>
            </a:r>
            <a:endParaRPr lang="en-US" sz="1700"/>
          </a:p>
          <a:p>
            <a:pPr marL="0" indent="0">
              <a:buNone/>
            </a:pPr>
            <a:r>
              <a:rPr lang="en-US" sz="1700" b="1"/>
              <a:t>Model Development</a:t>
            </a:r>
            <a:r>
              <a:rPr lang="en-US" sz="1700"/>
              <a:t>:</a:t>
            </a:r>
            <a:endParaRPr lang="en-US" sz="1700"/>
          </a:p>
          <a:p>
            <a:r>
              <a:rPr lang="en-US" sz="1700"/>
              <a:t>Model Selection: Choose a suitable machine learning model, such as Convolutional Neural Networks (CNNs), known for their effectiveness in image classification tasks.</a:t>
            </a:r>
            <a:endParaRPr lang="en-US" sz="1700"/>
          </a:p>
          <a:p>
            <a:r>
              <a:rPr lang="en-US" sz="1700"/>
              <a:t>Frameworks: Utilize frameworks like TensorFlow or PyTorch for model development.</a:t>
            </a:r>
            <a:endParaRPr lang="en-US" sz="1700"/>
          </a:p>
          <a:p>
            <a:r>
              <a:rPr lang="en-US" sz="1700"/>
              <a:t>Architecture Design: Design the CNN architecture, incorporating layers such as convolutional, pooling, and fully connected layers.</a:t>
            </a:r>
            <a:endParaRPr lang="en-US" sz="1700"/>
          </a:p>
          <a:p>
            <a:pPr marL="0" indent="0">
              <a:buNone/>
            </a:pPr>
            <a:endParaRPr lang="en-US" sz="13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34950" y="123190"/>
            <a:ext cx="8229600" cy="7051675"/>
          </a:xfrm>
        </p:spPr>
        <p:txBody>
          <a:bodyPr>
            <a:normAutofit/>
          </a:bodyPr>
          <a:p>
            <a:pPr marL="0" indent="0">
              <a:buNone/>
            </a:pPr>
            <a:r>
              <a:rPr lang="en-US" sz="1800" b="1"/>
              <a:t>Model Evaluation:</a:t>
            </a:r>
            <a:endParaRPr lang="en-US" sz="1800" b="1"/>
          </a:p>
          <a:p>
            <a:r>
              <a:rPr lang="en-US" sz="1800"/>
              <a:t>Validation Metrics: Use metrics such as accuracy, precision, recall, and F1-score to evaluate model performance on the validation set.</a:t>
            </a:r>
            <a:endParaRPr lang="en-US" sz="1800"/>
          </a:p>
          <a:p>
            <a:r>
              <a:rPr lang="en-US" sz="1800"/>
              <a:t>Confusion Matrix: Generate a confusion matrix to visualize the model’s classification results and identify misclassifications.</a:t>
            </a:r>
            <a:endParaRPr lang="en-US" sz="1800"/>
          </a:p>
          <a:p>
            <a:r>
              <a:rPr lang="en-US" sz="1800"/>
              <a:t>Fine-tuning: Based on evaluation results, refine the model by adjusting hyperparameters, architecture, or adding more data if necessary.</a:t>
            </a:r>
            <a:endParaRPr lang="en-US" sz="1800"/>
          </a:p>
          <a:p>
            <a:pPr marL="0" indent="0">
              <a:buNone/>
            </a:pPr>
            <a:r>
              <a:rPr lang="en-US" sz="1800"/>
              <a:t> </a:t>
            </a:r>
            <a:r>
              <a:rPr lang="en-US" sz="1800" b="1"/>
              <a:t>Deployment:</a:t>
            </a:r>
            <a:endParaRPr lang="en-US" sz="1800" b="1"/>
          </a:p>
          <a:p>
            <a:r>
              <a:rPr lang="en-US" sz="1800"/>
              <a:t>Real-time Processing Setup: Integrate the trained model into a real-time waste sorting system, using cameras to capture images of incoming waste.</a:t>
            </a:r>
            <a:endParaRPr lang="en-US" sz="1800"/>
          </a:p>
          <a:p>
            <a:r>
              <a:rPr lang="en-US" sz="1800"/>
              <a:t>Software Development: Develop an application or interface that connects the model with the camera feeds, processing images on-the-fly.</a:t>
            </a:r>
            <a:endParaRPr lang="en-US" sz="1800"/>
          </a:p>
          <a:p>
            <a:r>
              <a:rPr lang="en-US" sz="1800"/>
              <a:t>Robotic Integration: If applicable, connect the system to robotic arms or sorting mechanisms that can physically separate waste based on model predictions.</a:t>
            </a:r>
            <a:endParaRPr lang="en-US" sz="1800"/>
          </a:p>
          <a:p>
            <a:pPr marL="0" indent="0">
              <a:buNone/>
            </a:pPr>
            <a:r>
              <a:rPr lang="en-US" sz="1800" b="1"/>
              <a:t>Continuous Monitoring and Improvement:</a:t>
            </a:r>
            <a:endParaRPr lang="en-US" sz="1800" b="1"/>
          </a:p>
          <a:p>
            <a:r>
              <a:rPr lang="en-US" sz="1800"/>
              <a:t>Performance Tracking: Monitor system performance in real-world settings, collecting data on sorting accuracy and user interactions.</a:t>
            </a:r>
            <a:endParaRPr lang="en-US" sz="1800"/>
          </a:p>
          <a:p>
            <a:r>
              <a:rPr lang="en-US" sz="1800"/>
              <a:t>Model Retraining: Regularly update the model with new data to adapt to changes in waste composition and improve accuracy over time.</a:t>
            </a:r>
            <a:endParaRPr lang="en-US" sz="1800"/>
          </a:p>
          <a:p>
            <a:r>
              <a:rPr lang="en-US" sz="1800"/>
              <a:t>Feedback Loop: Establish a feedback mechanism to gather user insights and make iterative improvements to the system</a:t>
            </a:r>
            <a:endParaRPr lang="en-US"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Autofit/>
          </a:bodyPr>
          <a:p>
            <a:pPr marL="342900" indent="-342900">
              <a:buFont typeface="Wingdings" panose="05000000000000000000" charset="0"/>
              <a:buChar char="Ø"/>
            </a:pPr>
            <a:r>
              <a:rPr lang="en-US" sz="2400"/>
              <a:t>Several machine learning algorithms and techniques that can be applied in the context of waste sorting using computer vision:</a:t>
            </a:r>
            <a:endParaRPr lang="en-US" sz="2400"/>
          </a:p>
        </p:txBody>
      </p:sp>
      <p:sp>
        <p:nvSpPr>
          <p:cNvPr id="3" name="Content Placeholder 2"/>
          <p:cNvSpPr>
            <a:spLocks noGrp="1"/>
          </p:cNvSpPr>
          <p:nvPr>
            <p:ph idx="1"/>
          </p:nvPr>
        </p:nvSpPr>
        <p:spPr>
          <a:xfrm>
            <a:off x="457200" y="1600200"/>
            <a:ext cx="8229600" cy="5257165"/>
          </a:xfrm>
        </p:spPr>
        <p:txBody>
          <a:bodyPr>
            <a:normAutofit lnSpcReduction="10000"/>
          </a:bodyPr>
          <a:p>
            <a:pPr marL="0" indent="0">
              <a:buNone/>
            </a:pPr>
            <a:r>
              <a:rPr lang="en-US" sz="2000" b="1"/>
              <a:t>Convolutional Neural Networks (CNNs):</a:t>
            </a:r>
            <a:endParaRPr lang="en-US" sz="2000" b="1"/>
          </a:p>
          <a:p>
            <a:r>
              <a:rPr lang="en-US" sz="2000"/>
              <a:t>Description: CNNs are specifically designed for processing image data. They use convolutional layers to automatically detect and learn features from images.</a:t>
            </a:r>
            <a:endParaRPr lang="en-US" sz="2000"/>
          </a:p>
          <a:p>
            <a:r>
              <a:rPr lang="en-US" sz="2000"/>
              <a:t>Application: The primary architecture for waste classification tasks due to their effectiveness in handling spatial hierarchies in images.</a:t>
            </a:r>
            <a:endParaRPr lang="en-US" sz="2000"/>
          </a:p>
          <a:p>
            <a:pPr marL="0" indent="0">
              <a:buNone/>
            </a:pPr>
            <a:r>
              <a:rPr lang="en-US" sz="2000" b="1"/>
              <a:t>Transfer Learning:</a:t>
            </a:r>
            <a:endParaRPr lang="en-US" sz="2000" b="1"/>
          </a:p>
          <a:p>
            <a:r>
              <a:rPr lang="en-US" sz="2000"/>
              <a:t>Description: This technique involves taking a pre-trained model (e.g., VGG16, ResNet, Inception) and fine-tuning it on a specific dataset.</a:t>
            </a:r>
            <a:endParaRPr lang="en-US" sz="2000"/>
          </a:p>
          <a:p>
            <a:r>
              <a:rPr lang="en-US" sz="2000"/>
              <a:t>Application: Reduces training time and improves accuracy by leveraging existing knowledge from large datasets.</a:t>
            </a:r>
            <a:endParaRPr lang="en-US" sz="2000"/>
          </a:p>
          <a:p>
            <a:pPr marL="0" indent="0">
              <a:buNone/>
            </a:pPr>
            <a:r>
              <a:rPr lang="en-US" sz="2000" b="1"/>
              <a:t> Support Vector Machines (SVM):</a:t>
            </a:r>
            <a:endParaRPr lang="en-US" sz="2000" b="1"/>
          </a:p>
          <a:p>
            <a:r>
              <a:rPr lang="en-US" sz="2000"/>
              <a:t>Description: A supervised learning model that finds the optimal hyperplane to separate different classes in the feature space.</a:t>
            </a:r>
            <a:endParaRPr lang="en-US" sz="2000"/>
          </a:p>
          <a:p>
            <a:r>
              <a:rPr lang="en-US" sz="2000"/>
              <a:t>Application: Can be used in combination with CNNs for classifying extracted features from images.</a:t>
            </a:r>
            <a:endParaRPr lang="en-US"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335915" y="366395"/>
            <a:ext cx="8229600" cy="6733540"/>
          </a:xfrm>
        </p:spPr>
        <p:txBody>
          <a:bodyPr/>
          <a:p>
            <a:pPr marL="0" indent="0">
              <a:buNone/>
            </a:pPr>
            <a:r>
              <a:rPr lang="en-US" sz="2000" b="1"/>
              <a:t>Image Segmentation Techniques</a:t>
            </a:r>
            <a:r>
              <a:rPr lang="en-US" sz="2000"/>
              <a:t>:</a:t>
            </a:r>
            <a:endParaRPr lang="en-US" sz="2000"/>
          </a:p>
          <a:p>
            <a:r>
              <a:rPr lang="en-US" sz="2000"/>
              <a:t>Description: Techniques like Mask R-CNN can segment images into meaningful parts for better classification.</a:t>
            </a:r>
            <a:endParaRPr lang="en-US" sz="2000"/>
          </a:p>
          <a:p>
            <a:r>
              <a:rPr lang="en-US" sz="2000"/>
              <a:t>Application: Helps isolate specific waste items from a background, improving classification accuracy.</a:t>
            </a:r>
            <a:endParaRPr lang="en-US" sz="2000"/>
          </a:p>
          <a:p>
            <a:endParaRPr lang="en-US" sz="2000"/>
          </a:p>
          <a:p>
            <a:pPr marL="0" indent="0">
              <a:buNone/>
            </a:pPr>
            <a:r>
              <a:rPr lang="en-US" sz="2000" b="1"/>
              <a:t>Deep Learning Frameworks:</a:t>
            </a:r>
            <a:endParaRPr lang="en-US" sz="2000" b="1"/>
          </a:p>
          <a:p>
            <a:r>
              <a:rPr lang="en-US" sz="2000"/>
              <a:t>Description: Frameworks like TensorFlow and PyTorch support building and training complex models.</a:t>
            </a:r>
            <a:endParaRPr lang="en-US" sz="2000"/>
          </a:p>
          <a:p>
            <a:r>
              <a:rPr lang="en-US" sz="2000"/>
              <a:t>Application: Facilitate the implementation of various neural network architectures and techniques.</a:t>
            </a:r>
            <a:endParaRPr lang="en-US" sz="2000"/>
          </a:p>
          <a:p>
            <a:endParaRPr lang="en-US" sz="2000"/>
          </a:p>
          <a:p>
            <a:pPr marL="0" indent="0">
              <a:buNone/>
            </a:pPr>
            <a:r>
              <a:rPr lang="en-US" sz="2000" b="1"/>
              <a:t>Random Forests:</a:t>
            </a:r>
            <a:endParaRPr lang="en-US" sz="2000" b="1"/>
          </a:p>
          <a:p>
            <a:r>
              <a:rPr lang="en-US" sz="2000"/>
              <a:t>Description: An ensemble learning method that builds multiple decision trees and merges them for more accurate and stable predictions.</a:t>
            </a:r>
            <a:endParaRPr lang="en-US" sz="2000"/>
          </a:p>
          <a:p>
            <a:r>
              <a:rPr lang="en-US" sz="2000"/>
              <a:t>Application: Can be applied to classify features extracted from images.</a:t>
            </a:r>
            <a:endParaRPr lang="en-US"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54635" y="215900"/>
            <a:ext cx="8229600" cy="6576060"/>
          </a:xfrm>
        </p:spPr>
        <p:txBody>
          <a:bodyPr>
            <a:normAutofit lnSpcReduction="20000"/>
          </a:bodyPr>
          <a:p>
            <a:pPr>
              <a:buFont typeface="Wingdings" panose="05000000000000000000" charset="0"/>
              <a:buChar char="Ø"/>
            </a:pPr>
            <a:r>
              <a:rPr lang="en-US" sz="2000"/>
              <a:t>Metrics help assess different aspects of the model's accuracy and effectiveness. Few of the metrics that can be used in our project waste sorting using computer vision and machine learning are:</a:t>
            </a:r>
            <a:endParaRPr lang="en-US" sz="2000"/>
          </a:p>
          <a:p>
            <a:pPr>
              <a:buFont typeface="Wingdings" panose="05000000000000000000" charset="0"/>
              <a:buChar char="Ø"/>
            </a:pPr>
            <a:endParaRPr lang="en-US" sz="2000"/>
          </a:p>
          <a:p>
            <a:pPr marL="0" indent="0">
              <a:buFont typeface="Arial" panose="020B0604020202020204" pitchFamily="34" charset="0"/>
              <a:buNone/>
            </a:pPr>
            <a:r>
              <a:rPr lang="en-US" sz="1800" b="1"/>
              <a:t>Accuracy:</a:t>
            </a:r>
            <a:endParaRPr lang="en-US" sz="1800"/>
          </a:p>
          <a:p>
            <a:pPr>
              <a:buFont typeface="Arial" panose="020B0604020202020204" pitchFamily="34" charset="0"/>
              <a:buChar char="•"/>
            </a:pPr>
            <a:r>
              <a:rPr lang="en-US" sz="1800"/>
              <a:t>Definition: The ratio of correctly predicted instances to the total instances in the dataset.</a:t>
            </a:r>
            <a:endParaRPr lang="en-US" sz="1800"/>
          </a:p>
          <a:p>
            <a:pPr>
              <a:buFont typeface="Arial" panose="020B0604020202020204" pitchFamily="34" charset="0"/>
              <a:buChar char="•"/>
            </a:pPr>
            <a:r>
              <a:rPr lang="en-US" sz="1800"/>
              <a:t>Use: Provides a general measure of performance but can be misleading if the dataset is imbalanced.</a:t>
            </a:r>
            <a:endParaRPr lang="en-US" sz="1800"/>
          </a:p>
          <a:p>
            <a:pPr marL="0" indent="0">
              <a:buFont typeface="Arial" panose="020B0604020202020204" pitchFamily="34" charset="0"/>
              <a:buNone/>
            </a:pPr>
            <a:r>
              <a:rPr lang="en-US" sz="1800" b="1"/>
              <a:t>Precision:</a:t>
            </a:r>
            <a:endParaRPr lang="en-US" sz="1800" b="1"/>
          </a:p>
          <a:p>
            <a:pPr>
              <a:buFont typeface="Arial" panose="020B0604020202020204" pitchFamily="34" charset="0"/>
              <a:buChar char="•"/>
            </a:pPr>
            <a:r>
              <a:rPr lang="en-US" sz="1800"/>
              <a:t>Definition: The ratio of true positive predictions to the total predicted positives (true positives + false positives).</a:t>
            </a:r>
            <a:endParaRPr lang="en-US" sz="1800"/>
          </a:p>
          <a:p>
            <a:pPr>
              <a:buFont typeface="Arial" panose="020B0604020202020204" pitchFamily="34" charset="0"/>
              <a:buChar char="•"/>
            </a:pPr>
            <a:r>
              <a:rPr lang="en-US" sz="1800"/>
              <a:t>Use: Indicates how many of the positively classified instances are actually correct; important in contexts where false positives are costly.</a:t>
            </a:r>
            <a:endParaRPr lang="en-US" sz="1800"/>
          </a:p>
          <a:p>
            <a:pPr marL="0" indent="0">
              <a:buFont typeface="Arial" panose="020B0604020202020204" pitchFamily="34" charset="0"/>
              <a:buNone/>
            </a:pPr>
            <a:r>
              <a:rPr lang="en-US" sz="1800" b="1"/>
              <a:t>Recall (Sensitivity):</a:t>
            </a:r>
            <a:endParaRPr lang="en-US" sz="1800" b="1"/>
          </a:p>
          <a:p>
            <a:pPr>
              <a:buFont typeface="Arial" panose="020B0604020202020204" pitchFamily="34" charset="0"/>
              <a:buChar char="•"/>
            </a:pPr>
            <a:r>
              <a:rPr lang="en-US" sz="1800"/>
              <a:t>Definition: The ratio of true positive predictions to the total actual positives (true positives + false negatives).</a:t>
            </a:r>
            <a:endParaRPr lang="en-US" sz="1800"/>
          </a:p>
          <a:p>
            <a:pPr>
              <a:buFont typeface="Arial" panose="020B0604020202020204" pitchFamily="34" charset="0"/>
              <a:buChar char="•"/>
            </a:pPr>
            <a:r>
              <a:rPr lang="en-US" sz="1800"/>
              <a:t>Use: Measures the model's ability to identify all relevant instances; crucial when missing a positive case is problematic.</a:t>
            </a:r>
            <a:endParaRPr lang="en-US" sz="1800"/>
          </a:p>
          <a:p>
            <a:pPr marL="0" indent="0">
              <a:buFont typeface="Arial" panose="020B0604020202020204" pitchFamily="34" charset="0"/>
              <a:buNone/>
            </a:pPr>
            <a:r>
              <a:rPr lang="en-US" sz="1800" b="1"/>
              <a:t>F1 Score:</a:t>
            </a:r>
            <a:endParaRPr lang="en-US" sz="1800" b="1"/>
          </a:p>
          <a:p>
            <a:pPr>
              <a:buFont typeface="Arial" panose="020B0604020202020204" pitchFamily="34" charset="0"/>
              <a:buChar char="•"/>
            </a:pPr>
            <a:r>
              <a:rPr lang="en-US" sz="1800"/>
              <a:t>Definition: The harmonic mean of precision and recall, providing a balance between the two metrics.</a:t>
            </a:r>
            <a:endParaRPr lang="en-US" sz="1800"/>
          </a:p>
          <a:p>
            <a:pPr>
              <a:buFont typeface="Arial" panose="020B0604020202020204" pitchFamily="34" charset="0"/>
              <a:buChar char="•"/>
            </a:pPr>
            <a:r>
              <a:rPr lang="en-US" sz="1800"/>
              <a:t>Use: Useful in cases of imbalanced datasets, as it combines both precision and recall into a single score.</a:t>
            </a:r>
            <a:endParaRPr lang="en-US" sz="18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13972</Words>
  <Application>WPS Presentation</Application>
  <PresentationFormat>On-screen Show (4:3)</PresentationFormat>
  <Paragraphs>197</Paragraphs>
  <Slides>16</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16</vt:i4>
      </vt:variant>
    </vt:vector>
  </HeadingPairs>
  <TitlesOfParts>
    <vt:vector size="25" baseType="lpstr">
      <vt:lpstr>Arial</vt:lpstr>
      <vt:lpstr>SimSun</vt:lpstr>
      <vt:lpstr>Wingdings</vt:lpstr>
      <vt:lpstr>Arial</vt:lpstr>
      <vt:lpstr>Calibri</vt:lpstr>
      <vt:lpstr>Microsoft YaHei</vt:lpstr>
      <vt:lpstr>Arial Unicode MS</vt:lpstr>
      <vt:lpstr>Wingdings</vt:lpstr>
      <vt:lpstr>Office Theme</vt:lpstr>
      <vt:lpstr>Case Study Title</vt:lpstr>
      <vt:lpstr>Problem Statement</vt:lpstr>
      <vt:lpstr>PowerPoint 演示文稿</vt:lpstr>
      <vt:lpstr>Dataset Overview</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dc:description>generated using python-pptx</dc:description>
  <cp:lastModifiedBy>fr0nSeN btc</cp:lastModifiedBy>
  <cp:revision>4</cp:revision>
  <dcterms:created xsi:type="dcterms:W3CDTF">2013-01-27T09:14:00Z</dcterms:created>
  <dcterms:modified xsi:type="dcterms:W3CDTF">2024-10-02T16:54:23Z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7BF80A312CF2434691DC69A44CD4C76E_13</vt:lpwstr>
  </property>
  <property fmtid="{D5CDD505-2E9C-101B-9397-08002B2CF9AE}" pid="3" name="KSOProductBuildVer">
    <vt:lpwstr>1033-12.2.0.17562</vt:lpwstr>
  </property>
</Properties>
</file>