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0" r:id="rId4"/>
    <p:sldId id="270" r:id="rId5"/>
    <p:sldId id="276" r:id="rId6"/>
    <p:sldId id="261" r:id="rId7"/>
    <p:sldId id="272" r:id="rId8"/>
    <p:sldId id="274" r:id="rId9"/>
    <p:sldId id="275" r:id="rId10"/>
    <p:sldId id="266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AA9EA-B1E5-BC46-DCC0-83E81B5FD1C9}" v="4" dt="2024-12-18T07:05:31.157"/>
    <p1510:client id="{600C1108-0090-4134-AF68-3DFC27F5ABC0}" v="30" dt="2024-12-18T08:03:16.803"/>
    <p1510:client id="{804D33E2-4745-89CD-0F38-A7D6E06C6ECE}" v="2" dt="2024-12-17T17:59:53.386"/>
    <p1510:client id="{B640D721-40A1-6327-24BD-B24B7FC85113}" v="7" dt="2024-12-17T20:01:36.507"/>
    <p1510:client id="{D6DE1395-F19F-49DF-3325-0E67794C3D86}" v="6" dt="2024-12-18T06:35:27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8" autoAdjust="0"/>
    <p:restoredTop sz="78114" autoAdjust="0"/>
  </p:normalViewPr>
  <p:slideViewPr>
    <p:cSldViewPr snapToGrid="0">
      <p:cViewPr varScale="1">
        <p:scale>
          <a:sx n="67" d="100"/>
          <a:sy n="67" d="100"/>
        </p:scale>
        <p:origin x="85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78090-F110-4874-AABD-A2C3584D86A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54F158B-625C-4579-AC6E-901EBF7004AE}">
      <dgm:prSet phldrT="[Text]"/>
      <dgm:spPr/>
      <dgm:t>
        <a:bodyPr/>
        <a:lstStyle/>
        <a:p>
          <a:r>
            <a:rPr lang="de-CH" dirty="0"/>
            <a:t>User </a:t>
          </a:r>
          <a:r>
            <a:rPr lang="de-CH" dirty="0" err="1"/>
            <a:t>input</a:t>
          </a:r>
          <a:r>
            <a:rPr lang="de-CH" dirty="0"/>
            <a:t> </a:t>
          </a:r>
        </a:p>
      </dgm:t>
    </dgm:pt>
    <dgm:pt modelId="{59655DD5-E46A-4A16-820C-ED76D43F22E4}" type="parTrans" cxnId="{B3BDE819-E9CD-49DC-87C6-8958E1898D39}">
      <dgm:prSet/>
      <dgm:spPr/>
      <dgm:t>
        <a:bodyPr/>
        <a:lstStyle/>
        <a:p>
          <a:endParaRPr lang="de-CH"/>
        </a:p>
      </dgm:t>
    </dgm:pt>
    <dgm:pt modelId="{AD353A9D-A70F-416E-A913-76EE18D473F1}" type="sibTrans" cxnId="{B3BDE819-E9CD-49DC-87C6-8958E1898D39}">
      <dgm:prSet/>
      <dgm:spPr/>
      <dgm:t>
        <a:bodyPr/>
        <a:lstStyle/>
        <a:p>
          <a:endParaRPr lang="de-CH"/>
        </a:p>
      </dgm:t>
    </dgm:pt>
    <dgm:pt modelId="{7C428062-18B0-47F2-A6E4-0CF81877509C}">
      <dgm:prSet phldrT="[Text]"/>
      <dgm:spPr/>
      <dgm:t>
        <a:bodyPr/>
        <a:lstStyle/>
        <a:p>
          <a:r>
            <a:rPr lang="de-CH" dirty="0"/>
            <a:t>Validation</a:t>
          </a:r>
        </a:p>
      </dgm:t>
    </dgm:pt>
    <dgm:pt modelId="{B8CDC802-1AB2-4017-9A47-4F82FD882970}" type="parTrans" cxnId="{4972CB88-6AEA-40B5-B99E-BE95201D1C8D}">
      <dgm:prSet/>
      <dgm:spPr/>
      <dgm:t>
        <a:bodyPr/>
        <a:lstStyle/>
        <a:p>
          <a:endParaRPr lang="de-CH"/>
        </a:p>
      </dgm:t>
    </dgm:pt>
    <dgm:pt modelId="{E49B567D-5651-4CF0-8E97-2B1EBA913333}" type="sibTrans" cxnId="{4972CB88-6AEA-40B5-B99E-BE95201D1C8D}">
      <dgm:prSet/>
      <dgm:spPr/>
      <dgm:t>
        <a:bodyPr/>
        <a:lstStyle/>
        <a:p>
          <a:endParaRPr lang="de-CH"/>
        </a:p>
      </dgm:t>
    </dgm:pt>
    <dgm:pt modelId="{51964F08-9A7B-4568-90AD-D4507E27FE1D}">
      <dgm:prSet phldrT="[Text]"/>
      <dgm:spPr/>
      <dgm:t>
        <a:bodyPr/>
        <a:lstStyle/>
        <a:p>
          <a:r>
            <a:rPr lang="de-CH" dirty="0"/>
            <a:t>Database</a:t>
          </a:r>
        </a:p>
      </dgm:t>
    </dgm:pt>
    <dgm:pt modelId="{38DFC825-9EE0-4D45-9013-515EAAB13036}" type="parTrans" cxnId="{4C28415F-0314-4DE2-B9D7-2638A20D8630}">
      <dgm:prSet/>
      <dgm:spPr/>
      <dgm:t>
        <a:bodyPr/>
        <a:lstStyle/>
        <a:p>
          <a:endParaRPr lang="de-CH"/>
        </a:p>
      </dgm:t>
    </dgm:pt>
    <dgm:pt modelId="{7FA25389-C70E-4B25-B9B3-0C457FF44569}" type="sibTrans" cxnId="{4C28415F-0314-4DE2-B9D7-2638A20D8630}">
      <dgm:prSet/>
      <dgm:spPr/>
      <dgm:t>
        <a:bodyPr/>
        <a:lstStyle/>
        <a:p>
          <a:endParaRPr lang="de-CH"/>
        </a:p>
      </dgm:t>
    </dgm:pt>
    <dgm:pt modelId="{14204860-408B-4F81-B589-4EF18CB7072D}">
      <dgm:prSet phldrT="[Text]"/>
      <dgm:spPr/>
      <dgm:t>
        <a:bodyPr/>
        <a:lstStyle/>
        <a:p>
          <a:r>
            <a:rPr lang="de-CH" dirty="0"/>
            <a:t>Display on </a:t>
          </a:r>
          <a:r>
            <a:rPr lang="de-CH" dirty="0" err="1"/>
            <a:t>the</a:t>
          </a:r>
          <a:r>
            <a:rPr lang="de-CH" dirty="0"/>
            <a:t> UI</a:t>
          </a:r>
        </a:p>
      </dgm:t>
    </dgm:pt>
    <dgm:pt modelId="{D36AE2B0-95E6-4AF1-A41C-260AEE6BC260}" type="parTrans" cxnId="{B8CE9C14-DE6B-4FAD-A99E-9A53909763DE}">
      <dgm:prSet/>
      <dgm:spPr/>
      <dgm:t>
        <a:bodyPr/>
        <a:lstStyle/>
        <a:p>
          <a:endParaRPr lang="de-CH"/>
        </a:p>
      </dgm:t>
    </dgm:pt>
    <dgm:pt modelId="{9493659E-ABE3-47D9-BA3B-46532833561E}" type="sibTrans" cxnId="{B8CE9C14-DE6B-4FAD-A99E-9A53909763DE}">
      <dgm:prSet/>
      <dgm:spPr/>
      <dgm:t>
        <a:bodyPr/>
        <a:lstStyle/>
        <a:p>
          <a:endParaRPr lang="de-CH"/>
        </a:p>
      </dgm:t>
    </dgm:pt>
    <dgm:pt modelId="{CF9CB74A-0F21-413B-9A3A-7673A5913BE6}" type="pres">
      <dgm:prSet presAssocID="{0B478090-F110-4874-AABD-A2C3584D86A7}" presName="Name0" presStyleCnt="0">
        <dgm:presLayoutVars>
          <dgm:dir/>
          <dgm:animLvl val="lvl"/>
          <dgm:resizeHandles val="exact"/>
        </dgm:presLayoutVars>
      </dgm:prSet>
      <dgm:spPr/>
    </dgm:pt>
    <dgm:pt modelId="{BAE19AE8-429A-482C-8151-B5734BED18F5}" type="pres">
      <dgm:prSet presAssocID="{754F158B-625C-4579-AC6E-901EBF7004A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B007CCD-76C8-4AB8-ADD4-24F6D7A55E57}" type="pres">
      <dgm:prSet presAssocID="{AD353A9D-A70F-416E-A913-76EE18D473F1}" presName="parTxOnlySpace" presStyleCnt="0"/>
      <dgm:spPr/>
    </dgm:pt>
    <dgm:pt modelId="{86430A23-F7D7-4BB6-940F-E18B48921A49}" type="pres">
      <dgm:prSet presAssocID="{7C428062-18B0-47F2-A6E4-0CF81877509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CD57CD0-38BC-468B-A638-B440C68AA341}" type="pres">
      <dgm:prSet presAssocID="{E49B567D-5651-4CF0-8E97-2B1EBA913333}" presName="parTxOnlySpace" presStyleCnt="0"/>
      <dgm:spPr/>
    </dgm:pt>
    <dgm:pt modelId="{7FC11DDF-F693-476B-B449-04ED165627FF}" type="pres">
      <dgm:prSet presAssocID="{51964F08-9A7B-4568-90AD-D4507E27FE1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C9A1C8-0FA6-4126-BA89-EB9EEE995306}" type="pres">
      <dgm:prSet presAssocID="{7FA25389-C70E-4B25-B9B3-0C457FF44569}" presName="parTxOnlySpace" presStyleCnt="0"/>
      <dgm:spPr/>
    </dgm:pt>
    <dgm:pt modelId="{4DFB2F23-6302-4FD8-978A-047BA2F8E9EB}" type="pres">
      <dgm:prSet presAssocID="{14204860-408B-4F81-B589-4EF18CB7072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CE9C14-DE6B-4FAD-A99E-9A53909763DE}" srcId="{0B478090-F110-4874-AABD-A2C3584D86A7}" destId="{14204860-408B-4F81-B589-4EF18CB7072D}" srcOrd="3" destOrd="0" parTransId="{D36AE2B0-95E6-4AF1-A41C-260AEE6BC260}" sibTransId="{9493659E-ABE3-47D9-BA3B-46532833561E}"/>
    <dgm:cxn modelId="{B3BDE819-E9CD-49DC-87C6-8958E1898D39}" srcId="{0B478090-F110-4874-AABD-A2C3584D86A7}" destId="{754F158B-625C-4579-AC6E-901EBF7004AE}" srcOrd="0" destOrd="0" parTransId="{59655DD5-E46A-4A16-820C-ED76D43F22E4}" sibTransId="{AD353A9D-A70F-416E-A913-76EE18D473F1}"/>
    <dgm:cxn modelId="{3692E523-7B91-4C14-A80C-2E1F42D0F1E6}" type="presOf" srcId="{14204860-408B-4F81-B589-4EF18CB7072D}" destId="{4DFB2F23-6302-4FD8-978A-047BA2F8E9EB}" srcOrd="0" destOrd="0" presId="urn:microsoft.com/office/officeart/2005/8/layout/chevron1"/>
    <dgm:cxn modelId="{B5DFA135-0F3F-41FD-ABC7-AEAF7680DF33}" type="presOf" srcId="{0B478090-F110-4874-AABD-A2C3584D86A7}" destId="{CF9CB74A-0F21-413B-9A3A-7673A5913BE6}" srcOrd="0" destOrd="0" presId="urn:microsoft.com/office/officeart/2005/8/layout/chevron1"/>
    <dgm:cxn modelId="{4C28415F-0314-4DE2-B9D7-2638A20D8630}" srcId="{0B478090-F110-4874-AABD-A2C3584D86A7}" destId="{51964F08-9A7B-4568-90AD-D4507E27FE1D}" srcOrd="2" destOrd="0" parTransId="{38DFC825-9EE0-4D45-9013-515EAAB13036}" sibTransId="{7FA25389-C70E-4B25-B9B3-0C457FF44569}"/>
    <dgm:cxn modelId="{52AAEC60-084D-4BEF-97AC-CCAF14F5FE35}" type="presOf" srcId="{754F158B-625C-4579-AC6E-901EBF7004AE}" destId="{BAE19AE8-429A-482C-8151-B5734BED18F5}" srcOrd="0" destOrd="0" presId="urn:microsoft.com/office/officeart/2005/8/layout/chevron1"/>
    <dgm:cxn modelId="{192EF74C-F915-44F0-9ECE-33DFE5EB306D}" type="presOf" srcId="{7C428062-18B0-47F2-A6E4-0CF81877509C}" destId="{86430A23-F7D7-4BB6-940F-E18B48921A49}" srcOrd="0" destOrd="0" presId="urn:microsoft.com/office/officeart/2005/8/layout/chevron1"/>
    <dgm:cxn modelId="{4972CB88-6AEA-40B5-B99E-BE95201D1C8D}" srcId="{0B478090-F110-4874-AABD-A2C3584D86A7}" destId="{7C428062-18B0-47F2-A6E4-0CF81877509C}" srcOrd="1" destOrd="0" parTransId="{B8CDC802-1AB2-4017-9A47-4F82FD882970}" sibTransId="{E49B567D-5651-4CF0-8E97-2B1EBA913333}"/>
    <dgm:cxn modelId="{3BC0EC97-068F-4370-9E8D-B7B7B830484C}" type="presOf" srcId="{51964F08-9A7B-4568-90AD-D4507E27FE1D}" destId="{7FC11DDF-F693-476B-B449-04ED165627FF}" srcOrd="0" destOrd="0" presId="urn:microsoft.com/office/officeart/2005/8/layout/chevron1"/>
    <dgm:cxn modelId="{A9A38A73-8E33-4FAE-9FB8-9B160F8E9C8A}" type="presParOf" srcId="{CF9CB74A-0F21-413B-9A3A-7673A5913BE6}" destId="{BAE19AE8-429A-482C-8151-B5734BED18F5}" srcOrd="0" destOrd="0" presId="urn:microsoft.com/office/officeart/2005/8/layout/chevron1"/>
    <dgm:cxn modelId="{5EA83E8C-DF5D-4121-A083-763A0992867E}" type="presParOf" srcId="{CF9CB74A-0F21-413B-9A3A-7673A5913BE6}" destId="{2B007CCD-76C8-4AB8-ADD4-24F6D7A55E57}" srcOrd="1" destOrd="0" presId="urn:microsoft.com/office/officeart/2005/8/layout/chevron1"/>
    <dgm:cxn modelId="{291FDC95-B296-44FF-84CE-8304CA7FF4BA}" type="presParOf" srcId="{CF9CB74A-0F21-413B-9A3A-7673A5913BE6}" destId="{86430A23-F7D7-4BB6-940F-E18B48921A49}" srcOrd="2" destOrd="0" presId="urn:microsoft.com/office/officeart/2005/8/layout/chevron1"/>
    <dgm:cxn modelId="{E498FB3F-6EED-4D78-9688-5F9B415EF60E}" type="presParOf" srcId="{CF9CB74A-0F21-413B-9A3A-7673A5913BE6}" destId="{4CD57CD0-38BC-468B-A638-B440C68AA341}" srcOrd="3" destOrd="0" presId="urn:microsoft.com/office/officeart/2005/8/layout/chevron1"/>
    <dgm:cxn modelId="{7A2522AE-9DDD-4154-81F2-359C7683768C}" type="presParOf" srcId="{CF9CB74A-0F21-413B-9A3A-7673A5913BE6}" destId="{7FC11DDF-F693-476B-B449-04ED165627FF}" srcOrd="4" destOrd="0" presId="urn:microsoft.com/office/officeart/2005/8/layout/chevron1"/>
    <dgm:cxn modelId="{54009592-7B0D-4895-8303-A3924FCFBE5B}" type="presParOf" srcId="{CF9CB74A-0F21-413B-9A3A-7673A5913BE6}" destId="{01C9A1C8-0FA6-4126-BA89-EB9EEE995306}" srcOrd="5" destOrd="0" presId="urn:microsoft.com/office/officeart/2005/8/layout/chevron1"/>
    <dgm:cxn modelId="{5B81EC17-A666-4F0E-9D82-7BA83D6A495E}" type="presParOf" srcId="{CF9CB74A-0F21-413B-9A3A-7673A5913BE6}" destId="{4DFB2F23-6302-4FD8-978A-047BA2F8E9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605F5-EE3B-4E0E-B599-7DEA83DCBBA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CC53A91B-E75E-4FB8-9C4B-F04995FADD9D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CH" sz="2400" dirty="0"/>
            <a:t>Weekly </a:t>
          </a:r>
          <a:r>
            <a:rPr lang="de-CH" sz="2400" dirty="0" err="1"/>
            <a:t>Statistics</a:t>
          </a:r>
          <a:endParaRPr lang="de-CH" sz="2400" dirty="0"/>
        </a:p>
      </dgm:t>
    </dgm:pt>
    <dgm:pt modelId="{020EB0BC-16AC-403E-A2F3-B3331B48A24E}" type="parTrans" cxnId="{7A9C6EB8-7711-4BDB-B172-95D93D9DBD16}">
      <dgm:prSet/>
      <dgm:spPr/>
      <dgm:t>
        <a:bodyPr/>
        <a:lstStyle/>
        <a:p>
          <a:endParaRPr lang="de-CH"/>
        </a:p>
      </dgm:t>
    </dgm:pt>
    <dgm:pt modelId="{A7DB3283-2AF2-4192-8034-6D0791936AE6}" type="sibTrans" cxnId="{7A9C6EB8-7711-4BDB-B172-95D93D9DBD16}">
      <dgm:prSet/>
      <dgm:spPr/>
      <dgm:t>
        <a:bodyPr/>
        <a:lstStyle/>
        <a:p>
          <a:endParaRPr lang="de-CH"/>
        </a:p>
      </dgm:t>
    </dgm:pt>
    <dgm:pt modelId="{D0598A6F-EC53-4645-AF52-11A93479DB28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de-CH" sz="2200" dirty="0"/>
            <a:t>Data </a:t>
          </a:r>
          <a:r>
            <a:rPr lang="de-CH" sz="2200" dirty="0" err="1"/>
            <a:t>aggregation</a:t>
          </a:r>
          <a:r>
            <a:rPr lang="de-CH" sz="2200" dirty="0"/>
            <a:t> (</a:t>
          </a:r>
          <a:r>
            <a:rPr lang="de-CH" sz="2200" dirty="0" err="1"/>
            <a:t>Consumed</a:t>
          </a:r>
          <a:r>
            <a:rPr lang="de-CH" sz="2200" dirty="0"/>
            <a:t> </a:t>
          </a:r>
          <a:r>
            <a:rPr lang="de-CH" sz="2200" dirty="0" err="1"/>
            <a:t>table</a:t>
          </a:r>
          <a:r>
            <a:rPr lang="de-CH" sz="2200" dirty="0"/>
            <a:t>) </a:t>
          </a:r>
          <a:r>
            <a:rPr lang="de-CH" sz="2200" dirty="0" err="1"/>
            <a:t>into</a:t>
          </a:r>
          <a:r>
            <a:rPr lang="de-CH" sz="2200" dirty="0"/>
            <a:t> Weekly Stats </a:t>
          </a:r>
          <a:r>
            <a:rPr lang="de-CH" sz="2200" dirty="0" err="1"/>
            <a:t>table</a:t>
          </a:r>
          <a:endParaRPr lang="de-CH" sz="2200" dirty="0"/>
        </a:p>
      </dgm:t>
    </dgm:pt>
    <dgm:pt modelId="{CCEFA5B3-DDB9-45EE-963A-FA1DF3A7B4C8}" type="parTrans" cxnId="{05A35F08-220A-4128-9196-D834F53400AD}">
      <dgm:prSet/>
      <dgm:spPr/>
      <dgm:t>
        <a:bodyPr/>
        <a:lstStyle/>
        <a:p>
          <a:endParaRPr lang="de-CH"/>
        </a:p>
      </dgm:t>
    </dgm:pt>
    <dgm:pt modelId="{CE82BA8B-6F3B-40CC-9CDF-A17B6D11E381}" type="sibTrans" cxnId="{05A35F08-220A-4128-9196-D834F53400AD}">
      <dgm:prSet/>
      <dgm:spPr/>
      <dgm:t>
        <a:bodyPr/>
        <a:lstStyle/>
        <a:p>
          <a:endParaRPr lang="de-CH"/>
        </a:p>
      </dgm:t>
    </dgm:pt>
    <dgm:pt modelId="{8584E005-72E8-444B-8092-BDC24FECE1D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de-CH" sz="2200" dirty="0"/>
            <a:t>Every Sunday at 11 </a:t>
          </a:r>
          <a:r>
            <a:rPr lang="de-CH" sz="2200" dirty="0" err="1"/>
            <a:t>pm</a:t>
          </a:r>
          <a:endParaRPr lang="de-CH" sz="2200" dirty="0"/>
        </a:p>
      </dgm:t>
    </dgm:pt>
    <dgm:pt modelId="{3D8F6582-B854-40B2-8B63-73C787847E4A}" type="parTrans" cxnId="{D440E424-B746-4394-953A-929BB9833B33}">
      <dgm:prSet/>
      <dgm:spPr/>
      <dgm:t>
        <a:bodyPr/>
        <a:lstStyle/>
        <a:p>
          <a:endParaRPr lang="de-CH"/>
        </a:p>
      </dgm:t>
    </dgm:pt>
    <dgm:pt modelId="{AD0F54AD-1A6A-4126-995B-9CE71CEDE689}" type="sibTrans" cxnId="{D440E424-B746-4394-953A-929BB9833B33}">
      <dgm:prSet/>
      <dgm:spPr/>
      <dgm:t>
        <a:bodyPr/>
        <a:lstStyle/>
        <a:p>
          <a:endParaRPr lang="de-CH"/>
        </a:p>
      </dgm:t>
    </dgm:pt>
    <dgm:pt modelId="{3EF9DD23-1F7C-4F93-900C-B56F81C24BEE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CH" sz="2400" dirty="0"/>
            <a:t>Database </a:t>
          </a:r>
          <a:r>
            <a:rPr lang="de-CH" sz="2400" dirty="0" err="1"/>
            <a:t>backups</a:t>
          </a:r>
          <a:endParaRPr lang="de-CH" sz="2400" dirty="0"/>
        </a:p>
      </dgm:t>
    </dgm:pt>
    <dgm:pt modelId="{4BBB69E0-887D-4D62-BD89-48C0F2934BFF}" type="parTrans" cxnId="{E3360A97-157C-4945-8F21-20C78A714520}">
      <dgm:prSet/>
      <dgm:spPr/>
      <dgm:t>
        <a:bodyPr/>
        <a:lstStyle/>
        <a:p>
          <a:endParaRPr lang="de-CH"/>
        </a:p>
      </dgm:t>
    </dgm:pt>
    <dgm:pt modelId="{9FD42D52-A6C4-42D6-A317-BAA0C3562783}" type="sibTrans" cxnId="{E3360A97-157C-4945-8F21-20C78A714520}">
      <dgm:prSet/>
      <dgm:spPr/>
      <dgm:t>
        <a:bodyPr/>
        <a:lstStyle/>
        <a:p>
          <a:endParaRPr lang="de-CH"/>
        </a:p>
      </dgm:t>
    </dgm:pt>
    <dgm:pt modelId="{5FD18950-4ACD-479E-A101-DC3D4516D8B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de-CH" sz="2200" dirty="0"/>
            <a:t>SQLite </a:t>
          </a:r>
          <a:r>
            <a:rPr lang="de-CH" sz="2200" dirty="0" err="1"/>
            <a:t>table</a:t>
          </a:r>
          <a:r>
            <a:rPr lang="de-CH" sz="2200" dirty="0"/>
            <a:t> </a:t>
          </a:r>
          <a:r>
            <a:rPr lang="de-CH" sz="2200" dirty="0" err="1"/>
            <a:t>export</a:t>
          </a:r>
          <a:r>
            <a:rPr lang="de-CH" sz="2200" dirty="0"/>
            <a:t> </a:t>
          </a:r>
          <a:r>
            <a:rPr lang="de-CH" sz="2200" dirty="0" err="1"/>
            <a:t>for</a:t>
          </a:r>
          <a:r>
            <a:rPr lang="de-CH" sz="2200" dirty="0"/>
            <a:t> </a:t>
          </a:r>
          <a:r>
            <a:rPr lang="de-CH" sz="2200" dirty="0" err="1"/>
            <a:t>secure</a:t>
          </a:r>
          <a:r>
            <a:rPr lang="de-CH" sz="2200" dirty="0"/>
            <a:t> offline </a:t>
          </a:r>
          <a:r>
            <a:rPr lang="de-CH" sz="2200" dirty="0" err="1"/>
            <a:t>storage</a:t>
          </a:r>
          <a:endParaRPr lang="de-CH" sz="2200" dirty="0"/>
        </a:p>
      </dgm:t>
    </dgm:pt>
    <dgm:pt modelId="{B2EF398D-5D94-48DA-B5A2-675D8F087EB7}" type="parTrans" cxnId="{F3D7577C-0815-4A2F-A3DF-B694E88F5972}">
      <dgm:prSet/>
      <dgm:spPr/>
      <dgm:t>
        <a:bodyPr/>
        <a:lstStyle/>
        <a:p>
          <a:endParaRPr lang="de-CH"/>
        </a:p>
      </dgm:t>
    </dgm:pt>
    <dgm:pt modelId="{E07ECEF7-9DA3-4EDA-90C4-B6BE3856254B}" type="sibTrans" cxnId="{F3D7577C-0815-4A2F-A3DF-B694E88F5972}">
      <dgm:prSet/>
      <dgm:spPr/>
      <dgm:t>
        <a:bodyPr/>
        <a:lstStyle/>
        <a:p>
          <a:endParaRPr lang="de-CH"/>
        </a:p>
      </dgm:t>
    </dgm:pt>
    <dgm:pt modelId="{31EBAE3B-D4CB-4072-BFA3-14A9EF5B1541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CH" sz="2400" dirty="0" err="1"/>
            <a:t>Meltano</a:t>
          </a:r>
          <a:r>
            <a:rPr lang="de-CH" sz="2400" dirty="0"/>
            <a:t> Job </a:t>
          </a:r>
          <a:r>
            <a:rPr lang="de-CH" sz="2400" dirty="0" err="1"/>
            <a:t>Executiont</a:t>
          </a:r>
          <a:endParaRPr lang="de-CH" sz="2400" dirty="0"/>
        </a:p>
      </dgm:t>
    </dgm:pt>
    <dgm:pt modelId="{8CBF78B9-C70B-43D2-9638-AAEB8663D0C3}" type="parTrans" cxnId="{2A81B128-2C3D-4972-874C-5865498DDED1}">
      <dgm:prSet/>
      <dgm:spPr/>
      <dgm:t>
        <a:bodyPr/>
        <a:lstStyle/>
        <a:p>
          <a:endParaRPr lang="de-CH"/>
        </a:p>
      </dgm:t>
    </dgm:pt>
    <dgm:pt modelId="{98DEC19F-5B22-4F36-841C-3416D93B9B89}" type="sibTrans" cxnId="{2A81B128-2C3D-4972-874C-5865498DDED1}">
      <dgm:prSet/>
      <dgm:spPr/>
      <dgm:t>
        <a:bodyPr/>
        <a:lstStyle/>
        <a:p>
          <a:endParaRPr lang="de-CH"/>
        </a:p>
      </dgm:t>
    </dgm:pt>
    <dgm:pt modelId="{1C3B913C-45CC-4A51-9CB3-57614B00555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de-CH" sz="2200" dirty="0"/>
            <a:t> </a:t>
          </a:r>
          <a:r>
            <a:rPr lang="de-CH" sz="2200" dirty="0" err="1"/>
            <a:t>Automates</a:t>
          </a:r>
          <a:r>
            <a:rPr lang="de-CH" sz="2200" dirty="0"/>
            <a:t> </a:t>
          </a:r>
          <a:r>
            <a:rPr lang="de-CH" sz="2200" dirty="0" err="1"/>
            <a:t>data</a:t>
          </a:r>
          <a:r>
            <a:rPr lang="de-CH" sz="2200" dirty="0"/>
            <a:t> </a:t>
          </a:r>
          <a:r>
            <a:rPr lang="de-CH" sz="2200" dirty="0" err="1"/>
            <a:t>extraction</a:t>
          </a:r>
          <a:r>
            <a:rPr lang="de-CH" sz="2200" dirty="0"/>
            <a:t> &amp; </a:t>
          </a:r>
          <a:r>
            <a:rPr lang="de-CH" sz="2200" dirty="0" err="1"/>
            <a:t>load</a:t>
          </a:r>
          <a:r>
            <a:rPr lang="de-CH" sz="2200" dirty="0"/>
            <a:t> </a:t>
          </a:r>
          <a:r>
            <a:rPr lang="de-CH" sz="2200" dirty="0" err="1"/>
            <a:t>processes</a:t>
          </a:r>
          <a:r>
            <a:rPr lang="de-CH" sz="2200" dirty="0"/>
            <a:t> </a:t>
          </a:r>
          <a:r>
            <a:rPr lang="de-CH" sz="2200" dirty="0" err="1"/>
            <a:t>for</a:t>
          </a:r>
          <a:r>
            <a:rPr lang="de-CH" sz="2200" dirty="0"/>
            <a:t> </a:t>
          </a:r>
          <a:r>
            <a:rPr lang="de-CH" sz="2200" dirty="0" err="1"/>
            <a:t>extrernal</a:t>
          </a:r>
          <a:r>
            <a:rPr lang="de-CH" sz="2200" dirty="0"/>
            <a:t> </a:t>
          </a:r>
          <a:r>
            <a:rPr lang="de-CH" sz="2200" dirty="0" err="1"/>
            <a:t>tools</a:t>
          </a:r>
          <a:endParaRPr lang="de-CH" sz="2200" dirty="0"/>
        </a:p>
      </dgm:t>
    </dgm:pt>
    <dgm:pt modelId="{33FFCEA3-34A6-4B92-BDD1-D16D792622A4}" type="parTrans" cxnId="{59F05433-FD74-44C3-955A-E82C44DA818D}">
      <dgm:prSet/>
      <dgm:spPr/>
      <dgm:t>
        <a:bodyPr/>
        <a:lstStyle/>
        <a:p>
          <a:endParaRPr lang="de-CH"/>
        </a:p>
      </dgm:t>
    </dgm:pt>
    <dgm:pt modelId="{77490E6D-C154-48AA-A146-B2C99844D88E}" type="sibTrans" cxnId="{59F05433-FD74-44C3-955A-E82C44DA818D}">
      <dgm:prSet/>
      <dgm:spPr/>
      <dgm:t>
        <a:bodyPr/>
        <a:lstStyle/>
        <a:p>
          <a:endParaRPr lang="de-CH"/>
        </a:p>
      </dgm:t>
    </dgm:pt>
    <dgm:pt modelId="{F1B0A44D-3691-402A-8418-6FA7767DBCC1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de-CH" sz="2200" dirty="0"/>
            <a:t>Daily </a:t>
          </a:r>
          <a:r>
            <a:rPr lang="de-CH" sz="2200" dirty="0" err="1"/>
            <a:t>run</a:t>
          </a:r>
          <a:r>
            <a:rPr lang="de-CH" sz="2200" dirty="0"/>
            <a:t> at 10 </a:t>
          </a:r>
          <a:r>
            <a:rPr lang="de-CH" sz="2200" dirty="0" err="1"/>
            <a:t>pm</a:t>
          </a:r>
          <a:r>
            <a:rPr lang="de-CH" sz="2200" dirty="0"/>
            <a:t> in </a:t>
          </a:r>
          <a:r>
            <a:rPr lang="de-CH" sz="2200" dirty="0" err="1"/>
            <a:t>production</a:t>
          </a:r>
          <a:endParaRPr lang="de-CH" sz="2200" dirty="0"/>
        </a:p>
      </dgm:t>
    </dgm:pt>
    <dgm:pt modelId="{3511E194-808D-4CC9-8673-F05F90DB0EDF}" type="parTrans" cxnId="{28A703C4-0833-4A03-89EF-12782FBC0FB1}">
      <dgm:prSet/>
      <dgm:spPr/>
      <dgm:t>
        <a:bodyPr/>
        <a:lstStyle/>
        <a:p>
          <a:endParaRPr lang="de-CH"/>
        </a:p>
      </dgm:t>
    </dgm:pt>
    <dgm:pt modelId="{44A08068-B4EF-4C31-A3F1-C01B1CC4B634}" type="sibTrans" cxnId="{28A703C4-0833-4A03-89EF-12782FBC0FB1}">
      <dgm:prSet/>
      <dgm:spPr/>
      <dgm:t>
        <a:bodyPr/>
        <a:lstStyle/>
        <a:p>
          <a:endParaRPr lang="de-CH"/>
        </a:p>
      </dgm:t>
    </dgm:pt>
    <dgm:pt modelId="{FCE9F00D-BDFE-45B3-B9D7-7E470F4D6C38}" type="pres">
      <dgm:prSet presAssocID="{576605F5-EE3B-4E0E-B599-7DEA83DCBBAB}" presName="Name0" presStyleCnt="0">
        <dgm:presLayoutVars>
          <dgm:dir/>
          <dgm:animLvl val="lvl"/>
          <dgm:resizeHandles val="exact"/>
        </dgm:presLayoutVars>
      </dgm:prSet>
      <dgm:spPr/>
    </dgm:pt>
    <dgm:pt modelId="{612C309B-0953-4A1D-993E-74C69069EF0A}" type="pres">
      <dgm:prSet presAssocID="{CC53A91B-E75E-4FB8-9C4B-F04995FADD9D}" presName="composite" presStyleCnt="0"/>
      <dgm:spPr/>
    </dgm:pt>
    <dgm:pt modelId="{611EB6DF-8891-4847-ADDF-09E113F8B30D}" type="pres">
      <dgm:prSet presAssocID="{CC53A91B-E75E-4FB8-9C4B-F04995FADD9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3EBC948-9FA2-4AB0-A53C-899D97A2FCF1}" type="pres">
      <dgm:prSet presAssocID="{CC53A91B-E75E-4FB8-9C4B-F04995FADD9D}" presName="desTx" presStyleLbl="alignAccFollowNode1" presStyleIdx="0" presStyleCnt="3" custLinFactNeighborX="-919" custLinFactNeighborY="481">
        <dgm:presLayoutVars>
          <dgm:bulletEnabled val="1"/>
        </dgm:presLayoutVars>
      </dgm:prSet>
      <dgm:spPr/>
    </dgm:pt>
    <dgm:pt modelId="{C7B19F74-F8BB-4B36-92B3-A09E1A46E8DB}" type="pres">
      <dgm:prSet presAssocID="{A7DB3283-2AF2-4192-8034-6D0791936AE6}" presName="space" presStyleCnt="0"/>
      <dgm:spPr/>
    </dgm:pt>
    <dgm:pt modelId="{E7C48FDC-6B5A-4920-ABDC-EEE87071ACDB}" type="pres">
      <dgm:prSet presAssocID="{3EF9DD23-1F7C-4F93-900C-B56F81C24BEE}" presName="composite" presStyleCnt="0"/>
      <dgm:spPr/>
    </dgm:pt>
    <dgm:pt modelId="{F19C3777-54BF-466A-8F39-E0478915245D}" type="pres">
      <dgm:prSet presAssocID="{3EF9DD23-1F7C-4F93-900C-B56F81C24BE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B66AB1C-4B68-4850-AB20-17865037DBC8}" type="pres">
      <dgm:prSet presAssocID="{3EF9DD23-1F7C-4F93-900C-B56F81C24BEE}" presName="desTx" presStyleLbl="alignAccFollowNode1" presStyleIdx="1" presStyleCnt="3">
        <dgm:presLayoutVars>
          <dgm:bulletEnabled val="1"/>
        </dgm:presLayoutVars>
      </dgm:prSet>
      <dgm:spPr/>
    </dgm:pt>
    <dgm:pt modelId="{AA24894E-A4E0-4654-A802-08AD5351784D}" type="pres">
      <dgm:prSet presAssocID="{9FD42D52-A6C4-42D6-A317-BAA0C3562783}" presName="space" presStyleCnt="0"/>
      <dgm:spPr/>
    </dgm:pt>
    <dgm:pt modelId="{704324D0-8ABB-4E17-B84E-2F41EDDE864E}" type="pres">
      <dgm:prSet presAssocID="{31EBAE3B-D4CB-4072-BFA3-14A9EF5B1541}" presName="composite" presStyleCnt="0"/>
      <dgm:spPr/>
    </dgm:pt>
    <dgm:pt modelId="{CA7B8A32-7FF0-44D8-820F-210E12F8D457}" type="pres">
      <dgm:prSet presAssocID="{31EBAE3B-D4CB-4072-BFA3-14A9EF5B15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696FB08-192D-464A-ABAE-D8DBFBDBFCCE}" type="pres">
      <dgm:prSet presAssocID="{31EBAE3B-D4CB-4072-BFA3-14A9EF5B15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A35F08-220A-4128-9196-D834F53400AD}" srcId="{CC53A91B-E75E-4FB8-9C4B-F04995FADD9D}" destId="{D0598A6F-EC53-4645-AF52-11A93479DB28}" srcOrd="0" destOrd="0" parTransId="{CCEFA5B3-DDB9-45EE-963A-FA1DF3A7B4C8}" sibTransId="{CE82BA8B-6F3B-40CC-9CDF-A17B6D11E381}"/>
    <dgm:cxn modelId="{D440E424-B746-4394-953A-929BB9833B33}" srcId="{CC53A91B-E75E-4FB8-9C4B-F04995FADD9D}" destId="{8584E005-72E8-444B-8092-BDC24FECE1DB}" srcOrd="1" destOrd="0" parTransId="{3D8F6582-B854-40B2-8B63-73C787847E4A}" sibTransId="{AD0F54AD-1A6A-4126-995B-9CE71CEDE689}"/>
    <dgm:cxn modelId="{2A81B128-2C3D-4972-874C-5865498DDED1}" srcId="{576605F5-EE3B-4E0E-B599-7DEA83DCBBAB}" destId="{31EBAE3B-D4CB-4072-BFA3-14A9EF5B1541}" srcOrd="2" destOrd="0" parTransId="{8CBF78B9-C70B-43D2-9638-AAEB8663D0C3}" sibTransId="{98DEC19F-5B22-4F36-841C-3416D93B9B89}"/>
    <dgm:cxn modelId="{59F05433-FD74-44C3-955A-E82C44DA818D}" srcId="{31EBAE3B-D4CB-4072-BFA3-14A9EF5B1541}" destId="{1C3B913C-45CC-4A51-9CB3-57614B00555B}" srcOrd="0" destOrd="0" parTransId="{33FFCEA3-34A6-4B92-BDD1-D16D792622A4}" sibTransId="{77490E6D-C154-48AA-A146-B2C99844D88E}"/>
    <dgm:cxn modelId="{DA1F1A39-773C-46D8-8CD7-84608CB3D9B2}" type="presOf" srcId="{D0598A6F-EC53-4645-AF52-11A93479DB28}" destId="{F3EBC948-9FA2-4AB0-A53C-899D97A2FCF1}" srcOrd="0" destOrd="0" presId="urn:microsoft.com/office/officeart/2005/8/layout/hList1"/>
    <dgm:cxn modelId="{BCF9C45C-F820-41B1-848F-4CD37C71A656}" type="presOf" srcId="{31EBAE3B-D4CB-4072-BFA3-14A9EF5B1541}" destId="{CA7B8A32-7FF0-44D8-820F-210E12F8D457}" srcOrd="0" destOrd="0" presId="urn:microsoft.com/office/officeart/2005/8/layout/hList1"/>
    <dgm:cxn modelId="{3E080C49-1AB8-4025-9FCD-0D6CC1F799C7}" type="presOf" srcId="{5FD18950-4ACD-479E-A101-DC3D4516D8BF}" destId="{0B66AB1C-4B68-4850-AB20-17865037DBC8}" srcOrd="0" destOrd="0" presId="urn:microsoft.com/office/officeart/2005/8/layout/hList1"/>
    <dgm:cxn modelId="{8F056870-3E77-4514-912D-8EB9F1072416}" type="presOf" srcId="{8584E005-72E8-444B-8092-BDC24FECE1DB}" destId="{F3EBC948-9FA2-4AB0-A53C-899D97A2FCF1}" srcOrd="0" destOrd="1" presId="urn:microsoft.com/office/officeart/2005/8/layout/hList1"/>
    <dgm:cxn modelId="{F3D7577C-0815-4A2F-A3DF-B694E88F5972}" srcId="{3EF9DD23-1F7C-4F93-900C-B56F81C24BEE}" destId="{5FD18950-4ACD-479E-A101-DC3D4516D8BF}" srcOrd="0" destOrd="0" parTransId="{B2EF398D-5D94-48DA-B5A2-675D8F087EB7}" sibTransId="{E07ECEF7-9DA3-4EDA-90C4-B6BE3856254B}"/>
    <dgm:cxn modelId="{73AA7293-86A5-444B-BD31-E92C5AF30553}" type="presOf" srcId="{1C3B913C-45CC-4A51-9CB3-57614B00555B}" destId="{D696FB08-192D-464A-ABAE-D8DBFBDBFCCE}" srcOrd="0" destOrd="0" presId="urn:microsoft.com/office/officeart/2005/8/layout/hList1"/>
    <dgm:cxn modelId="{E3360A97-157C-4945-8F21-20C78A714520}" srcId="{576605F5-EE3B-4E0E-B599-7DEA83DCBBAB}" destId="{3EF9DD23-1F7C-4F93-900C-B56F81C24BEE}" srcOrd="1" destOrd="0" parTransId="{4BBB69E0-887D-4D62-BD89-48C0F2934BFF}" sibTransId="{9FD42D52-A6C4-42D6-A317-BAA0C3562783}"/>
    <dgm:cxn modelId="{7A9C6EB8-7711-4BDB-B172-95D93D9DBD16}" srcId="{576605F5-EE3B-4E0E-B599-7DEA83DCBBAB}" destId="{CC53A91B-E75E-4FB8-9C4B-F04995FADD9D}" srcOrd="0" destOrd="0" parTransId="{020EB0BC-16AC-403E-A2F3-B3331B48A24E}" sibTransId="{A7DB3283-2AF2-4192-8034-6D0791936AE6}"/>
    <dgm:cxn modelId="{28A703C4-0833-4A03-89EF-12782FBC0FB1}" srcId="{3EF9DD23-1F7C-4F93-900C-B56F81C24BEE}" destId="{F1B0A44D-3691-402A-8418-6FA7767DBCC1}" srcOrd="1" destOrd="0" parTransId="{3511E194-808D-4CC9-8673-F05F90DB0EDF}" sibTransId="{44A08068-B4EF-4C31-A3F1-C01B1CC4B634}"/>
    <dgm:cxn modelId="{05DB1BD9-63DD-4A70-9ED9-859ADF4F7790}" type="presOf" srcId="{576605F5-EE3B-4E0E-B599-7DEA83DCBBAB}" destId="{FCE9F00D-BDFE-45B3-B9D7-7E470F4D6C38}" srcOrd="0" destOrd="0" presId="urn:microsoft.com/office/officeart/2005/8/layout/hList1"/>
    <dgm:cxn modelId="{F0C6B5E0-C3A7-4F96-86D5-4D17995D1B23}" type="presOf" srcId="{3EF9DD23-1F7C-4F93-900C-B56F81C24BEE}" destId="{F19C3777-54BF-466A-8F39-E0478915245D}" srcOrd="0" destOrd="0" presId="urn:microsoft.com/office/officeart/2005/8/layout/hList1"/>
    <dgm:cxn modelId="{242EE3E0-C4AB-4925-A58C-FD34DC71FDB9}" type="presOf" srcId="{F1B0A44D-3691-402A-8418-6FA7767DBCC1}" destId="{0B66AB1C-4B68-4850-AB20-17865037DBC8}" srcOrd="0" destOrd="1" presId="urn:microsoft.com/office/officeart/2005/8/layout/hList1"/>
    <dgm:cxn modelId="{CD6D5BE6-7F00-4CE4-9427-2026751351EB}" type="presOf" srcId="{CC53A91B-E75E-4FB8-9C4B-F04995FADD9D}" destId="{611EB6DF-8891-4847-ADDF-09E113F8B30D}" srcOrd="0" destOrd="0" presId="urn:microsoft.com/office/officeart/2005/8/layout/hList1"/>
    <dgm:cxn modelId="{04244F73-7C91-4316-843A-1CE97DF38803}" type="presParOf" srcId="{FCE9F00D-BDFE-45B3-B9D7-7E470F4D6C38}" destId="{612C309B-0953-4A1D-993E-74C69069EF0A}" srcOrd="0" destOrd="0" presId="urn:microsoft.com/office/officeart/2005/8/layout/hList1"/>
    <dgm:cxn modelId="{FFC2235B-EF97-437A-BFA7-A7943B214484}" type="presParOf" srcId="{612C309B-0953-4A1D-993E-74C69069EF0A}" destId="{611EB6DF-8891-4847-ADDF-09E113F8B30D}" srcOrd="0" destOrd="0" presId="urn:microsoft.com/office/officeart/2005/8/layout/hList1"/>
    <dgm:cxn modelId="{C0BC54F4-62B0-46D6-8FF6-8AECB010CB76}" type="presParOf" srcId="{612C309B-0953-4A1D-993E-74C69069EF0A}" destId="{F3EBC948-9FA2-4AB0-A53C-899D97A2FCF1}" srcOrd="1" destOrd="0" presId="urn:microsoft.com/office/officeart/2005/8/layout/hList1"/>
    <dgm:cxn modelId="{0DEDCE6F-D34D-4F6E-B53D-065A2B160E26}" type="presParOf" srcId="{FCE9F00D-BDFE-45B3-B9D7-7E470F4D6C38}" destId="{C7B19F74-F8BB-4B36-92B3-A09E1A46E8DB}" srcOrd="1" destOrd="0" presId="urn:microsoft.com/office/officeart/2005/8/layout/hList1"/>
    <dgm:cxn modelId="{44AF3D45-10B4-494F-A28C-42994EB0BD88}" type="presParOf" srcId="{FCE9F00D-BDFE-45B3-B9D7-7E470F4D6C38}" destId="{E7C48FDC-6B5A-4920-ABDC-EEE87071ACDB}" srcOrd="2" destOrd="0" presId="urn:microsoft.com/office/officeart/2005/8/layout/hList1"/>
    <dgm:cxn modelId="{3DC22EDE-6A64-4E10-8C0D-2D786AF31B34}" type="presParOf" srcId="{E7C48FDC-6B5A-4920-ABDC-EEE87071ACDB}" destId="{F19C3777-54BF-466A-8F39-E0478915245D}" srcOrd="0" destOrd="0" presId="urn:microsoft.com/office/officeart/2005/8/layout/hList1"/>
    <dgm:cxn modelId="{86F3673A-FB26-4297-BC19-68A5E01D5209}" type="presParOf" srcId="{E7C48FDC-6B5A-4920-ABDC-EEE87071ACDB}" destId="{0B66AB1C-4B68-4850-AB20-17865037DBC8}" srcOrd="1" destOrd="0" presId="urn:microsoft.com/office/officeart/2005/8/layout/hList1"/>
    <dgm:cxn modelId="{0C942553-4421-46BC-87E3-9FDAFAE6AF67}" type="presParOf" srcId="{FCE9F00D-BDFE-45B3-B9D7-7E470F4D6C38}" destId="{AA24894E-A4E0-4654-A802-08AD5351784D}" srcOrd="3" destOrd="0" presId="urn:microsoft.com/office/officeart/2005/8/layout/hList1"/>
    <dgm:cxn modelId="{6196FCC4-F5E5-4836-A06D-9BA1148B37F0}" type="presParOf" srcId="{FCE9F00D-BDFE-45B3-B9D7-7E470F4D6C38}" destId="{704324D0-8ABB-4E17-B84E-2F41EDDE864E}" srcOrd="4" destOrd="0" presId="urn:microsoft.com/office/officeart/2005/8/layout/hList1"/>
    <dgm:cxn modelId="{2C5853CB-5224-4E7D-B97D-17E115987EED}" type="presParOf" srcId="{704324D0-8ABB-4E17-B84E-2F41EDDE864E}" destId="{CA7B8A32-7FF0-44D8-820F-210E12F8D457}" srcOrd="0" destOrd="0" presId="urn:microsoft.com/office/officeart/2005/8/layout/hList1"/>
    <dgm:cxn modelId="{49F683BA-EBFE-4E63-8625-FC2D74542AB4}" type="presParOf" srcId="{704324D0-8ABB-4E17-B84E-2F41EDDE864E}" destId="{D696FB08-192D-464A-ABAE-D8DBFBDBFC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9AE8-429A-482C-8151-B5734BED18F5}">
      <dsp:nvSpPr>
        <dsp:cNvPr id="0" name=""/>
        <dsp:cNvSpPr/>
      </dsp:nvSpPr>
      <dsp:spPr>
        <a:xfrm>
          <a:off x="3472" y="1587821"/>
          <a:ext cx="2021105" cy="80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User </a:t>
          </a:r>
          <a:r>
            <a:rPr lang="de-CH" sz="2000" kern="1200" dirty="0" err="1"/>
            <a:t>input</a:t>
          </a:r>
          <a:r>
            <a:rPr lang="de-CH" sz="2000" kern="1200" dirty="0"/>
            <a:t> </a:t>
          </a:r>
        </a:p>
      </dsp:txBody>
      <dsp:txXfrm>
        <a:off x="407693" y="1587821"/>
        <a:ext cx="1212663" cy="808442"/>
      </dsp:txXfrm>
    </dsp:sp>
    <dsp:sp modelId="{86430A23-F7D7-4BB6-940F-E18B48921A49}">
      <dsp:nvSpPr>
        <dsp:cNvPr id="0" name=""/>
        <dsp:cNvSpPr/>
      </dsp:nvSpPr>
      <dsp:spPr>
        <a:xfrm>
          <a:off x="1822467" y="1587821"/>
          <a:ext cx="2021105" cy="80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Validation</a:t>
          </a:r>
        </a:p>
      </dsp:txBody>
      <dsp:txXfrm>
        <a:off x="2226688" y="1587821"/>
        <a:ext cx="1212663" cy="808442"/>
      </dsp:txXfrm>
    </dsp:sp>
    <dsp:sp modelId="{7FC11DDF-F693-476B-B449-04ED165627FF}">
      <dsp:nvSpPr>
        <dsp:cNvPr id="0" name=""/>
        <dsp:cNvSpPr/>
      </dsp:nvSpPr>
      <dsp:spPr>
        <a:xfrm>
          <a:off x="3641462" y="1587821"/>
          <a:ext cx="2021105" cy="80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Database</a:t>
          </a:r>
        </a:p>
      </dsp:txBody>
      <dsp:txXfrm>
        <a:off x="4045683" y="1587821"/>
        <a:ext cx="1212663" cy="808442"/>
      </dsp:txXfrm>
    </dsp:sp>
    <dsp:sp modelId="{4DFB2F23-6302-4FD8-978A-047BA2F8E9EB}">
      <dsp:nvSpPr>
        <dsp:cNvPr id="0" name=""/>
        <dsp:cNvSpPr/>
      </dsp:nvSpPr>
      <dsp:spPr>
        <a:xfrm>
          <a:off x="5460458" y="1587821"/>
          <a:ext cx="2021105" cy="80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Display on </a:t>
          </a:r>
          <a:r>
            <a:rPr lang="de-CH" sz="2000" kern="1200" dirty="0" err="1"/>
            <a:t>the</a:t>
          </a:r>
          <a:r>
            <a:rPr lang="de-CH" sz="2000" kern="1200" dirty="0"/>
            <a:t> UI</a:t>
          </a:r>
        </a:p>
      </dsp:txBody>
      <dsp:txXfrm>
        <a:off x="5864679" y="1587821"/>
        <a:ext cx="1212663" cy="808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EB6DF-8891-4847-ADDF-09E113F8B30D}">
      <dsp:nvSpPr>
        <dsp:cNvPr id="0" name=""/>
        <dsp:cNvSpPr/>
      </dsp:nvSpPr>
      <dsp:spPr>
        <a:xfrm>
          <a:off x="3487" y="2336"/>
          <a:ext cx="3400424" cy="1360169"/>
        </a:xfrm>
        <a:prstGeom prst="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Weekly </a:t>
          </a:r>
          <a:r>
            <a:rPr lang="de-CH" sz="2400" kern="1200" dirty="0" err="1"/>
            <a:t>Statistics</a:t>
          </a:r>
          <a:endParaRPr lang="de-CH" sz="2400" kern="1200" dirty="0"/>
        </a:p>
      </dsp:txBody>
      <dsp:txXfrm>
        <a:off x="3487" y="2336"/>
        <a:ext cx="3400424" cy="1360169"/>
      </dsp:txXfrm>
    </dsp:sp>
    <dsp:sp modelId="{F3EBC948-9FA2-4AB0-A53C-899D97A2FCF1}">
      <dsp:nvSpPr>
        <dsp:cNvPr id="0" name=""/>
        <dsp:cNvSpPr/>
      </dsp:nvSpPr>
      <dsp:spPr>
        <a:xfrm>
          <a:off x="0" y="1364843"/>
          <a:ext cx="3400424" cy="21520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200" kern="1200" dirty="0"/>
            <a:t>Data </a:t>
          </a:r>
          <a:r>
            <a:rPr lang="de-CH" sz="2200" kern="1200" dirty="0" err="1"/>
            <a:t>aggregation</a:t>
          </a:r>
          <a:r>
            <a:rPr lang="de-CH" sz="2200" kern="1200" dirty="0"/>
            <a:t> (</a:t>
          </a:r>
          <a:r>
            <a:rPr lang="de-CH" sz="2200" kern="1200" dirty="0" err="1"/>
            <a:t>Consumed</a:t>
          </a:r>
          <a:r>
            <a:rPr lang="de-CH" sz="2200" kern="1200" dirty="0"/>
            <a:t> </a:t>
          </a:r>
          <a:r>
            <a:rPr lang="de-CH" sz="2200" kern="1200" dirty="0" err="1"/>
            <a:t>table</a:t>
          </a:r>
          <a:r>
            <a:rPr lang="de-CH" sz="2200" kern="1200" dirty="0"/>
            <a:t>) </a:t>
          </a:r>
          <a:r>
            <a:rPr lang="de-CH" sz="2200" kern="1200" dirty="0" err="1"/>
            <a:t>into</a:t>
          </a:r>
          <a:r>
            <a:rPr lang="de-CH" sz="2200" kern="1200" dirty="0"/>
            <a:t> Weekly Stats </a:t>
          </a:r>
          <a:r>
            <a:rPr lang="de-CH" sz="2200" kern="1200" dirty="0" err="1"/>
            <a:t>table</a:t>
          </a:r>
          <a:endParaRPr lang="de-CH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200" kern="1200" dirty="0"/>
            <a:t>Every Sunday at 11 </a:t>
          </a:r>
          <a:r>
            <a:rPr lang="de-CH" sz="2200" kern="1200" dirty="0" err="1"/>
            <a:t>pm</a:t>
          </a:r>
          <a:endParaRPr lang="de-CH" sz="2200" kern="1200" dirty="0"/>
        </a:p>
      </dsp:txBody>
      <dsp:txXfrm>
        <a:off x="0" y="1364843"/>
        <a:ext cx="3400424" cy="2152080"/>
      </dsp:txXfrm>
    </dsp:sp>
    <dsp:sp modelId="{F19C3777-54BF-466A-8F39-E0478915245D}">
      <dsp:nvSpPr>
        <dsp:cNvPr id="0" name=""/>
        <dsp:cNvSpPr/>
      </dsp:nvSpPr>
      <dsp:spPr>
        <a:xfrm>
          <a:off x="3879972" y="2336"/>
          <a:ext cx="3400424" cy="1360169"/>
        </a:xfrm>
        <a:prstGeom prst="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Database </a:t>
          </a:r>
          <a:r>
            <a:rPr lang="de-CH" sz="2400" kern="1200" dirty="0" err="1"/>
            <a:t>backups</a:t>
          </a:r>
          <a:endParaRPr lang="de-CH" sz="2400" kern="1200" dirty="0"/>
        </a:p>
      </dsp:txBody>
      <dsp:txXfrm>
        <a:off x="3879972" y="2336"/>
        <a:ext cx="3400424" cy="1360169"/>
      </dsp:txXfrm>
    </dsp:sp>
    <dsp:sp modelId="{0B66AB1C-4B68-4850-AB20-17865037DBC8}">
      <dsp:nvSpPr>
        <dsp:cNvPr id="0" name=""/>
        <dsp:cNvSpPr/>
      </dsp:nvSpPr>
      <dsp:spPr>
        <a:xfrm>
          <a:off x="3879972" y="1362506"/>
          <a:ext cx="3400424" cy="21520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200" kern="1200" dirty="0"/>
            <a:t>SQLite </a:t>
          </a:r>
          <a:r>
            <a:rPr lang="de-CH" sz="2200" kern="1200" dirty="0" err="1"/>
            <a:t>table</a:t>
          </a:r>
          <a:r>
            <a:rPr lang="de-CH" sz="2200" kern="1200" dirty="0"/>
            <a:t> </a:t>
          </a:r>
          <a:r>
            <a:rPr lang="de-CH" sz="2200" kern="1200" dirty="0" err="1"/>
            <a:t>export</a:t>
          </a:r>
          <a:r>
            <a:rPr lang="de-CH" sz="2200" kern="1200" dirty="0"/>
            <a:t> </a:t>
          </a:r>
          <a:r>
            <a:rPr lang="de-CH" sz="2200" kern="1200" dirty="0" err="1"/>
            <a:t>for</a:t>
          </a:r>
          <a:r>
            <a:rPr lang="de-CH" sz="2200" kern="1200" dirty="0"/>
            <a:t> </a:t>
          </a:r>
          <a:r>
            <a:rPr lang="de-CH" sz="2200" kern="1200" dirty="0" err="1"/>
            <a:t>secure</a:t>
          </a:r>
          <a:r>
            <a:rPr lang="de-CH" sz="2200" kern="1200" dirty="0"/>
            <a:t> offline </a:t>
          </a:r>
          <a:r>
            <a:rPr lang="de-CH" sz="2200" kern="1200" dirty="0" err="1"/>
            <a:t>storage</a:t>
          </a:r>
          <a:endParaRPr lang="de-CH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200" kern="1200" dirty="0"/>
            <a:t>Daily </a:t>
          </a:r>
          <a:r>
            <a:rPr lang="de-CH" sz="2200" kern="1200" dirty="0" err="1"/>
            <a:t>run</a:t>
          </a:r>
          <a:r>
            <a:rPr lang="de-CH" sz="2200" kern="1200" dirty="0"/>
            <a:t> at 10 </a:t>
          </a:r>
          <a:r>
            <a:rPr lang="de-CH" sz="2200" kern="1200" dirty="0" err="1"/>
            <a:t>pm</a:t>
          </a:r>
          <a:r>
            <a:rPr lang="de-CH" sz="2200" kern="1200" dirty="0"/>
            <a:t> in </a:t>
          </a:r>
          <a:r>
            <a:rPr lang="de-CH" sz="2200" kern="1200" dirty="0" err="1"/>
            <a:t>production</a:t>
          </a:r>
          <a:endParaRPr lang="de-CH" sz="2200" kern="1200" dirty="0"/>
        </a:p>
      </dsp:txBody>
      <dsp:txXfrm>
        <a:off x="3879972" y="1362506"/>
        <a:ext cx="3400424" cy="2152080"/>
      </dsp:txXfrm>
    </dsp:sp>
    <dsp:sp modelId="{CA7B8A32-7FF0-44D8-820F-210E12F8D457}">
      <dsp:nvSpPr>
        <dsp:cNvPr id="0" name=""/>
        <dsp:cNvSpPr/>
      </dsp:nvSpPr>
      <dsp:spPr>
        <a:xfrm>
          <a:off x="7756456" y="2336"/>
          <a:ext cx="3400424" cy="1360169"/>
        </a:xfrm>
        <a:prstGeom prst="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Meltano</a:t>
          </a:r>
          <a:r>
            <a:rPr lang="de-CH" sz="2400" kern="1200" dirty="0"/>
            <a:t> Job </a:t>
          </a:r>
          <a:r>
            <a:rPr lang="de-CH" sz="2400" kern="1200" dirty="0" err="1"/>
            <a:t>Executiont</a:t>
          </a:r>
          <a:endParaRPr lang="de-CH" sz="2400" kern="1200" dirty="0"/>
        </a:p>
      </dsp:txBody>
      <dsp:txXfrm>
        <a:off x="7756456" y="2336"/>
        <a:ext cx="3400424" cy="1360169"/>
      </dsp:txXfrm>
    </dsp:sp>
    <dsp:sp modelId="{D696FB08-192D-464A-ABAE-D8DBFBDBFCCE}">
      <dsp:nvSpPr>
        <dsp:cNvPr id="0" name=""/>
        <dsp:cNvSpPr/>
      </dsp:nvSpPr>
      <dsp:spPr>
        <a:xfrm>
          <a:off x="7756456" y="1362506"/>
          <a:ext cx="3400424" cy="21520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200" kern="1200" dirty="0"/>
            <a:t> </a:t>
          </a:r>
          <a:r>
            <a:rPr lang="de-CH" sz="2200" kern="1200" dirty="0" err="1"/>
            <a:t>Automates</a:t>
          </a:r>
          <a:r>
            <a:rPr lang="de-CH" sz="2200" kern="1200" dirty="0"/>
            <a:t> </a:t>
          </a:r>
          <a:r>
            <a:rPr lang="de-CH" sz="2200" kern="1200" dirty="0" err="1"/>
            <a:t>data</a:t>
          </a:r>
          <a:r>
            <a:rPr lang="de-CH" sz="2200" kern="1200" dirty="0"/>
            <a:t> </a:t>
          </a:r>
          <a:r>
            <a:rPr lang="de-CH" sz="2200" kern="1200" dirty="0" err="1"/>
            <a:t>extraction</a:t>
          </a:r>
          <a:r>
            <a:rPr lang="de-CH" sz="2200" kern="1200" dirty="0"/>
            <a:t> &amp; </a:t>
          </a:r>
          <a:r>
            <a:rPr lang="de-CH" sz="2200" kern="1200" dirty="0" err="1"/>
            <a:t>load</a:t>
          </a:r>
          <a:r>
            <a:rPr lang="de-CH" sz="2200" kern="1200" dirty="0"/>
            <a:t> </a:t>
          </a:r>
          <a:r>
            <a:rPr lang="de-CH" sz="2200" kern="1200" dirty="0" err="1"/>
            <a:t>processes</a:t>
          </a:r>
          <a:r>
            <a:rPr lang="de-CH" sz="2200" kern="1200" dirty="0"/>
            <a:t> </a:t>
          </a:r>
          <a:r>
            <a:rPr lang="de-CH" sz="2200" kern="1200" dirty="0" err="1"/>
            <a:t>for</a:t>
          </a:r>
          <a:r>
            <a:rPr lang="de-CH" sz="2200" kern="1200" dirty="0"/>
            <a:t> </a:t>
          </a:r>
          <a:r>
            <a:rPr lang="de-CH" sz="2200" kern="1200" dirty="0" err="1"/>
            <a:t>extrernal</a:t>
          </a:r>
          <a:r>
            <a:rPr lang="de-CH" sz="2200" kern="1200" dirty="0"/>
            <a:t> </a:t>
          </a:r>
          <a:r>
            <a:rPr lang="de-CH" sz="2200" kern="1200" dirty="0" err="1"/>
            <a:t>tools</a:t>
          </a:r>
          <a:endParaRPr lang="de-CH" sz="2200" kern="1200" dirty="0"/>
        </a:p>
      </dsp:txBody>
      <dsp:txXfrm>
        <a:off x="7756456" y="1362506"/>
        <a:ext cx="3400424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7723-F834-4C8E-97EE-E6E2D261C12D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BCB00-961B-4455-8381-FA3A7CE285D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08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BCB00-961B-4455-8381-FA3A7CE285D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84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"The data flow in </a:t>
            </a:r>
            <a:r>
              <a:rPr lang="en-US" dirty="0" err="1"/>
              <a:t>NutriTrack</a:t>
            </a:r>
            <a:r>
              <a:rPr lang="en-US" dirty="0"/>
              <a:t> begins with users interacting through the </a:t>
            </a:r>
            <a:r>
              <a:rPr lang="en-US" b="1" dirty="0"/>
              <a:t>User Dashboard</a:t>
            </a:r>
            <a:r>
              <a:rPr lang="en-US" dirty="0"/>
              <a:t>, where they log food details. Nutritional information is fetched from the </a:t>
            </a:r>
            <a:r>
              <a:rPr lang="en-US" b="1" dirty="0"/>
              <a:t>Product Details API</a:t>
            </a:r>
            <a:r>
              <a:rPr lang="en-US" dirty="0"/>
              <a:t> and validated by the </a:t>
            </a:r>
            <a:r>
              <a:rPr lang="en-US" b="1" dirty="0"/>
              <a:t>Data Checker</a:t>
            </a:r>
            <a:r>
              <a:rPr lang="en-US" dirty="0"/>
              <a:t> before being stored in the </a:t>
            </a:r>
            <a:r>
              <a:rPr lang="en-US" b="1" dirty="0"/>
              <a:t>SQLite database</a:t>
            </a:r>
            <a:r>
              <a:rPr lang="en-US" dirty="0"/>
              <a:t>. Automated </a:t>
            </a:r>
            <a:r>
              <a:rPr lang="en-US" b="1" dirty="0"/>
              <a:t>Cron Jobs</a:t>
            </a:r>
            <a:r>
              <a:rPr lang="en-US" dirty="0"/>
              <a:t> run weekly to aggregate user consumption data into the Weekly Stats table and perform daily database backups for secure storage. Finally, the </a:t>
            </a:r>
            <a:r>
              <a:rPr lang="en-US" b="1" dirty="0"/>
              <a:t>User Dashboard</a:t>
            </a:r>
            <a:r>
              <a:rPr lang="en-US" dirty="0"/>
              <a:t> displays the weekly statistics, providing users with a summary of their nutritional intake."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BCB00-961B-4455-8381-FA3A7CE285D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40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"In </a:t>
            </a:r>
            <a:r>
              <a:rPr lang="en-US" dirty="0" err="1"/>
              <a:t>NutriTrack</a:t>
            </a:r>
            <a:r>
              <a:rPr lang="en-US" dirty="0"/>
              <a:t>, </a:t>
            </a:r>
            <a:r>
              <a:rPr lang="en-US" dirty="0" err="1"/>
              <a:t>Streamlit</a:t>
            </a:r>
            <a:r>
              <a:rPr lang="en-US" dirty="0"/>
              <a:t> provides the user-friendly interface for logging food consumption and displaying weekly nutrition summaries.“</a:t>
            </a:r>
          </a:p>
          <a:p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runs alongside scheduled tasks (Cron Jobs), ensuring continuous data updates while providing real-time interaction.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BCB00-961B-4455-8381-FA3A7CE285D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00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Tables:</a:t>
            </a:r>
            <a:r>
              <a:rPr lang="en-US" dirty="0" err="1"/>
              <a:t>Product</a:t>
            </a:r>
            <a:r>
              <a:rPr lang="en-US" dirty="0"/>
              <a:t>: Nutritional data of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Users: Tracks user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Konsumiert</a:t>
            </a:r>
            <a:r>
              <a:rPr lang="en-US" dirty="0"/>
              <a:t> (Consumed): Tracks user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Weekly_Stats</a:t>
            </a:r>
            <a:r>
              <a:rPr lang="en-US" dirty="0"/>
              <a:t>: Aggregates weekly totals.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Users ↔ Konsumiert: A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log multiple </a:t>
            </a:r>
            <a:r>
              <a:rPr lang="de-CH" dirty="0" err="1"/>
              <a:t>consumption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.</a:t>
            </a:r>
          </a:p>
          <a:p>
            <a:r>
              <a:rPr lang="de-CH" dirty="0"/>
              <a:t>Konsumiert ↔ </a:t>
            </a:r>
            <a:r>
              <a:rPr lang="de-CH" dirty="0" err="1"/>
              <a:t>Product</a:t>
            </a:r>
            <a:r>
              <a:rPr lang="de-CH" dirty="0"/>
              <a:t>: Links </a:t>
            </a:r>
            <a:r>
              <a:rPr lang="de-CH" dirty="0" err="1"/>
              <a:t>consumed</a:t>
            </a:r>
            <a:r>
              <a:rPr lang="de-CH" dirty="0"/>
              <a:t> </a:t>
            </a:r>
            <a:r>
              <a:rPr lang="de-CH" dirty="0" err="1"/>
              <a:t>items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nutritional </a:t>
            </a:r>
            <a:r>
              <a:rPr lang="de-CH" dirty="0" err="1"/>
              <a:t>information</a:t>
            </a:r>
            <a:r>
              <a:rPr lang="de-CH" dirty="0"/>
              <a:t>.</a:t>
            </a:r>
          </a:p>
          <a:p>
            <a:r>
              <a:rPr lang="de-CH" dirty="0" err="1"/>
              <a:t>Weekly_Stats</a:t>
            </a:r>
            <a:r>
              <a:rPr lang="de-CH" dirty="0"/>
              <a:t> ↔ Users: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unique</a:t>
            </a:r>
            <a:r>
              <a:rPr lang="de-CH" dirty="0"/>
              <a:t> </a:t>
            </a:r>
            <a:r>
              <a:rPr lang="de-CH" dirty="0" err="1"/>
              <a:t>weekly</a:t>
            </a:r>
            <a:r>
              <a:rPr lang="de-CH" dirty="0"/>
              <a:t> </a:t>
            </a:r>
            <a:r>
              <a:rPr lang="de-CH" dirty="0" err="1"/>
              <a:t>summary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BCB00-961B-4455-8381-FA3A7CE285D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436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for Docker: </a:t>
            </a:r>
            <a:r>
              <a:rPr lang="en-US" i="1" dirty="0"/>
              <a:t>"We containerized </a:t>
            </a:r>
            <a:r>
              <a:rPr lang="en-US" i="1" dirty="0" err="1"/>
              <a:t>NutriTrack</a:t>
            </a:r>
            <a:r>
              <a:rPr lang="en-US" i="1" dirty="0"/>
              <a:t> to ensure portability, allowing the platform to run consistently across environments."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BCB00-961B-4455-8381-FA3A7CE285D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13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for Cron: </a:t>
            </a:r>
            <a:r>
              <a:rPr lang="en-US" i="1" dirty="0"/>
              <a:t>"Cron schedules automated weekly stats generation at 11 PM every </a:t>
            </a:r>
            <a:r>
              <a:rPr lang="en-US" i="1" dirty="0" err="1"/>
              <a:t>Monay</a:t>
            </a:r>
            <a:r>
              <a:rPr lang="en-US" i="1" dirty="0"/>
              <a:t> in production mode."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BCB00-961B-4455-8381-FA3A7CE285D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471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Role in </a:t>
            </a:r>
            <a:r>
              <a:rPr lang="en-US" b="1" dirty="0" err="1"/>
              <a:t>NutriTrack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Automates daily backups of SQLite database tables to CSV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data portability and integration with external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Triggered as part of the daily </a:t>
            </a:r>
            <a:r>
              <a:rPr lang="en-US" dirty="0" err="1"/>
              <a:t>cron</a:t>
            </a:r>
            <a:r>
              <a:rPr lang="en-US" dirty="0"/>
              <a:t> job schedule.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BCB00-961B-4455-8381-FA3A7CE285D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49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A98E2-1500-71B5-4946-1CBAEF952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57232D-76F1-6B60-43A1-CA1A6AF4C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718D1-58A9-4951-4352-77681DB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84401-E399-D337-0529-5CD00E99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8C4BF5-B54F-9FF3-E3B1-F6BBBD6C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040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DB1B-66C3-FF5D-8A4A-4F285B5E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5B74B0-00A9-B673-82D1-146D4A4A5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E76ED-CD15-2299-A64B-9FA31FCE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23AEF-3F42-B4A3-0261-363C52D3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DD339-3677-81ED-6FE1-52830A30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38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E81834-0BBC-6193-5A8D-0DDEDE979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AE2C34-17BC-A724-34BE-8ED00CAFD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A5F83B-DACA-7E2F-2D2A-84B14687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5AA8B-26F7-28D7-E4D0-FD4E3BE2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AF209-9F98-2663-C696-90477AC9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6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493B2-9002-297B-E509-EE80D62B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BDD90-2010-52BA-C855-9D677AF3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09621-4BA9-031E-8433-D2D34782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F461F-8CDA-5EFE-CD7B-9A866D7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004D1-9FA3-1893-4D3D-8F66876C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9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0872B-30BE-4106-D993-3E0219A6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DDAD94-BAF6-3AF6-6A3B-80C83C39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88E5F-4428-4482-1E9D-4B746F79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1604F-9966-8758-379F-23752C9A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24545-F61A-748A-DB47-0BAF1059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53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747BC-0D36-DADE-67D9-D9EAE315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0ED59-A759-36A1-B0BC-9E3007294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87DEB6-2AE4-7EB3-0172-119AACCE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07368-15DE-8B95-22FA-BD42FBFB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A89EA7-1EE0-4BAC-D415-449B386E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CC6599-1D71-F25F-B1A6-42D77EB3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0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A79F1-F103-FF2E-AD37-06BC1CA7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37246C-D5CA-2F98-3190-05E6B05E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0E72B0-52E5-CF36-0527-E025DEA3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8C3DD9-CDC6-70CF-18E5-87E8A8C37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EB90B0-0F6A-D645-6564-BEC0AEEE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E1F2E-2CEF-51B4-8F9E-F92D1BC6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12FE2F-031D-5CFE-1D8F-34F2CE86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E425D7-69D1-DDFD-AFCF-8E16969B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6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41D5C-1351-AF39-40BF-850C95DA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CA8544-7E62-9673-32EC-3FEE87EC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92623-D7D1-A2E3-9D75-73103CDF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EEBA22-4710-97B7-C805-2C702A41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84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4C8116-1821-659F-3421-D991043C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457F98-FC4D-9176-C3CB-DBBE94D0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6E4326-4E54-849D-671B-7AA751D3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644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64A6B-E1D5-AD37-9845-D02BF0DF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02091-F785-E180-B2D8-19C947A6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A3D719-3D5C-18EA-E3D9-71CD97C3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F89F0-C1EE-00BD-055B-F6D7A10F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F1CD2-9761-0763-387A-4C6E17B2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5501F-10E4-59B0-45EF-FF792841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441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BDEA0-507C-CFE0-D4F8-1990B000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54DC3B-33E9-4E03-1A5D-A9385DD12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177267-0650-52A5-96AF-073B8A283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7EA94D-D4EF-DCF0-853D-37A24666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CC399D-48FA-D31C-D527-C039C71F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84B1D6-27E2-66E8-02C8-0B25367F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15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93BB81-30C4-31DC-6389-F0484EA2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86B5EA-EAC4-6DEF-5EA7-259413CE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3B5B8-5CE5-265D-2B7D-02D356018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F5EAB-7156-454C-8C8C-61C10C6466B1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E64378-A033-4A76-F5E8-DC5FD3C68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C6C12-AA25-62BF-93FF-B9724661C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11266-A785-454B-8B7E-ECCDD2D6BE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17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9.png"/><Relationship Id="rId10" Type="http://schemas.microsoft.com/office/2007/relationships/diagramDrawing" Target="../diagrams/drawing1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utritional Analysis of Food: An Overview">
            <a:extLst>
              <a:ext uri="{FF2B5EF4-FFF2-40B4-BE49-F238E27FC236}">
                <a16:creationId xmlns:a16="http://schemas.microsoft.com/office/drawing/2014/main" id="{E1C654B6-609E-B58C-7684-898533DF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" r="-1" b="11242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089FED-B425-D03C-2D5D-A50A3E229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CH" sz="6600">
                <a:solidFill>
                  <a:schemeClr val="bg1"/>
                </a:solidFill>
              </a:rPr>
              <a:t>Nutritrack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E8FD62-1CE4-04C1-767B-B626B1A59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Noirin, Michael, Mariia &amp; Pia</a:t>
            </a:r>
          </a:p>
          <a:p>
            <a:r>
              <a:rPr lang="de-CH" i="1">
                <a:solidFill>
                  <a:schemeClr val="bg1"/>
                </a:solidFill>
              </a:rPr>
              <a:t>OS &amp; Infrastructure </a:t>
            </a:r>
          </a:p>
        </p:txBody>
      </p:sp>
      <p:sp>
        <p:nvSpPr>
          <p:cNvPr id="104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6DD38-80B9-A182-1E65-A2162AD6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48005-8FE0-AFEF-B0C6-EBDCC402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Combining</a:t>
            </a:r>
            <a:r>
              <a:rPr lang="de-CH" dirty="0"/>
              <a:t> multiple </a:t>
            </a:r>
            <a:r>
              <a:rPr lang="de-CH" dirty="0" err="1"/>
              <a:t>technologies</a:t>
            </a:r>
            <a:r>
              <a:rPr lang="de-CH" dirty="0"/>
              <a:t> in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</a:p>
          <a:p>
            <a:r>
              <a:rPr lang="de-CH" dirty="0" err="1"/>
              <a:t>Correct</a:t>
            </a:r>
            <a:r>
              <a:rPr lang="de-CH" dirty="0"/>
              <a:t> </a:t>
            </a:r>
            <a:r>
              <a:rPr lang="de-CH" dirty="0" err="1"/>
              <a:t>settling</a:t>
            </a:r>
            <a:r>
              <a:rPr lang="de-CH" dirty="0"/>
              <a:t> </a:t>
            </a:r>
            <a:r>
              <a:rPr lang="de-CH" dirty="0" err="1"/>
              <a:t>environments</a:t>
            </a:r>
            <a:r>
              <a:rPr lang="de-CH" dirty="0"/>
              <a:t>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paths</a:t>
            </a:r>
            <a:r>
              <a:rPr lang="de-CH" dirty="0"/>
              <a:t>, </a:t>
            </a:r>
            <a:r>
              <a:rPr lang="de-CH" dirty="0" err="1"/>
              <a:t>ports</a:t>
            </a:r>
            <a:endParaRPr lang="de-CH" dirty="0"/>
          </a:p>
          <a:p>
            <a:r>
              <a:rPr lang="de-CH" dirty="0"/>
              <a:t>Debugging</a:t>
            </a:r>
          </a:p>
          <a:p>
            <a:r>
              <a:rPr lang="de-CH" dirty="0"/>
              <a:t>Cron </a:t>
            </a:r>
            <a:r>
              <a:rPr lang="de-CH" dirty="0" err="1"/>
              <a:t>jobs</a:t>
            </a:r>
            <a:r>
              <a:rPr lang="de-CH" dirty="0"/>
              <a:t> </a:t>
            </a:r>
            <a:r>
              <a:rPr lang="de-CH" dirty="0" err="1"/>
              <a:t>failures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771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1712F1-630E-E5AE-C420-89665A5B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555" y="3306540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Graphic 6" descr="Wiedergabe">
            <a:extLst>
              <a:ext uri="{FF2B5EF4-FFF2-40B4-BE49-F238E27FC236}">
                <a16:creationId xmlns:a16="http://schemas.microsoft.com/office/drawing/2014/main" id="{986121A6-7266-2899-6447-5A56B9D8C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387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0121-7ABE-4863-C657-B30C17C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Purpose</a:t>
            </a:r>
          </a:p>
        </p:txBody>
      </p:sp>
      <p:pic>
        <p:nvPicPr>
          <p:cNvPr id="4" name="Grafik 3" descr="Balkendiagramm mit einfarbiger Füllung">
            <a:extLst>
              <a:ext uri="{FF2B5EF4-FFF2-40B4-BE49-F238E27FC236}">
                <a16:creationId xmlns:a16="http://schemas.microsoft.com/office/drawing/2014/main" id="{8C0271FE-F0F8-1892-3C3D-69ECE2B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092" y="3155240"/>
            <a:ext cx="914400" cy="914400"/>
          </a:xfrm>
          <a:prstGeom prst="rect">
            <a:avLst/>
          </a:prstGeom>
        </p:spPr>
      </p:pic>
      <p:pic>
        <p:nvPicPr>
          <p:cNvPr id="5" name="Grafik 4" descr="Banane mit einfarbiger Füllung">
            <a:extLst>
              <a:ext uri="{FF2B5EF4-FFF2-40B4-BE49-F238E27FC236}">
                <a16:creationId xmlns:a16="http://schemas.microsoft.com/office/drawing/2014/main" id="{33CE1ADC-C93A-596F-17C9-E5C69DC67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4802" y="3113153"/>
            <a:ext cx="914400" cy="914400"/>
          </a:xfrm>
          <a:prstGeom prst="rect">
            <a:avLst/>
          </a:prstGeom>
        </p:spPr>
      </p:pic>
      <p:pic>
        <p:nvPicPr>
          <p:cNvPr id="6" name="Grafik 5" descr="Browserfenster mit einfarbiger Füllung">
            <a:extLst>
              <a:ext uri="{FF2B5EF4-FFF2-40B4-BE49-F238E27FC236}">
                <a16:creationId xmlns:a16="http://schemas.microsoft.com/office/drawing/2014/main" id="{61E787D5-83C7-34DD-CF47-84E8CBDDE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0304" y="3155240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86158FD-D2F7-7444-D82B-8BD516F8C00B}"/>
              </a:ext>
            </a:extLst>
          </p:cNvPr>
          <p:cNvSpPr txBox="1"/>
          <p:nvPr/>
        </p:nvSpPr>
        <p:spPr>
          <a:xfrm>
            <a:off x="4692390" y="4705648"/>
            <a:ext cx="253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Weekly statistics </a:t>
            </a:r>
          </a:p>
          <a:p>
            <a:r>
              <a:rPr lang="de-CH" sz="2400" dirty="0" err="1"/>
              <a:t>generation</a:t>
            </a:r>
            <a:endParaRPr lang="de-CH" sz="2400" dirty="0"/>
          </a:p>
          <a:p>
            <a:endParaRPr lang="de-CH" sz="24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73C8272-4259-E79E-27A9-21568E33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06" y="4705648"/>
            <a:ext cx="2195410" cy="8487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Tracking daily food intake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4223EE-44A2-6333-B13B-6CC3E958CD99}"/>
              </a:ext>
            </a:extLst>
          </p:cNvPr>
          <p:cNvSpPr txBox="1"/>
          <p:nvPr/>
        </p:nvSpPr>
        <p:spPr>
          <a:xfrm>
            <a:off x="8957890" y="4703195"/>
            <a:ext cx="5353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Calculation of </a:t>
            </a:r>
          </a:p>
          <a:p>
            <a:r>
              <a:rPr lang="en-US" sz="2400" dirty="0"/>
              <a:t>consumed food</a:t>
            </a:r>
            <a:endParaRPr lang="de-CH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7D781B1-167E-2C9E-E621-13AFDFBA0232}"/>
              </a:ext>
            </a:extLst>
          </p:cNvPr>
          <p:cNvSpPr txBox="1"/>
          <p:nvPr/>
        </p:nvSpPr>
        <p:spPr>
          <a:xfrm>
            <a:off x="679268" y="1690688"/>
            <a:ext cx="954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 A portable, real-time, </a:t>
            </a:r>
            <a:r>
              <a:rPr lang="de-CH" sz="2400" dirty="0" err="1"/>
              <a:t>tracking</a:t>
            </a:r>
            <a:r>
              <a:rPr lang="de-CH" sz="2400" dirty="0"/>
              <a:t> </a:t>
            </a:r>
            <a:r>
              <a:rPr lang="de-CH" sz="2400" dirty="0" err="1"/>
              <a:t>nutrition</a:t>
            </a:r>
            <a:r>
              <a:rPr lang="de-CH" sz="2400" dirty="0"/>
              <a:t> </a:t>
            </a:r>
            <a:r>
              <a:rPr lang="de-CH" sz="2400" dirty="0" err="1"/>
              <a:t>platform</a:t>
            </a:r>
            <a:r>
              <a:rPr lang="de-CH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CDF4B-8117-EB54-83E2-91D1A5C3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concept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2F3DF-CFCB-4800-FBB8-9DFE314B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44" y="2209686"/>
            <a:ext cx="3257201" cy="4088317"/>
          </a:xfrm>
        </p:spPr>
        <p:txBody>
          <a:bodyPr>
            <a:normAutofit/>
          </a:bodyPr>
          <a:lstStyle/>
          <a:p>
            <a:r>
              <a:rPr lang="de-CH" sz="2200" dirty="0"/>
              <a:t>Easy </a:t>
            </a:r>
            <a:r>
              <a:rPr lang="de-CH" sz="2200" dirty="0" err="1"/>
              <a:t>use</a:t>
            </a:r>
            <a:endParaRPr lang="de-CH" sz="2200" dirty="0"/>
          </a:p>
          <a:p>
            <a:r>
              <a:rPr lang="de-CH" sz="2200" dirty="0"/>
              <a:t>Real-time </a:t>
            </a:r>
            <a:r>
              <a:rPr lang="de-CH" sz="2200" dirty="0" err="1"/>
              <a:t>tracking</a:t>
            </a:r>
            <a:endParaRPr lang="de-CH" sz="2200" dirty="0"/>
          </a:p>
          <a:p>
            <a:pPr marL="0" indent="0">
              <a:buNone/>
            </a:pPr>
            <a:endParaRPr lang="de-CH" sz="2200" dirty="0"/>
          </a:p>
          <a:p>
            <a:pPr marL="0" indent="0">
              <a:buNone/>
            </a:pPr>
            <a:endParaRPr lang="de-CH" sz="2200" dirty="0"/>
          </a:p>
          <a:p>
            <a:pPr marL="0" indent="0">
              <a:buNone/>
            </a:pPr>
            <a:endParaRPr lang="de-CH" sz="2200" dirty="0"/>
          </a:p>
          <a:p>
            <a:r>
              <a:rPr lang="de-CH" sz="2200" dirty="0"/>
              <a:t>Data </a:t>
            </a:r>
            <a:r>
              <a:rPr lang="de-CH" sz="2200" dirty="0" err="1"/>
              <a:t>syncing</a:t>
            </a:r>
            <a:r>
              <a:rPr lang="de-CH" sz="2200" dirty="0"/>
              <a:t> </a:t>
            </a:r>
          </a:p>
          <a:p>
            <a:r>
              <a:rPr lang="de-CH" sz="2200" dirty="0" err="1"/>
              <a:t>Dockerized</a:t>
            </a:r>
            <a:r>
              <a:rPr lang="de-CH" sz="2200" dirty="0"/>
              <a:t> </a:t>
            </a:r>
            <a:r>
              <a:rPr lang="de-CH" sz="2200" dirty="0" err="1"/>
              <a:t>deployment</a:t>
            </a:r>
            <a:endParaRPr lang="de-CH" sz="2200" dirty="0"/>
          </a:p>
          <a:p>
            <a:r>
              <a:rPr lang="de-CH" sz="2200" dirty="0" err="1"/>
              <a:t>Lighweight</a:t>
            </a:r>
            <a:r>
              <a:rPr lang="de-CH" sz="2200" dirty="0"/>
              <a:t> </a:t>
            </a:r>
            <a:r>
              <a:rPr lang="de-CH" sz="2200" dirty="0" err="1"/>
              <a:t>data</a:t>
            </a:r>
            <a:r>
              <a:rPr lang="de-CH" sz="2200" dirty="0"/>
              <a:t> </a:t>
            </a:r>
            <a:r>
              <a:rPr lang="de-CH" sz="2200" dirty="0" err="1"/>
              <a:t>storage</a:t>
            </a:r>
            <a:r>
              <a:rPr lang="de-CH" sz="2200" dirty="0"/>
              <a:t> </a:t>
            </a:r>
            <a:r>
              <a:rPr lang="de-CH" sz="2200" dirty="0" err="1"/>
              <a:t>with</a:t>
            </a:r>
            <a:r>
              <a:rPr lang="de-CH" sz="2200" dirty="0"/>
              <a:t> </a:t>
            </a:r>
            <a:r>
              <a:rPr lang="de-CH" sz="2200" dirty="0" err="1"/>
              <a:t>SQLlite</a:t>
            </a:r>
            <a:endParaRPr lang="de-CH" sz="2200" dirty="0"/>
          </a:p>
          <a:p>
            <a:pPr marL="0" indent="0">
              <a:buNone/>
            </a:pPr>
            <a:endParaRPr lang="de-CH" sz="2200" dirty="0"/>
          </a:p>
          <a:p>
            <a:pPr marL="0" indent="0">
              <a:buNone/>
            </a:pPr>
            <a:endParaRPr lang="de-CH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DB5057-D463-4C06-13C7-9C8D8D45F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35" y="1612909"/>
            <a:ext cx="7252707" cy="4879966"/>
          </a:xfrm>
          <a:prstGeom prst="rect">
            <a:avLst/>
          </a:prstGeom>
        </p:spPr>
      </p:pic>
      <p:pic>
        <p:nvPicPr>
          <p:cNvPr id="7" name="Grafik 6" descr="Tastatur mit einfarbiger Füllung">
            <a:extLst>
              <a:ext uri="{FF2B5EF4-FFF2-40B4-BE49-F238E27FC236}">
                <a16:creationId xmlns:a16="http://schemas.microsoft.com/office/drawing/2014/main" id="{78247492-9A63-9D68-598F-134B16FC1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1804" y="3656386"/>
            <a:ext cx="793012" cy="793012"/>
          </a:xfrm>
          <a:prstGeom prst="rect">
            <a:avLst/>
          </a:prstGeom>
        </p:spPr>
      </p:pic>
      <p:pic>
        <p:nvPicPr>
          <p:cNvPr id="9" name="Grafik 8" descr="Lachendes Gesicht mit einfarbiger Füllung mit einfarbiger Füllung">
            <a:extLst>
              <a:ext uri="{FF2B5EF4-FFF2-40B4-BE49-F238E27FC236}">
                <a16:creationId xmlns:a16="http://schemas.microsoft.com/office/drawing/2014/main" id="{A3EAE4BF-8E65-71A2-CCF5-0D33F4DD6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1309" y="1483909"/>
            <a:ext cx="634002" cy="6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E66FF-D1E3-8961-0C05-330944E2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Functionality</a:t>
            </a:r>
            <a:endParaRPr lang="de-CH" dirty="0"/>
          </a:p>
        </p:txBody>
      </p:sp>
      <p:pic>
        <p:nvPicPr>
          <p:cNvPr id="1028" name="Picture 4" descr="Streamlit • A faster way to build and share data apps">
            <a:extLst>
              <a:ext uri="{FF2B5EF4-FFF2-40B4-BE49-F238E27FC236}">
                <a16:creationId xmlns:a16="http://schemas.microsoft.com/office/drawing/2014/main" id="{4097746E-8AB6-93E9-E8C2-E6CD0569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2" y="1832468"/>
            <a:ext cx="1648983" cy="96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ite&quot; Icon - Download for free – Iconduck">
            <a:extLst>
              <a:ext uri="{FF2B5EF4-FFF2-40B4-BE49-F238E27FC236}">
                <a16:creationId xmlns:a16="http://schemas.microsoft.com/office/drawing/2014/main" id="{341B3037-CFD9-1748-0A29-449B80B0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0356"/>
            <a:ext cx="1419678" cy="6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onjobs - web cron - Apps on Google Play">
            <a:extLst>
              <a:ext uri="{FF2B5EF4-FFF2-40B4-BE49-F238E27FC236}">
                <a16:creationId xmlns:a16="http://schemas.microsoft.com/office/drawing/2014/main" id="{FD281D0C-0CD5-DF3D-241A-4D953389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6" y="5092616"/>
            <a:ext cx="1760399" cy="8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cker-Compose : Portainer Server - slash-root.fr">
            <a:extLst>
              <a:ext uri="{FF2B5EF4-FFF2-40B4-BE49-F238E27FC236}">
                <a16:creationId xmlns:a16="http://schemas.microsoft.com/office/drawing/2014/main" id="{44D1C1EA-0F83-7145-BFDC-EE28B632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75" y="1946552"/>
            <a:ext cx="1984851" cy="8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eltano / Meltano · GitLab">
            <a:extLst>
              <a:ext uri="{FF2B5EF4-FFF2-40B4-BE49-F238E27FC236}">
                <a16:creationId xmlns:a16="http://schemas.microsoft.com/office/drawing/2014/main" id="{6F0EE830-065A-891E-58BA-B9E3AEE9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80" y="3429000"/>
            <a:ext cx="1204614" cy="12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FC21DEC-D878-2841-2FA6-D0072E9DB711}"/>
              </a:ext>
            </a:extLst>
          </p:cNvPr>
          <p:cNvSpPr txBox="1"/>
          <p:nvPr/>
        </p:nvSpPr>
        <p:spPr>
          <a:xfrm>
            <a:off x="2758815" y="2203146"/>
            <a:ext cx="265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interface for tracking and analytics </a:t>
            </a:r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1C6677-315B-920F-A491-70B7BA40C472}"/>
              </a:ext>
            </a:extLst>
          </p:cNvPr>
          <p:cNvSpPr txBox="1"/>
          <p:nvPr/>
        </p:nvSpPr>
        <p:spPr>
          <a:xfrm>
            <a:off x="8440198" y="3809234"/>
            <a:ext cx="3285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ETL pipeline and export for external analysis</a:t>
            </a:r>
          </a:p>
          <a:p>
            <a:endParaRPr lang="de-CH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3FDF26-1B6A-6C5A-3133-FC6C24D8C6F0}"/>
              </a:ext>
            </a:extLst>
          </p:cNvPr>
          <p:cNvSpPr txBox="1"/>
          <p:nvPr/>
        </p:nvSpPr>
        <p:spPr>
          <a:xfrm>
            <a:off x="2666989" y="3639925"/>
            <a:ext cx="3372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Relational data for food consumption and user management</a:t>
            </a:r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E239AFE-E002-EC13-FCAD-7BD2838706E7}"/>
              </a:ext>
            </a:extLst>
          </p:cNvPr>
          <p:cNvSpPr txBox="1"/>
          <p:nvPr/>
        </p:nvSpPr>
        <p:spPr>
          <a:xfrm>
            <a:off x="2666990" y="5071051"/>
            <a:ext cx="296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Weekly statistics automatization and database backups</a:t>
            </a:r>
            <a:endParaRPr lang="de-CH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3E6440-CE63-604D-F772-EB62923C33C5}"/>
              </a:ext>
            </a:extLst>
          </p:cNvPr>
          <p:cNvSpPr txBox="1"/>
          <p:nvPr/>
        </p:nvSpPr>
        <p:spPr>
          <a:xfrm>
            <a:off x="8235527" y="2089317"/>
            <a:ext cx="291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Ports </a:t>
            </a:r>
            <a:r>
              <a:rPr lang="de-CH" sz="2000" dirty="0" err="1"/>
              <a:t>specification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multiple </a:t>
            </a:r>
            <a:r>
              <a:rPr lang="de-CH" sz="2000" dirty="0" err="1"/>
              <a:t>devices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86378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AC94-1B70-3125-1C98-9BB6DF0D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Streamlit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009CC-F563-E776-9D5E-49BC6B5C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81" y="3233668"/>
            <a:ext cx="6813063" cy="207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b="1" dirty="0"/>
              <a:t>Dynamic Port </a:t>
            </a:r>
            <a:r>
              <a:rPr lang="de-CH" sz="2000" b="1" dirty="0" err="1"/>
              <a:t>Assesment</a:t>
            </a:r>
            <a:r>
              <a:rPr lang="de-CH" sz="2000" b="1" dirty="0"/>
              <a:t>: </a:t>
            </a:r>
          </a:p>
          <a:p>
            <a:r>
              <a:rPr lang="de-CH" sz="2000" dirty="0" err="1"/>
              <a:t>Local</a:t>
            </a:r>
            <a:r>
              <a:rPr lang="de-CH" sz="2000" dirty="0"/>
              <a:t> </a:t>
            </a:r>
            <a:r>
              <a:rPr lang="de-CH" sz="2000" dirty="0" err="1"/>
              <a:t>mode</a:t>
            </a:r>
            <a:r>
              <a:rPr lang="de-CH" sz="2000" dirty="0"/>
              <a:t>: </a:t>
            </a:r>
            <a:r>
              <a:rPr lang="de-CH" sz="2000" dirty="0" err="1"/>
              <a:t>port</a:t>
            </a:r>
            <a:r>
              <a:rPr lang="de-CH" sz="2000" dirty="0"/>
              <a:t> 8501 (</a:t>
            </a:r>
            <a:r>
              <a:rPr lang="de-CH" sz="2000" dirty="0" err="1"/>
              <a:t>debugging</a:t>
            </a:r>
            <a:r>
              <a:rPr lang="de-CH" sz="2000" dirty="0"/>
              <a:t> &amp; </a:t>
            </a:r>
            <a:r>
              <a:rPr lang="de-CH" sz="2000" dirty="0" err="1"/>
              <a:t>testing</a:t>
            </a:r>
            <a:r>
              <a:rPr lang="de-CH" sz="2000" dirty="0"/>
              <a:t>)</a:t>
            </a:r>
          </a:p>
          <a:p>
            <a:r>
              <a:rPr lang="de-CH" sz="2000" dirty="0" err="1"/>
              <a:t>Production</a:t>
            </a:r>
            <a:r>
              <a:rPr lang="de-CH" sz="2000" dirty="0"/>
              <a:t> </a:t>
            </a:r>
            <a:r>
              <a:rPr lang="de-CH" sz="2000" dirty="0" err="1"/>
              <a:t>mode</a:t>
            </a:r>
            <a:r>
              <a:rPr lang="de-CH" sz="2000" dirty="0"/>
              <a:t>: 32223 (final </a:t>
            </a:r>
            <a:r>
              <a:rPr lang="de-CH" sz="2000" dirty="0" err="1"/>
              <a:t>deployment</a:t>
            </a:r>
            <a:r>
              <a:rPr lang="de-CH" sz="2000" dirty="0"/>
              <a:t>)</a:t>
            </a:r>
          </a:p>
          <a:p>
            <a:endParaRPr lang="de-CH" sz="2000" dirty="0"/>
          </a:p>
        </p:txBody>
      </p:sp>
      <p:pic>
        <p:nvPicPr>
          <p:cNvPr id="4" name="Picture 4" descr="Streamlit • A faster way to build and share data apps">
            <a:extLst>
              <a:ext uri="{FF2B5EF4-FFF2-40B4-BE49-F238E27FC236}">
                <a16:creationId xmlns:a16="http://schemas.microsoft.com/office/drawing/2014/main" id="{48D84B41-F9BC-1AD5-39EC-8AD61225C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0" t="4147" r="23564" b="47237"/>
          <a:stretch/>
        </p:blipFill>
        <p:spPr bwMode="auto">
          <a:xfrm>
            <a:off x="10668000" y="-194499"/>
            <a:ext cx="1678916" cy="111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A8E3F46-F260-5659-2DE3-B1F228022BD8}"/>
              </a:ext>
            </a:extLst>
          </p:cNvPr>
          <p:cNvSpPr txBox="1">
            <a:spLocks/>
          </p:cNvSpPr>
          <p:nvPr/>
        </p:nvSpPr>
        <p:spPr>
          <a:xfrm>
            <a:off x="493131" y="5307920"/>
            <a:ext cx="6445739" cy="81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200" b="1" dirty="0"/>
              <a:t>Parallel </a:t>
            </a:r>
            <a:r>
              <a:rPr lang="de-CH" sz="2200" b="1" dirty="0" err="1"/>
              <a:t>execution</a:t>
            </a:r>
            <a:r>
              <a:rPr lang="de-CH" sz="2200" b="1" dirty="0"/>
              <a:t> </a:t>
            </a:r>
            <a:r>
              <a:rPr lang="de-CH" sz="2200" b="1" dirty="0" err="1"/>
              <a:t>with</a:t>
            </a:r>
            <a:r>
              <a:rPr lang="de-CH" sz="2200" b="1" dirty="0"/>
              <a:t> Cron Jobs</a:t>
            </a:r>
          </a:p>
          <a:p>
            <a:endParaRPr lang="de-CH" sz="22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5FB33C-7E10-9456-2011-9059967B9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301" y="3448652"/>
            <a:ext cx="6310239" cy="8748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1F6E7B-8A77-5E02-BE22-1E137FFB9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515" y="5094952"/>
            <a:ext cx="6311055" cy="950704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94BD7C5-D490-B24B-5F1E-FF7B7327E83E}"/>
              </a:ext>
            </a:extLst>
          </p:cNvPr>
          <p:cNvGraphicFramePr/>
          <p:nvPr/>
        </p:nvGraphicFramePr>
        <p:xfrm>
          <a:off x="568215" y="373130"/>
          <a:ext cx="7485036" cy="3984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1053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1D2D2-FDC9-2D17-345C-8CFCCE25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Database </a:t>
            </a:r>
            <a:r>
              <a:rPr lang="de-CH" dirty="0" err="1"/>
              <a:t>architecture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EA433C-1FE9-6912-EFCD-EF164D4F4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385" y="1618364"/>
            <a:ext cx="8741229" cy="47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85ED-2B89-004E-2EAC-4E0663DE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Docker </a:t>
            </a:r>
            <a:r>
              <a:rPr lang="de-CH" dirty="0" err="1"/>
              <a:t>Compose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643ED-1029-2FEC-4AA9-9627D0AE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Ensures</a:t>
            </a:r>
            <a:r>
              <a:rPr lang="de-CH" dirty="0"/>
              <a:t> </a:t>
            </a:r>
            <a:r>
              <a:rPr lang="de-CH" dirty="0" err="1"/>
              <a:t>Nutritrack</a:t>
            </a:r>
            <a:r>
              <a:rPr lang="de-CH" dirty="0"/>
              <a:t> </a:t>
            </a:r>
            <a:r>
              <a:rPr lang="de-CH" dirty="0" err="1"/>
              <a:t>runs</a:t>
            </a:r>
            <a:r>
              <a:rPr lang="de-CH" dirty="0"/>
              <a:t> </a:t>
            </a:r>
          </a:p>
          <a:p>
            <a:pPr marL="0" indent="0">
              <a:buNone/>
            </a:pPr>
            <a:r>
              <a:rPr lang="de-CH" dirty="0" err="1"/>
              <a:t>across</a:t>
            </a:r>
            <a:r>
              <a:rPr lang="de-CH" dirty="0"/>
              <a:t> different </a:t>
            </a:r>
            <a:r>
              <a:rPr lang="de-CH" dirty="0" err="1"/>
              <a:t>environments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07E2FE-828C-B720-FF97-9DD08BDA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34028" cy="486770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B023596-EEB1-0410-A764-D9A358680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94" y="3047343"/>
            <a:ext cx="5036192" cy="3445532"/>
          </a:xfrm>
          <a:prstGeom prst="rect">
            <a:avLst/>
          </a:prstGeom>
        </p:spPr>
      </p:pic>
      <p:pic>
        <p:nvPicPr>
          <p:cNvPr id="8" name="Picture 14" descr="Docker-Compose : Portainer Server - slash-root.fr">
            <a:extLst>
              <a:ext uri="{FF2B5EF4-FFF2-40B4-BE49-F238E27FC236}">
                <a16:creationId xmlns:a16="http://schemas.microsoft.com/office/drawing/2014/main" id="{ACB3BBD6-7536-F45F-0043-84285347C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644" y="230188"/>
            <a:ext cx="1984851" cy="8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5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60A6-988A-0068-2FD4-ED895514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Cron Jobs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ACA7B-4F86-56A7-488A-A8887315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Secures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backups</a:t>
            </a:r>
            <a:endParaRPr lang="de-CH" dirty="0"/>
          </a:p>
          <a:p>
            <a:endParaRPr lang="de-CH" dirty="0"/>
          </a:p>
        </p:txBody>
      </p:sp>
      <p:pic>
        <p:nvPicPr>
          <p:cNvPr id="4" name="Picture 10" descr="Cronjobs - web cron - Apps on Google Play">
            <a:extLst>
              <a:ext uri="{FF2B5EF4-FFF2-40B4-BE49-F238E27FC236}">
                <a16:creationId xmlns:a16="http://schemas.microsoft.com/office/drawing/2014/main" id="{89D66C9D-A757-18F2-661C-333909CD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668" y="230188"/>
            <a:ext cx="1760399" cy="8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13C0953-5E2E-256E-586A-6925535DD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437557"/>
              </p:ext>
            </p:extLst>
          </p:nvPr>
        </p:nvGraphicFramePr>
        <p:xfrm>
          <a:off x="601783" y="2660040"/>
          <a:ext cx="11160369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832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00EEE-B3FA-8A3D-44EE-CA1D418B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Meltano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8E833-38C6-FE7A-70AF-F37042BD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export</a:t>
            </a:r>
            <a:r>
              <a:rPr lang="de-CH" dirty="0"/>
              <a:t> &amp; </a:t>
            </a:r>
            <a:r>
              <a:rPr lang="de-CH" dirty="0" err="1"/>
              <a:t>integration</a:t>
            </a:r>
            <a:endParaRPr lang="de-CH" dirty="0"/>
          </a:p>
          <a:p>
            <a:r>
              <a:rPr lang="de-CH" dirty="0" err="1"/>
              <a:t>Manages</a:t>
            </a:r>
            <a:r>
              <a:rPr lang="de-CH" dirty="0"/>
              <a:t> EL &amp; ETL </a:t>
            </a:r>
            <a:r>
              <a:rPr lang="de-CH" dirty="0" err="1"/>
              <a:t>pipelines</a:t>
            </a:r>
            <a:endParaRPr lang="de-CH" dirty="0"/>
          </a:p>
          <a:p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further</a:t>
            </a:r>
            <a:r>
              <a:rPr lang="de-CH"/>
              <a:t> </a:t>
            </a:r>
            <a:r>
              <a:rPr lang="de-CH" err="1"/>
              <a:t>processing</a:t>
            </a:r>
            <a:endParaRPr lang="de-CH"/>
          </a:p>
          <a:p>
            <a:endParaRPr lang="de-CH"/>
          </a:p>
          <a:p>
            <a:r>
              <a:rPr lang="de-CH"/>
              <a:t>Backup</a:t>
            </a:r>
          </a:p>
          <a:p>
            <a:endParaRPr lang="de-CH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Picture 16" descr="Meltano / Meltano · GitLab">
            <a:extLst>
              <a:ext uri="{FF2B5EF4-FFF2-40B4-BE49-F238E27FC236}">
                <a16:creationId xmlns:a16="http://schemas.microsoft.com/office/drawing/2014/main" id="{9A7B1A53-2BBC-7491-0A2B-B5AF4C7E1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86" y="230188"/>
            <a:ext cx="1204614" cy="12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DFAC8EEB-DFBB-2059-C573-8C91FFD94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630" y="2558754"/>
            <a:ext cx="4850808" cy="406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9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87</Paragraphs>
  <Slides>11</Slides>
  <Notes>7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Nutritrack</vt:lpstr>
      <vt:lpstr>Purpose</vt:lpstr>
      <vt:lpstr>Platform concept</vt:lpstr>
      <vt:lpstr>Functionality</vt:lpstr>
      <vt:lpstr>Streamlit</vt:lpstr>
      <vt:lpstr>Database architecture</vt:lpstr>
      <vt:lpstr>Docker Compose</vt:lpstr>
      <vt:lpstr>Cron Jobs</vt:lpstr>
      <vt:lpstr>Meltano</vt:lpstr>
      <vt:lpstr>Challenges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Lagler Pia (laglepia)</dc:creator>
  <cp:lastModifiedBy>Gurova Mariia (gurovmar)</cp:lastModifiedBy>
  <cp:revision>11</cp:revision>
  <dcterms:created xsi:type="dcterms:W3CDTF">2024-11-20T08:02:20Z</dcterms:created>
  <dcterms:modified xsi:type="dcterms:W3CDTF">2024-12-19T10:27:41Z</dcterms:modified>
</cp:coreProperties>
</file>