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9" r:id="rId3"/>
    <p:sldId id="261" r:id="rId4"/>
    <p:sldId id="269" r:id="rId5"/>
    <p:sldId id="280" r:id="rId6"/>
    <p:sldId id="281" r:id="rId7"/>
    <p:sldId id="289" r:id="rId8"/>
    <p:sldId id="282" r:id="rId9"/>
    <p:sldId id="271" r:id="rId10"/>
    <p:sldId id="272" r:id="rId11"/>
    <p:sldId id="277" r:id="rId12"/>
    <p:sldId id="278" r:id="rId13"/>
    <p:sldId id="283" r:id="rId14"/>
    <p:sldId id="284" r:id="rId15"/>
    <p:sldId id="268" r:id="rId16"/>
    <p:sldId id="270" r:id="rId17"/>
    <p:sldId id="285" r:id="rId18"/>
    <p:sldId id="286" r:id="rId19"/>
    <p:sldId id="290"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 userDrawn="1">
          <p15:clr>
            <a:srgbClr val="A4A3A4"/>
          </p15:clr>
        </p15:guide>
        <p15:guide id="3" pos="7650" userDrawn="1">
          <p15:clr>
            <a:srgbClr val="A4A3A4"/>
          </p15:clr>
        </p15:guide>
        <p15:guide id="4" orient="horz"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375C9E"/>
    <a:srgbClr val="3C638A"/>
    <a:srgbClr val="1D499A"/>
    <a:srgbClr val="3070AA"/>
    <a:srgbClr val="003366"/>
    <a:srgbClr val="0942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3970" autoAdjust="0"/>
  </p:normalViewPr>
  <p:slideViewPr>
    <p:cSldViewPr snapToGrid="0">
      <p:cViewPr varScale="1">
        <p:scale>
          <a:sx n="163" d="100"/>
          <a:sy n="163" d="100"/>
        </p:scale>
        <p:origin x="234" y="198"/>
      </p:cViewPr>
      <p:guideLst>
        <p:guide pos="7"/>
        <p:guide pos="7650"/>
        <p:guide orient="horz"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ranK\Uni\Magistrale\Computer%20Architecture\Project\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FranK\Uni\Magistrale\Computer%20Architecture\Project\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rru\Documents\GraphsC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FranK\Uni\Magistrale\Computer%20Architecture\Project\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rru\Downloads\GraphsC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FranK\Uni\Magistrale\Computer%20Architecture\Project\test\graphs%20-%20Copi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New map CPU</c:v>
          </c:tx>
          <c:spPr>
            <a:ln w="19050" cap="rnd" cmpd="sng" algn="ctr">
              <a:solidFill>
                <a:schemeClr val="accent1"/>
              </a:solidFill>
              <a:prstDash val="solid"/>
              <a:round/>
            </a:ln>
            <a:effectLst/>
          </c:spPr>
          <c:marker>
            <c:spPr>
              <a:solidFill>
                <a:schemeClr val="accent1"/>
              </a:solidFill>
              <a:ln w="6350" cap="flat" cmpd="sng" algn="ctr">
                <a:solidFill>
                  <a:schemeClr val="accent1"/>
                </a:solidFill>
                <a:prstDash val="solid"/>
                <a:round/>
              </a:ln>
              <a:effectLst/>
            </c:spPr>
          </c:marker>
          <c:xVal>
            <c:numRef>
              <c:f>'Comparison CPU-GPU'!$B$4:$B$23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'Comparison CPU-GPU'!$D$4:$D$23</c:f>
              <c:numCache>
                <c:formatCode>General</c:formatCode>
                <c:ptCount val="20"/>
                <c:pt idx="0">
                  <c:v>3.3027000000000002</c:v>
                </c:pt>
                <c:pt idx="1">
                  <c:v>1.7194</c:v>
                </c:pt>
                <c:pt idx="2">
                  <c:v>1.2281</c:v>
                </c:pt>
                <c:pt idx="3">
                  <c:v>0.97940000000000005</c:v>
                </c:pt>
                <c:pt idx="4">
                  <c:v>0.83520000000000005</c:v>
                </c:pt>
                <c:pt idx="5">
                  <c:v>0.76160000000000005</c:v>
                </c:pt>
                <c:pt idx="6">
                  <c:v>0.7087</c:v>
                </c:pt>
                <c:pt idx="7">
                  <c:v>0.67249999999999999</c:v>
                </c:pt>
                <c:pt idx="8">
                  <c:v>0.69879999999999998</c:v>
                </c:pt>
                <c:pt idx="9">
                  <c:v>0.6694</c:v>
                </c:pt>
                <c:pt idx="10">
                  <c:v>0.66839999999999999</c:v>
                </c:pt>
                <c:pt idx="11">
                  <c:v>0.64329999999999998</c:v>
                </c:pt>
                <c:pt idx="12">
                  <c:v>0.62860000000000005</c:v>
                </c:pt>
                <c:pt idx="13">
                  <c:v>0.61509999999999998</c:v>
                </c:pt>
                <c:pt idx="14">
                  <c:v>0.59689999999999999</c:v>
                </c:pt>
                <c:pt idx="15">
                  <c:v>0.57879999999999998</c:v>
                </c:pt>
                <c:pt idx="16">
                  <c:v>0.6321</c:v>
                </c:pt>
                <c:pt idx="17">
                  <c:v>0.63270000000000004</c:v>
                </c:pt>
                <c:pt idx="18">
                  <c:v>0.63749999999999996</c:v>
                </c:pt>
                <c:pt idx="19">
                  <c:v>0.61199999999999999</c:v>
                </c:pt>
              </c:numCache>
            </c:numRef>
          </c:yVal>
          <c:smooth val="1"/>
          <c:extLst>
            <c:ext xmlns:c16="http://schemas.microsoft.com/office/drawing/2014/chart" uri="{C3380CC4-5D6E-409C-BE32-E72D297353CC}">
              <c16:uniqueId val="{00000000-8103-4154-AEA8-4A0B42B5FD49}"/>
            </c:ext>
          </c:extLst>
        </c:ser>
        <c:ser>
          <c:idx val="1"/>
          <c:order val="1"/>
          <c:tx>
            <c:v>Version 4 GPU (1 block)</c:v>
          </c:tx>
          <c:spPr>
            <a:ln w="19050" cap="rnd" cmpd="sng" algn="ctr">
              <a:solidFill>
                <a:schemeClr val="accent2"/>
              </a:solidFill>
              <a:prstDash val="solid"/>
              <a:round/>
            </a:ln>
            <a:effectLst/>
          </c:spPr>
          <c:marker>
            <c:spPr>
              <a:solidFill>
                <a:schemeClr val="accent2"/>
              </a:solidFill>
              <a:ln w="6350" cap="flat" cmpd="sng" algn="ctr">
                <a:solidFill>
                  <a:schemeClr val="accent2"/>
                </a:solidFill>
                <a:prstDash val="solid"/>
                <a:round/>
              </a:ln>
              <a:effectLst/>
            </c:spPr>
          </c:marker>
          <c:xVal>
            <c:numRef>
              <c:f>'Comparison CPU-GPU'!$B$28:$B$59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'Comparison CPU-GPU'!$C$28:$C$59</c:f>
              <c:numCache>
                <c:formatCode>General</c:formatCode>
                <c:ptCount val="32"/>
                <c:pt idx="0">
                  <c:v>0.74850000000000005</c:v>
                </c:pt>
                <c:pt idx="1">
                  <c:v>0.42609999999999998</c:v>
                </c:pt>
                <c:pt idx="2">
                  <c:v>0.34575</c:v>
                </c:pt>
                <c:pt idx="3">
                  <c:v>0.2586</c:v>
                </c:pt>
                <c:pt idx="4">
                  <c:v>0.15679999999999999</c:v>
                </c:pt>
                <c:pt idx="5">
                  <c:v>0.13335</c:v>
                </c:pt>
                <c:pt idx="6">
                  <c:v>0.13014999999999999</c:v>
                </c:pt>
                <c:pt idx="7">
                  <c:v>0.12975</c:v>
                </c:pt>
                <c:pt idx="8">
                  <c:v>0.11445</c:v>
                </c:pt>
                <c:pt idx="9">
                  <c:v>9.8150000000000001E-2</c:v>
                </c:pt>
                <c:pt idx="10">
                  <c:v>9.6149999999999999E-2</c:v>
                </c:pt>
                <c:pt idx="11">
                  <c:v>8.6349999999999996E-2</c:v>
                </c:pt>
                <c:pt idx="12">
                  <c:v>8.0049999999999996E-2</c:v>
                </c:pt>
                <c:pt idx="13">
                  <c:v>7.6100000000000001E-2</c:v>
                </c:pt>
                <c:pt idx="14">
                  <c:v>7.0000000000000007E-2</c:v>
                </c:pt>
                <c:pt idx="15">
                  <c:v>6.88E-2</c:v>
                </c:pt>
                <c:pt idx="16">
                  <c:v>6.6549999999999998E-2</c:v>
                </c:pt>
                <c:pt idx="17">
                  <c:v>6.4500000000000002E-2</c:v>
                </c:pt>
                <c:pt idx="18">
                  <c:v>6.0100000000000001E-2</c:v>
                </c:pt>
                <c:pt idx="19">
                  <c:v>5.7299999999999997E-2</c:v>
                </c:pt>
                <c:pt idx="20">
                  <c:v>5.7599999999999998E-2</c:v>
                </c:pt>
                <c:pt idx="21">
                  <c:v>5.3249999999999999E-2</c:v>
                </c:pt>
                <c:pt idx="22">
                  <c:v>5.0549999999999998E-2</c:v>
                </c:pt>
                <c:pt idx="23">
                  <c:v>4.8149999999999998E-2</c:v>
                </c:pt>
                <c:pt idx="24">
                  <c:v>4.6300000000000001E-2</c:v>
                </c:pt>
                <c:pt idx="25">
                  <c:v>4.6949999999999999E-2</c:v>
                </c:pt>
                <c:pt idx="26">
                  <c:v>5.3600000000000002E-2</c:v>
                </c:pt>
                <c:pt idx="27">
                  <c:v>0.06</c:v>
                </c:pt>
                <c:pt idx="28">
                  <c:v>6.5500000000000003E-2</c:v>
                </c:pt>
                <c:pt idx="29">
                  <c:v>6.905E-2</c:v>
                </c:pt>
                <c:pt idx="30">
                  <c:v>6.8599999999999994E-2</c:v>
                </c:pt>
                <c:pt idx="31">
                  <c:v>7.0400000000000004E-2</c:v>
                </c:pt>
              </c:numCache>
            </c:numRef>
          </c:yVal>
          <c:smooth val="1"/>
          <c:extLst>
            <c:ext xmlns:c16="http://schemas.microsoft.com/office/drawing/2014/chart" uri="{C3380CC4-5D6E-409C-BE32-E72D297353CC}">
              <c16:uniqueId val="{00000001-8103-4154-AEA8-4A0B42B5FD49}"/>
            </c:ext>
          </c:extLst>
        </c:ser>
        <c:ser>
          <c:idx val="2"/>
          <c:order val="2"/>
          <c:tx>
            <c:v>Version 4 GPU (68 blocks)</c:v>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xVal>
            <c:numRef>
              <c:f>'Comparison CPU-GPU'!$B$28:$B$59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'Comparison CPU-GPU'!$G$28:$G$59</c:f>
              <c:numCache>
                <c:formatCode>General</c:formatCode>
                <c:ptCount val="32"/>
                <c:pt idx="0">
                  <c:v>1.72E-2</c:v>
                </c:pt>
                <c:pt idx="1">
                  <c:v>1.1050000000000001E-2</c:v>
                </c:pt>
                <c:pt idx="2">
                  <c:v>1.095E-2</c:v>
                </c:pt>
                <c:pt idx="3">
                  <c:v>1.0999999999999999E-2</c:v>
                </c:pt>
                <c:pt idx="4">
                  <c:v>1.0999999999999999E-2</c:v>
                </c:pt>
                <c:pt idx="5">
                  <c:v>1.09E-2</c:v>
                </c:pt>
                <c:pt idx="6">
                  <c:v>1.14E-2</c:v>
                </c:pt>
                <c:pt idx="7">
                  <c:v>1.1350000000000001E-2</c:v>
                </c:pt>
                <c:pt idx="8">
                  <c:v>1.145E-2</c:v>
                </c:pt>
                <c:pt idx="9">
                  <c:v>1.1849999999999999E-2</c:v>
                </c:pt>
                <c:pt idx="10">
                  <c:v>1.32E-2</c:v>
                </c:pt>
                <c:pt idx="11">
                  <c:v>1.325E-2</c:v>
                </c:pt>
                <c:pt idx="12">
                  <c:v>1.46E-2</c:v>
                </c:pt>
                <c:pt idx="13">
                  <c:v>1.5699999999999999E-2</c:v>
                </c:pt>
                <c:pt idx="14">
                  <c:v>1.67E-2</c:v>
                </c:pt>
                <c:pt idx="15">
                  <c:v>1.745E-2</c:v>
                </c:pt>
                <c:pt idx="16">
                  <c:v>1.9400000000000001E-2</c:v>
                </c:pt>
                <c:pt idx="17">
                  <c:v>2.18E-2</c:v>
                </c:pt>
                <c:pt idx="18">
                  <c:v>2.4299999999999999E-2</c:v>
                </c:pt>
                <c:pt idx="19">
                  <c:v>2.4799999999999999E-2</c:v>
                </c:pt>
                <c:pt idx="20">
                  <c:v>2.8850000000000001E-2</c:v>
                </c:pt>
                <c:pt idx="21">
                  <c:v>2.8750000000000001E-2</c:v>
                </c:pt>
                <c:pt idx="22">
                  <c:v>3.1850000000000003E-2</c:v>
                </c:pt>
                <c:pt idx="23">
                  <c:v>3.4099999999999998E-2</c:v>
                </c:pt>
                <c:pt idx="24">
                  <c:v>3.3599999999999998E-2</c:v>
                </c:pt>
                <c:pt idx="25">
                  <c:v>3.6400000000000002E-2</c:v>
                </c:pt>
                <c:pt idx="26">
                  <c:v>4.095E-2</c:v>
                </c:pt>
                <c:pt idx="27">
                  <c:v>4.3499999999999997E-2</c:v>
                </c:pt>
                <c:pt idx="28">
                  <c:v>4.385E-2</c:v>
                </c:pt>
                <c:pt idx="29">
                  <c:v>4.8599999999999997E-2</c:v>
                </c:pt>
                <c:pt idx="30">
                  <c:v>5.0349999999999999E-2</c:v>
                </c:pt>
                <c:pt idx="31">
                  <c:v>5.4649999999999997E-2</c:v>
                </c:pt>
              </c:numCache>
            </c:numRef>
          </c:yVal>
          <c:smooth val="1"/>
          <c:extLst>
            <c:ext xmlns:c16="http://schemas.microsoft.com/office/drawing/2014/chart" uri="{C3380CC4-5D6E-409C-BE32-E72D297353CC}">
              <c16:uniqueId val="{00000002-8103-4154-AEA8-4A0B42B5FD49}"/>
            </c:ext>
          </c:extLst>
        </c:ser>
        <c:dLbls>
          <c:showLegendKey val="0"/>
          <c:showVal val="0"/>
          <c:showCatName val="0"/>
          <c:showSerName val="0"/>
          <c:showPercent val="0"/>
          <c:showBubbleSize val="0"/>
        </c:dLbls>
        <c:axId val="345773280"/>
        <c:axId val="345784800"/>
      </c:scatterChart>
      <c:valAx>
        <c:axId val="345773280"/>
        <c:scaling>
          <c:orientation val="minMax"/>
        </c:scaling>
        <c:delete val="0"/>
        <c:axPos val="b"/>
        <c:title>
          <c:tx>
            <c:rich>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N. of basic computational units</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84800"/>
        <c:crosses val="autoZero"/>
        <c:crossBetween val="midCat"/>
      </c:valAx>
      <c:valAx>
        <c:axId val="345784800"/>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en-US"/>
                  <a:t>Runtime(s)</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732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showDLblsOverMax val="0"/>
    <c:extLst/>
  </c:chart>
  <c:spPr>
    <a:noFill/>
    <a:ln w="6350" cap="flat" cmpd="sng" algn="ctr">
      <a:noFill/>
      <a:prstDash val="solid"/>
      <a:miter lim="800000"/>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b1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GPU!$B$82:$B$113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GPU!$H$118:$H$149</c:f>
              <c:numCache>
                <c:formatCode>General</c:formatCode>
                <c:ptCount val="32"/>
                <c:pt idx="0">
                  <c:v>1</c:v>
                </c:pt>
                <c:pt idx="1">
                  <c:v>1.8832102712440688</c:v>
                </c:pt>
                <c:pt idx="2">
                  <c:v>2.4942599811802664</c:v>
                </c:pt>
                <c:pt idx="3">
                  <c:v>3.2797687963445781</c:v>
                </c:pt>
                <c:pt idx="4">
                  <c:v>4.7198819698819703</c:v>
                </c:pt>
                <c:pt idx="5">
                  <c:v>4.0925944306589468</c:v>
                </c:pt>
                <c:pt idx="6">
                  <c:v>4.7783471968272773</c:v>
                </c:pt>
                <c:pt idx="7">
                  <c:v>5.4372243630129962</c:v>
                </c:pt>
                <c:pt idx="8">
                  <c:v>7.0559960451010593</c:v>
                </c:pt>
                <c:pt idx="9">
                  <c:v>7.219345174406163</c:v>
                </c:pt>
                <c:pt idx="10">
                  <c:v>7.2471194781861508</c:v>
                </c:pt>
                <c:pt idx="11">
                  <c:v>7.424295774647887</c:v>
                </c:pt>
                <c:pt idx="12">
                  <c:v>7.8295250754267149</c:v>
                </c:pt>
                <c:pt idx="13">
                  <c:v>8.501237056721342</c:v>
                </c:pt>
                <c:pt idx="14">
                  <c:v>8.7692234982749664</c:v>
                </c:pt>
                <c:pt idx="15">
                  <c:v>9.1520173621387002</c:v>
                </c:pt>
                <c:pt idx="16">
                  <c:v>9.7574673958771569</c:v>
                </c:pt>
                <c:pt idx="17">
                  <c:v>10.453702921209048</c:v>
                </c:pt>
                <c:pt idx="18">
                  <c:v>10.817863805970148</c:v>
                </c:pt>
                <c:pt idx="19">
                  <c:v>11.484773458776926</c:v>
                </c:pt>
                <c:pt idx="20">
                  <c:v>12.03216393230011</c:v>
                </c:pt>
                <c:pt idx="21">
                  <c:v>12.613732154996601</c:v>
                </c:pt>
                <c:pt idx="22">
                  <c:v>12.747183292113219</c:v>
                </c:pt>
                <c:pt idx="23">
                  <c:v>13.429936305732484</c:v>
                </c:pt>
                <c:pt idx="24">
                  <c:v>13.900809109979024</c:v>
                </c:pt>
                <c:pt idx="25">
                  <c:v>13.907060410733022</c:v>
                </c:pt>
                <c:pt idx="26">
                  <c:v>14.244980998810025</c:v>
                </c:pt>
                <c:pt idx="27">
                  <c:v>13.56295457037389</c:v>
                </c:pt>
                <c:pt idx="28">
                  <c:v>12.6171630626955</c:v>
                </c:pt>
                <c:pt idx="29">
                  <c:v>11.876212116363172</c:v>
                </c:pt>
                <c:pt idx="30">
                  <c:v>11.497939581719598</c:v>
                </c:pt>
                <c:pt idx="31">
                  <c:v>11.035984059953607</c:v>
                </c:pt>
              </c:numCache>
            </c:numRef>
          </c:yVal>
          <c:smooth val="0"/>
          <c:extLst>
            <c:ext xmlns:c16="http://schemas.microsoft.com/office/drawing/2014/chart" uri="{C3380CC4-5D6E-409C-BE32-E72D297353CC}">
              <c16:uniqueId val="{00000000-ED6F-4F84-8385-09512C41E0CB}"/>
            </c:ext>
          </c:extLst>
        </c:ser>
        <c:ser>
          <c:idx val="1"/>
          <c:order val="1"/>
          <c:tx>
            <c:v>b4</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GPU!$B$82:$B$113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GPU!$I$118:$I$149</c:f>
              <c:numCache>
                <c:formatCode>General</c:formatCode>
                <c:ptCount val="32"/>
                <c:pt idx="0">
                  <c:v>1</c:v>
                </c:pt>
                <c:pt idx="1">
                  <c:v>1.6924233983286909</c:v>
                </c:pt>
                <c:pt idx="2">
                  <c:v>3.2795185275146412</c:v>
                </c:pt>
                <c:pt idx="3">
                  <c:v>3.3829621380846326</c:v>
                </c:pt>
                <c:pt idx="4">
                  <c:v>4.8039533504645187</c:v>
                </c:pt>
                <c:pt idx="5">
                  <c:v>5.6584866123399307</c:v>
                </c:pt>
                <c:pt idx="6">
                  <c:v>6.6217644814996461</c:v>
                </c:pt>
                <c:pt idx="7">
                  <c:v>7.3699660359049002</c:v>
                </c:pt>
                <c:pt idx="8">
                  <c:v>7.862568747978</c:v>
                </c:pt>
                <c:pt idx="9">
                  <c:v>7.8245975531229881</c:v>
                </c:pt>
                <c:pt idx="10">
                  <c:v>8.8388129182426542</c:v>
                </c:pt>
                <c:pt idx="11">
                  <c:v>9.365394990366088</c:v>
                </c:pt>
                <c:pt idx="12">
                  <c:v>9.9848808545603944</c:v>
                </c:pt>
                <c:pt idx="13">
                  <c:v>10.858368331695113</c:v>
                </c:pt>
                <c:pt idx="14">
                  <c:v>11.294358211729714</c:v>
                </c:pt>
                <c:pt idx="15">
                  <c:v>11.216171312534614</c:v>
                </c:pt>
                <c:pt idx="16">
                  <c:v>9.644892451781887</c:v>
                </c:pt>
                <c:pt idx="17">
                  <c:v>8.9127182044887778</c:v>
                </c:pt>
                <c:pt idx="18">
                  <c:v>8.0314606741573034</c:v>
                </c:pt>
                <c:pt idx="19">
                  <c:v>7.4426410240705581</c:v>
                </c:pt>
                <c:pt idx="20">
                  <c:v>6.2880206985769727</c:v>
                </c:pt>
                <c:pt idx="21">
                  <c:v>5.5779664907046129</c:v>
                </c:pt>
                <c:pt idx="22">
                  <c:v>4.8169025250723436</c:v>
                </c:pt>
                <c:pt idx="23">
                  <c:v>4.4210143345703266</c:v>
                </c:pt>
                <c:pt idx="24">
                  <c:v>4.6718954248366016</c:v>
                </c:pt>
                <c:pt idx="25">
                  <c:v>4.2275257445032004</c:v>
                </c:pt>
                <c:pt idx="26">
                  <c:v>3.9038776624795197</c:v>
                </c:pt>
                <c:pt idx="27">
                  <c:v>3.7256561196958549</c:v>
                </c:pt>
                <c:pt idx="28">
                  <c:v>3.5931281232443304</c:v>
                </c:pt>
                <c:pt idx="29">
                  <c:v>3.4974671885793231</c:v>
                </c:pt>
                <c:pt idx="30">
                  <c:v>3.4553985270281795</c:v>
                </c:pt>
                <c:pt idx="31">
                  <c:v>3.4351783796008371</c:v>
                </c:pt>
              </c:numCache>
            </c:numRef>
          </c:yVal>
          <c:smooth val="0"/>
          <c:extLst>
            <c:ext xmlns:c16="http://schemas.microsoft.com/office/drawing/2014/chart" uri="{C3380CC4-5D6E-409C-BE32-E72D297353CC}">
              <c16:uniqueId val="{00000001-ED6F-4F84-8385-09512C41E0CB}"/>
            </c:ext>
          </c:extLst>
        </c:ser>
        <c:ser>
          <c:idx val="2"/>
          <c:order val="2"/>
          <c:tx>
            <c:v>b16</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GPU!$B$82:$B$113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GPU!$J$118:$J$149</c:f>
              <c:numCache>
                <c:formatCode>General</c:formatCode>
                <c:ptCount val="32"/>
                <c:pt idx="0">
                  <c:v>1</c:v>
                </c:pt>
                <c:pt idx="1">
                  <c:v>2.3574186076438037</c:v>
                </c:pt>
                <c:pt idx="2">
                  <c:v>2.8166512915129154</c:v>
                </c:pt>
                <c:pt idx="3">
                  <c:v>3.743257049448304</c:v>
                </c:pt>
                <c:pt idx="4">
                  <c:v>4.5033185840707963</c:v>
                </c:pt>
                <c:pt idx="5">
                  <c:v>5.2551635111876074</c:v>
                </c:pt>
                <c:pt idx="6">
                  <c:v>5.8838927252288418</c:v>
                </c:pt>
                <c:pt idx="7">
                  <c:v>6.4380600948866622</c:v>
                </c:pt>
                <c:pt idx="8">
                  <c:v>6.0953252370653805</c:v>
                </c:pt>
                <c:pt idx="9">
                  <c:v>5.8074179743223961</c:v>
                </c:pt>
                <c:pt idx="10">
                  <c:v>5.5597875569044</c:v>
                </c:pt>
                <c:pt idx="11">
                  <c:v>3.7936425761027128</c:v>
                </c:pt>
                <c:pt idx="12">
                  <c:v>2.894304447428707</c:v>
                </c:pt>
                <c:pt idx="13">
                  <c:v>2.5242163279366174</c:v>
                </c:pt>
                <c:pt idx="14">
                  <c:v>2.1304221421095475</c:v>
                </c:pt>
                <c:pt idx="15">
                  <c:v>2.3922042308696785</c:v>
                </c:pt>
                <c:pt idx="16">
                  <c:v>2.4737694956451284</c:v>
                </c:pt>
                <c:pt idx="17">
                  <c:v>1.7671827521342784</c:v>
                </c:pt>
                <c:pt idx="18">
                  <c:v>1.5398419769689837</c:v>
                </c:pt>
                <c:pt idx="19">
                  <c:v>1.423592493297587</c:v>
                </c:pt>
                <c:pt idx="20">
                  <c:v>1.1596822181426851</c:v>
                </c:pt>
                <c:pt idx="21">
                  <c:v>1.0121270718232043</c:v>
                </c:pt>
                <c:pt idx="22">
                  <c:v>0.84655730129390017</c:v>
                </c:pt>
                <c:pt idx="23">
                  <c:v>0.72401936567532843</c:v>
                </c:pt>
                <c:pt idx="24">
                  <c:v>0.75218640936152736</c:v>
                </c:pt>
                <c:pt idx="25">
                  <c:v>0.68292637465051254</c:v>
                </c:pt>
                <c:pt idx="26">
                  <c:v>0.60746083063914447</c:v>
                </c:pt>
                <c:pt idx="27">
                  <c:v>0.53986473543843105</c:v>
                </c:pt>
                <c:pt idx="28">
                  <c:v>0.51391421437989171</c:v>
                </c:pt>
                <c:pt idx="29">
                  <c:v>0.49454020273462285</c:v>
                </c:pt>
                <c:pt idx="30">
                  <c:v>0.46967055505704397</c:v>
                </c:pt>
                <c:pt idx="31">
                  <c:v>0.4251746466451598</c:v>
                </c:pt>
              </c:numCache>
            </c:numRef>
          </c:yVal>
          <c:smooth val="0"/>
          <c:extLst>
            <c:ext xmlns:c16="http://schemas.microsoft.com/office/drawing/2014/chart" uri="{C3380CC4-5D6E-409C-BE32-E72D297353CC}">
              <c16:uniqueId val="{00000002-ED6F-4F84-8385-09512C41E0CB}"/>
            </c:ext>
          </c:extLst>
        </c:ser>
        <c:ser>
          <c:idx val="3"/>
          <c:order val="3"/>
          <c:tx>
            <c:v>b34</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GPU!$B$82:$B$113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GPU!$K$118:$K$149</c:f>
              <c:numCache>
                <c:formatCode>General</c:formatCode>
                <c:ptCount val="32"/>
                <c:pt idx="0">
                  <c:v>1</c:v>
                </c:pt>
                <c:pt idx="1">
                  <c:v>2.4698305084745762</c:v>
                </c:pt>
                <c:pt idx="2">
                  <c:v>2.7129877867143279</c:v>
                </c:pt>
                <c:pt idx="3">
                  <c:v>3.6119373388855838</c:v>
                </c:pt>
                <c:pt idx="4">
                  <c:v>3.2813907404071334</c:v>
                </c:pt>
                <c:pt idx="5">
                  <c:v>1.5951484368158333</c:v>
                </c:pt>
                <c:pt idx="6">
                  <c:v>1.0745044832468145</c:v>
                </c:pt>
                <c:pt idx="7">
                  <c:v>0.92678335198941686</c:v>
                </c:pt>
                <c:pt idx="8">
                  <c:v>0.73373615307150053</c:v>
                </c:pt>
                <c:pt idx="9">
                  <c:v>0.7743155925862949</c:v>
                </c:pt>
                <c:pt idx="10">
                  <c:v>0.71311122421015538</c:v>
                </c:pt>
                <c:pt idx="11">
                  <c:v>0.70273919753086411</c:v>
                </c:pt>
                <c:pt idx="12">
                  <c:v>0.68663299155609159</c:v>
                </c:pt>
                <c:pt idx="13">
                  <c:v>0.69821373811714194</c:v>
                </c:pt>
                <c:pt idx="14">
                  <c:v>0.63997610849553788</c:v>
                </c:pt>
                <c:pt idx="15">
                  <c:v>0.75599734373702987</c:v>
                </c:pt>
                <c:pt idx="16">
                  <c:v>0.53887343944145316</c:v>
                </c:pt>
                <c:pt idx="17">
                  <c:v>0.46688368278054027</c:v>
                </c:pt>
                <c:pt idx="18">
                  <c:v>0.40370124113475181</c:v>
                </c:pt>
                <c:pt idx="19">
                  <c:v>0.34877932024892289</c:v>
                </c:pt>
                <c:pt idx="20">
                  <c:v>0.29929837821850508</c:v>
                </c:pt>
                <c:pt idx="21">
                  <c:v>0.27062564072087597</c:v>
                </c:pt>
                <c:pt idx="22">
                  <c:v>0.23389447462023447</c:v>
                </c:pt>
                <c:pt idx="23">
                  <c:v>0.20040047088334634</c:v>
                </c:pt>
                <c:pt idx="24">
                  <c:v>0.21310823300925438</c:v>
                </c:pt>
                <c:pt idx="25">
                  <c:v>0.19476492413630872</c:v>
                </c:pt>
                <c:pt idx="26">
                  <c:v>0.17322048404735865</c:v>
                </c:pt>
                <c:pt idx="27">
                  <c:v>0.14735982007782603</c:v>
                </c:pt>
                <c:pt idx="28">
                  <c:v>0.14733002248572397</c:v>
                </c:pt>
                <c:pt idx="29">
                  <c:v>0.1449004430938611</c:v>
                </c:pt>
                <c:pt idx="30">
                  <c:v>0.13719730350619513</c:v>
                </c:pt>
                <c:pt idx="31">
                  <c:v>0.13436656290110796</c:v>
                </c:pt>
              </c:numCache>
            </c:numRef>
          </c:yVal>
          <c:smooth val="0"/>
          <c:extLst>
            <c:ext xmlns:c16="http://schemas.microsoft.com/office/drawing/2014/chart" uri="{C3380CC4-5D6E-409C-BE32-E72D297353CC}">
              <c16:uniqueId val="{00000003-ED6F-4F84-8385-09512C41E0CB}"/>
            </c:ext>
          </c:extLst>
        </c:ser>
        <c:ser>
          <c:idx val="4"/>
          <c:order val="4"/>
          <c:tx>
            <c:v>b68</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GPU!$B$82:$B$113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GPU!$L$118:$L$149</c:f>
              <c:numCache>
                <c:formatCode>General</c:formatCode>
                <c:ptCount val="32"/>
                <c:pt idx="0">
                  <c:v>1</c:v>
                </c:pt>
                <c:pt idx="1">
                  <c:v>1.0913584455428669</c:v>
                </c:pt>
                <c:pt idx="2">
                  <c:v>0.75480372509725324</c:v>
                </c:pt>
                <c:pt idx="3">
                  <c:v>0.33476237779055784</c:v>
                </c:pt>
                <c:pt idx="4">
                  <c:v>0.31611947667242651</c:v>
                </c:pt>
                <c:pt idx="5">
                  <c:v>0.30321541885684522</c:v>
                </c:pt>
                <c:pt idx="6">
                  <c:v>0.30335907518832611</c:v>
                </c:pt>
                <c:pt idx="7">
                  <c:v>0.30010311211098611</c:v>
                </c:pt>
                <c:pt idx="8">
                  <c:v>0.29498756104302959</c:v>
                </c:pt>
                <c:pt idx="9">
                  <c:v>0.2729210178594263</c:v>
                </c:pt>
                <c:pt idx="10">
                  <c:v>0.24713420047087883</c:v>
                </c:pt>
                <c:pt idx="11">
                  <c:v>0.20348948070933706</c:v>
                </c:pt>
                <c:pt idx="12">
                  <c:v>0.18797522238205677</c:v>
                </c:pt>
                <c:pt idx="13">
                  <c:v>0.15211555365500201</c:v>
                </c:pt>
                <c:pt idx="14">
                  <c:v>0.13357950515291858</c:v>
                </c:pt>
                <c:pt idx="15">
                  <c:v>0.12921518374265936</c:v>
                </c:pt>
                <c:pt idx="16">
                  <c:v>0.11203653479379189</c:v>
                </c:pt>
                <c:pt idx="17">
                  <c:v>0.10580847723704867</c:v>
                </c:pt>
                <c:pt idx="18">
                  <c:v>0.100139190816534</c:v>
                </c:pt>
                <c:pt idx="19">
                  <c:v>9.7299679365417044E-2</c:v>
                </c:pt>
                <c:pt idx="20">
                  <c:v>9.4657323635503512E-2</c:v>
                </c:pt>
                <c:pt idx="21">
                  <c:v>9.4973227131817439E-2</c:v>
                </c:pt>
                <c:pt idx="22">
                  <c:v>9.1389178310948713E-2</c:v>
                </c:pt>
                <c:pt idx="23">
                  <c:v>8.4999336253816532E-2</c:v>
                </c:pt>
                <c:pt idx="24">
                  <c:v>9.4222732356230493E-2</c:v>
                </c:pt>
                <c:pt idx="25">
                  <c:v>8.936871048334194E-2</c:v>
                </c:pt>
                <c:pt idx="26">
                  <c:v>8.6242659339475239E-2</c:v>
                </c:pt>
                <c:pt idx="27">
                  <c:v>8.1764780998595313E-2</c:v>
                </c:pt>
                <c:pt idx="28">
                  <c:v>8.2170860978145091E-2</c:v>
                </c:pt>
                <c:pt idx="29">
                  <c:v>8.307277138445969E-2</c:v>
                </c:pt>
                <c:pt idx="30">
                  <c:v>8.0094567379257714E-2</c:v>
                </c:pt>
                <c:pt idx="31">
                  <c:v>7.7118562412680058E-2</c:v>
                </c:pt>
              </c:numCache>
            </c:numRef>
          </c:yVal>
          <c:smooth val="0"/>
          <c:extLst>
            <c:ext xmlns:c16="http://schemas.microsoft.com/office/drawing/2014/chart" uri="{C3380CC4-5D6E-409C-BE32-E72D297353CC}">
              <c16:uniqueId val="{00000004-ED6F-4F84-8385-09512C41E0CB}"/>
            </c:ext>
          </c:extLst>
        </c:ser>
        <c:dLbls>
          <c:showLegendKey val="0"/>
          <c:showVal val="0"/>
          <c:showCatName val="0"/>
          <c:showSerName val="0"/>
          <c:showPercent val="0"/>
          <c:showBubbleSize val="0"/>
        </c:dLbls>
        <c:axId val="936171759"/>
        <c:axId val="936160719"/>
      </c:scatterChart>
      <c:valAx>
        <c:axId val="936171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Warps per block</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936160719"/>
        <c:crosses val="autoZero"/>
        <c:crossBetween val="midCat"/>
      </c:valAx>
      <c:valAx>
        <c:axId val="936160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Cumulative speedup</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936171759"/>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w1</c:v>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25400" cap="rnd">
                <a:solidFill>
                  <a:srgbClr val="C00000"/>
                </a:solidFill>
                <a:prstDash val="solid"/>
              </a:ln>
              <a:effectLst/>
            </c:spPr>
            <c:trendlineType val="poly"/>
            <c:order val="4"/>
            <c:dispRSqr val="0"/>
            <c:dispEq val="0"/>
          </c:trendline>
          <c:yVal>
            <c:numRef>
              <c:f>GPU!$B$257:$B$528</c:f>
              <c:numCache>
                <c:formatCode>General</c:formatCode>
                <c:ptCount val="272"/>
                <c:pt idx="0">
                  <c:v>1</c:v>
                </c:pt>
                <c:pt idx="1">
                  <c:v>1.8926712771779688</c:v>
                </c:pt>
                <c:pt idx="2">
                  <c:v>2.5140968871852487</c:v>
                </c:pt>
                <c:pt idx="3">
                  <c:v>3.3306016670168801</c:v>
                </c:pt>
                <c:pt idx="4">
                  <c:v>4.9442805339294758</c:v>
                </c:pt>
                <c:pt idx="5">
                  <c:v>4.0321377088103105</c:v>
                </c:pt>
                <c:pt idx="6">
                  <c:v>4.6805620493638802</c:v>
                </c:pt>
                <c:pt idx="7">
                  <c:v>5.4065178152669793</c:v>
                </c:pt>
                <c:pt idx="8">
                  <c:v>8.9124007215987628</c:v>
                </c:pt>
                <c:pt idx="9">
                  <c:v>9.2191067057654568</c:v>
                </c:pt>
                <c:pt idx="10">
                  <c:v>7.3113203920814902</c:v>
                </c:pt>
                <c:pt idx="11">
                  <c:v>11.215189127037942</c:v>
                </c:pt>
                <c:pt idx="12">
                  <c:v>12.193345727290209</c:v>
                </c:pt>
                <c:pt idx="13">
                  <c:v>13.956341490259383</c:v>
                </c:pt>
                <c:pt idx="14">
                  <c:v>10.067432382363839</c:v>
                </c:pt>
                <c:pt idx="15">
                  <c:v>10.82981267437226</c:v>
                </c:pt>
                <c:pt idx="16">
                  <c:v>14.249625412046747</c:v>
                </c:pt>
                <c:pt idx="17">
                  <c:v>17.718118304611085</c:v>
                </c:pt>
                <c:pt idx="18">
                  <c:v>13.026332911002292</c:v>
                </c:pt>
                <c:pt idx="19">
                  <c:v>16.832957210496037</c:v>
                </c:pt>
                <c:pt idx="20">
                  <c:v>20.830577154747562</c:v>
                </c:pt>
                <c:pt idx="21">
                  <c:v>20.717133209889987</c:v>
                </c:pt>
                <c:pt idx="22">
                  <c:v>21.623919963619823</c:v>
                </c:pt>
                <c:pt idx="23">
                  <c:v>20.037292599420592</c:v>
                </c:pt>
                <c:pt idx="24">
                  <c:v>24.858393778997581</c:v>
                </c:pt>
                <c:pt idx="25">
                  <c:v>21.673199635369187</c:v>
                </c:pt>
                <c:pt idx="26">
                  <c:v>26.562949514698694</c:v>
                </c:pt>
                <c:pt idx="27">
                  <c:v>26.144879725085907</c:v>
                </c:pt>
                <c:pt idx="28">
                  <c:v>24.050578491496488</c:v>
                </c:pt>
                <c:pt idx="29">
                  <c:v>24.869769874476983</c:v>
                </c:pt>
                <c:pt idx="30">
                  <c:v>21.026309971258016</c:v>
                </c:pt>
                <c:pt idx="31">
                  <c:v>26.455803602475832</c:v>
                </c:pt>
                <c:pt idx="32">
                  <c:v>22.363786008230448</c:v>
                </c:pt>
                <c:pt idx="33">
                  <c:v>23.017365523083438</c:v>
                </c:pt>
                <c:pt idx="34">
                  <c:v>23.670462323439736</c:v>
                </c:pt>
                <c:pt idx="35">
                  <c:v>33.232113217436876</c:v>
                </c:pt>
                <c:pt idx="36">
                  <c:v>30.388880012781591</c:v>
                </c:pt>
                <c:pt idx="37">
                  <c:v>25.594294556953507</c:v>
                </c:pt>
                <c:pt idx="38">
                  <c:v>31.956317204301076</c:v>
                </c:pt>
                <c:pt idx="39">
                  <c:v>26.906776064507003</c:v>
                </c:pt>
                <c:pt idx="40">
                  <c:v>33.504315659679406</c:v>
                </c:pt>
                <c:pt idx="41">
                  <c:v>40.829451540195343</c:v>
                </c:pt>
                <c:pt idx="42">
                  <c:v>28.775189107413006</c:v>
                </c:pt>
                <c:pt idx="43">
                  <c:v>35.759353261891327</c:v>
                </c:pt>
                <c:pt idx="44">
                  <c:v>29.953385826771651</c:v>
                </c:pt>
                <c:pt idx="45">
                  <c:v>37.276629103380692</c:v>
                </c:pt>
                <c:pt idx="46">
                  <c:v>31.211683623235963</c:v>
                </c:pt>
                <c:pt idx="47">
                  <c:v>31.878655828375091</c:v>
                </c:pt>
                <c:pt idx="48">
                  <c:v>39.605205622071836</c:v>
                </c:pt>
                <c:pt idx="49">
                  <c:v>44.976117285410261</c:v>
                </c:pt>
                <c:pt idx="50">
                  <c:v>33.572323713705764</c:v>
                </c:pt>
                <c:pt idx="51">
                  <c:v>34.184759166067572</c:v>
                </c:pt>
                <c:pt idx="52">
                  <c:v>47.285021752641391</c:v>
                </c:pt>
                <c:pt idx="53">
                  <c:v>51.309414620987319</c:v>
                </c:pt>
                <c:pt idx="54">
                  <c:v>35.884161871521549</c:v>
                </c:pt>
                <c:pt idx="55">
                  <c:v>44.923004251299005</c:v>
                </c:pt>
                <c:pt idx="56">
                  <c:v>36.965115149159459</c:v>
                </c:pt>
                <c:pt idx="57">
                  <c:v>37.638072622934601</c:v>
                </c:pt>
                <c:pt idx="58">
                  <c:v>38.278124371100823</c:v>
                </c:pt>
                <c:pt idx="59">
                  <c:v>38.868703382037395</c:v>
                </c:pt>
                <c:pt idx="60">
                  <c:v>53.790723981900442</c:v>
                </c:pt>
                <c:pt idx="61">
                  <c:v>39.824958123953095</c:v>
                </c:pt>
                <c:pt idx="62">
                  <c:v>58.542320714065859</c:v>
                </c:pt>
                <c:pt idx="63">
                  <c:v>40.961343813933453</c:v>
                </c:pt>
                <c:pt idx="64">
                  <c:v>41.47944608003489</c:v>
                </c:pt>
                <c:pt idx="65">
                  <c:v>42.239395958250057</c:v>
                </c:pt>
                <c:pt idx="66">
                  <c:v>42.508436696837634</c:v>
                </c:pt>
                <c:pt idx="67">
                  <c:v>59.327510917030565</c:v>
                </c:pt>
                <c:pt idx="68">
                  <c:v>53.805940594059408</c:v>
                </c:pt>
                <c:pt idx="69">
                  <c:v>44.321099848537806</c:v>
                </c:pt>
                <c:pt idx="70">
                  <c:v>44.732831608654742</c:v>
                </c:pt>
                <c:pt idx="71">
                  <c:v>55.827414147343703</c:v>
                </c:pt>
                <c:pt idx="72">
                  <c:v>56.415245439715257</c:v>
                </c:pt>
                <c:pt idx="73">
                  <c:v>46.459208597948212</c:v>
                </c:pt>
                <c:pt idx="74">
                  <c:v>57.681273692191048</c:v>
                </c:pt>
                <c:pt idx="75">
                  <c:v>47.700062695924764</c:v>
                </c:pt>
                <c:pt idx="76">
                  <c:v>48.007067137809187</c:v>
                </c:pt>
                <c:pt idx="77">
                  <c:v>48.48432322202396</c:v>
                </c:pt>
                <c:pt idx="78">
                  <c:v>48.739013452914797</c:v>
                </c:pt>
                <c:pt idx="79">
                  <c:v>49.876491412088626</c:v>
                </c:pt>
                <c:pt idx="80">
                  <c:v>60.787472035794174</c:v>
                </c:pt>
                <c:pt idx="81">
                  <c:v>51.034075664072979</c:v>
                </c:pt>
                <c:pt idx="82">
                  <c:v>61.875081327260894</c:v>
                </c:pt>
                <c:pt idx="83">
                  <c:v>63.784037558685434</c:v>
                </c:pt>
                <c:pt idx="84">
                  <c:v>63.698593436034827</c:v>
                </c:pt>
                <c:pt idx="85">
                  <c:v>53.159306875349351</c:v>
                </c:pt>
                <c:pt idx="86">
                  <c:v>63.180202624148812</c:v>
                </c:pt>
                <c:pt idx="87">
                  <c:v>54.328477577834896</c:v>
                </c:pt>
                <c:pt idx="88">
                  <c:v>63.634660421545661</c:v>
                </c:pt>
                <c:pt idx="89">
                  <c:v>63.698593436034827</c:v>
                </c:pt>
                <c:pt idx="90">
                  <c:v>63.443629086057364</c:v>
                </c:pt>
                <c:pt idx="91">
                  <c:v>56.223470292639668</c:v>
                </c:pt>
                <c:pt idx="92">
                  <c:v>57.084033613445378</c:v>
                </c:pt>
                <c:pt idx="93">
                  <c:v>62.804688789829946</c:v>
                </c:pt>
                <c:pt idx="94">
                  <c:v>63.253741270369126</c:v>
                </c:pt>
                <c:pt idx="95">
                  <c:v>58.042111687519068</c:v>
                </c:pt>
                <c:pt idx="96">
                  <c:v>59.06039434870361</c:v>
                </c:pt>
                <c:pt idx="97">
                  <c:v>59.448038756055624</c:v>
                </c:pt>
                <c:pt idx="98">
                  <c:v>60.058099147458158</c:v>
                </c:pt>
                <c:pt idx="99">
                  <c:v>62.331312469277407</c:v>
                </c:pt>
                <c:pt idx="100">
                  <c:v>60.894509364494951</c:v>
                </c:pt>
                <c:pt idx="101">
                  <c:v>61.080282594733454</c:v>
                </c:pt>
                <c:pt idx="102">
                  <c:v>62.464367816091951</c:v>
                </c:pt>
                <c:pt idx="103">
                  <c:v>61.198198198198192</c:v>
                </c:pt>
                <c:pt idx="104">
                  <c:v>63.012754679476558</c:v>
                </c:pt>
                <c:pt idx="105">
                  <c:v>63.42247415805268</c:v>
                </c:pt>
                <c:pt idx="106">
                  <c:v>62.026414479047773</c:v>
                </c:pt>
                <c:pt idx="107">
                  <c:v>63.848271231957028</c:v>
                </c:pt>
                <c:pt idx="108">
                  <c:v>61.366026778512655</c:v>
                </c:pt>
                <c:pt idx="109">
                  <c:v>62.835811034027081</c:v>
                </c:pt>
                <c:pt idx="110">
                  <c:v>63.253741270369126</c:v>
                </c:pt>
                <c:pt idx="111">
                  <c:v>62.495153606045662</c:v>
                </c:pt>
                <c:pt idx="112">
                  <c:v>62.464367816091951</c:v>
                </c:pt>
                <c:pt idx="113">
                  <c:v>63.253741270369126</c:v>
                </c:pt>
                <c:pt idx="114">
                  <c:v>62.310892710892702</c:v>
                </c:pt>
                <c:pt idx="115">
                  <c:v>62.382420465726462</c:v>
                </c:pt>
                <c:pt idx="116">
                  <c:v>63.570855614973254</c:v>
                </c:pt>
                <c:pt idx="117">
                  <c:v>64.34506089309879</c:v>
                </c:pt>
                <c:pt idx="118">
                  <c:v>63.475387952611371</c:v>
                </c:pt>
                <c:pt idx="119">
                  <c:v>63.359093937375071</c:v>
                </c:pt>
                <c:pt idx="120">
                  <c:v>62.026414479047773</c:v>
                </c:pt>
                <c:pt idx="121">
                  <c:v>63.096367556808751</c:v>
                </c:pt>
                <c:pt idx="122">
                  <c:v>62.50542228064409</c:v>
                </c:pt>
                <c:pt idx="123">
                  <c:v>62.732189973614766</c:v>
                </c:pt>
                <c:pt idx="124">
                  <c:v>63.912634408602152</c:v>
                </c:pt>
                <c:pt idx="125">
                  <c:v>64.063320983496126</c:v>
                </c:pt>
                <c:pt idx="126">
                  <c:v>63.359093937375071</c:v>
                </c:pt>
                <c:pt idx="127">
                  <c:v>62.546530746464981</c:v>
                </c:pt>
                <c:pt idx="128">
                  <c:v>62.835811034027081</c:v>
                </c:pt>
                <c:pt idx="129">
                  <c:v>63.274783765801729</c:v>
                </c:pt>
                <c:pt idx="130">
                  <c:v>62.773597359735973</c:v>
                </c:pt>
                <c:pt idx="131">
                  <c:v>64.258108108108104</c:v>
                </c:pt>
                <c:pt idx="132">
                  <c:v>63.475387952611371</c:v>
                </c:pt>
                <c:pt idx="133">
                  <c:v>62.608294930875566</c:v>
                </c:pt>
                <c:pt idx="134">
                  <c:v>63.138257261410779</c:v>
                </c:pt>
                <c:pt idx="135">
                  <c:v>64.030971216966847</c:v>
                </c:pt>
                <c:pt idx="136">
                  <c:v>61.296809539155646</c:v>
                </c:pt>
                <c:pt idx="137">
                  <c:v>62.556816313106395</c:v>
                </c:pt>
                <c:pt idx="138">
                  <c:v>62.939774983454654</c:v>
                </c:pt>
                <c:pt idx="139">
                  <c:v>61.75454545454545</c:v>
                </c:pt>
                <c:pt idx="140">
                  <c:v>61.794671864847295</c:v>
                </c:pt>
                <c:pt idx="141">
                  <c:v>62.331312469277407</c:v>
                </c:pt>
                <c:pt idx="142">
                  <c:v>62.280288146692854</c:v>
                </c:pt>
                <c:pt idx="143">
                  <c:v>62.50542228064409</c:v>
                </c:pt>
                <c:pt idx="144">
                  <c:v>62.690837178642049</c:v>
                </c:pt>
                <c:pt idx="145">
                  <c:v>62.929363110008261</c:v>
                </c:pt>
                <c:pt idx="146">
                  <c:v>62.866964138158977</c:v>
                </c:pt>
                <c:pt idx="147">
                  <c:v>62.846191970923513</c:v>
                </c:pt>
                <c:pt idx="148">
                  <c:v>62.443860801050555</c:v>
                </c:pt>
                <c:pt idx="149">
                  <c:v>62.680507497116487</c:v>
                </c:pt>
                <c:pt idx="150">
                  <c:v>62.701170265370031</c:v>
                </c:pt>
                <c:pt idx="151">
                  <c:v>62.898148148148145</c:v>
                </c:pt>
                <c:pt idx="152">
                  <c:v>63.023194168323386</c:v>
                </c:pt>
                <c:pt idx="153">
                  <c:v>62.908549694063169</c:v>
                </c:pt>
                <c:pt idx="154">
                  <c:v>62.413125512715332</c:v>
                </c:pt>
                <c:pt idx="155">
                  <c:v>62.618600823045256</c:v>
                </c:pt>
                <c:pt idx="156">
                  <c:v>62.950190302829718</c:v>
                </c:pt>
                <c:pt idx="157">
                  <c:v>60.210193099081984</c:v>
                </c:pt>
                <c:pt idx="158">
                  <c:v>63.687929013895854</c:v>
                </c:pt>
                <c:pt idx="159">
                  <c:v>63.826845637583894</c:v>
                </c:pt>
                <c:pt idx="160">
                  <c:v>62.960609069844423</c:v>
                </c:pt>
                <c:pt idx="161">
                  <c:v>62.815059445178328</c:v>
                </c:pt>
                <c:pt idx="162">
                  <c:v>63.044083526682122</c:v>
                </c:pt>
                <c:pt idx="163">
                  <c:v>64.030971216966847</c:v>
                </c:pt>
                <c:pt idx="164">
                  <c:v>63.869711215580921</c:v>
                </c:pt>
                <c:pt idx="165">
                  <c:v>63.987888982338092</c:v>
                </c:pt>
                <c:pt idx="166">
                  <c:v>62.711506758984498</c:v>
                </c:pt>
                <c:pt idx="167">
                  <c:v>63.464798131464789</c:v>
                </c:pt>
                <c:pt idx="168">
                  <c:v>64.020195220464487</c:v>
                </c:pt>
                <c:pt idx="169">
                  <c:v>64.117309961233772</c:v>
                </c:pt>
                <c:pt idx="170">
                  <c:v>62.026414479047773</c:v>
                </c:pt>
                <c:pt idx="171">
                  <c:v>61.854959349593493</c:v>
                </c:pt>
                <c:pt idx="172">
                  <c:v>62.259901800327327</c:v>
                </c:pt>
                <c:pt idx="173">
                  <c:v>62.546530746464981</c:v>
                </c:pt>
                <c:pt idx="174">
                  <c:v>62.577397598289188</c:v>
                </c:pt>
                <c:pt idx="175">
                  <c:v>62.711506758984498</c:v>
                </c:pt>
                <c:pt idx="176">
                  <c:v>60.153067678684373</c:v>
                </c:pt>
                <c:pt idx="177">
                  <c:v>62.628910108659852</c:v>
                </c:pt>
                <c:pt idx="178">
                  <c:v>62.898148148148145</c:v>
                </c:pt>
                <c:pt idx="179">
                  <c:v>63.012754679476558</c:v>
                </c:pt>
                <c:pt idx="180">
                  <c:v>63.064986737400531</c:v>
                </c:pt>
                <c:pt idx="181">
                  <c:v>62.628910108659852</c:v>
                </c:pt>
                <c:pt idx="182">
                  <c:v>55.444978866054505</c:v>
                </c:pt>
                <c:pt idx="183">
                  <c:v>49.326763485477173</c:v>
                </c:pt>
                <c:pt idx="184">
                  <c:v>63.730608142067346</c:v>
                </c:pt>
                <c:pt idx="185">
                  <c:v>63.169711059448687</c:v>
                </c:pt>
                <c:pt idx="186">
                  <c:v>61.070476802054898</c:v>
                </c:pt>
                <c:pt idx="187">
                  <c:v>63.784037558685434</c:v>
                </c:pt>
                <c:pt idx="188">
                  <c:v>63.454211843202664</c:v>
                </c:pt>
                <c:pt idx="189">
                  <c:v>58.219773492500764</c:v>
                </c:pt>
                <c:pt idx="190">
                  <c:v>56.206855791962177</c:v>
                </c:pt>
                <c:pt idx="191">
                  <c:v>55.680327868852451</c:v>
                </c:pt>
                <c:pt idx="192">
                  <c:v>55.187581604526322</c:v>
                </c:pt>
                <c:pt idx="193">
                  <c:v>60.039141414141405</c:v>
                </c:pt>
                <c:pt idx="194">
                  <c:v>44.130858468677495</c:v>
                </c:pt>
                <c:pt idx="195">
                  <c:v>60.914011208967167</c:v>
                </c:pt>
                <c:pt idx="196">
                  <c:v>49.791623036649213</c:v>
                </c:pt>
                <c:pt idx="197">
                  <c:v>50.653528628495337</c:v>
                </c:pt>
                <c:pt idx="198">
                  <c:v>43.238008638326889</c:v>
                </c:pt>
                <c:pt idx="199">
                  <c:v>45.656265002400374</c:v>
                </c:pt>
                <c:pt idx="200">
                  <c:v>46.272716214572434</c:v>
                </c:pt>
                <c:pt idx="201">
                  <c:v>58.398526251151367</c:v>
                </c:pt>
                <c:pt idx="202">
                  <c:v>44.492163742690053</c:v>
                </c:pt>
                <c:pt idx="203">
                  <c:v>46.715952351713121</c:v>
                </c:pt>
                <c:pt idx="204">
                  <c:v>49.122933884297517</c:v>
                </c:pt>
                <c:pt idx="205">
                  <c:v>39.762516985470889</c:v>
                </c:pt>
                <c:pt idx="206">
                  <c:v>32.650244614196204</c:v>
                </c:pt>
                <c:pt idx="207">
                  <c:v>36.893414799728447</c:v>
                </c:pt>
                <c:pt idx="208">
                  <c:v>39.654748253935153</c:v>
                </c:pt>
                <c:pt idx="209">
                  <c:v>37.757617866004956</c:v>
                </c:pt>
                <c:pt idx="210">
                  <c:v>37.320514078289015</c:v>
                </c:pt>
                <c:pt idx="211">
                  <c:v>38.289682939104175</c:v>
                </c:pt>
                <c:pt idx="212">
                  <c:v>37.287590668496371</c:v>
                </c:pt>
                <c:pt idx="213">
                  <c:v>36.078148710166914</c:v>
                </c:pt>
                <c:pt idx="214">
                  <c:v>36.291547414615529</c:v>
                </c:pt>
                <c:pt idx="215">
                  <c:v>38.920401064047468</c:v>
                </c:pt>
                <c:pt idx="216">
                  <c:v>36.091840607210621</c:v>
                </c:pt>
                <c:pt idx="217">
                  <c:v>34.366970819405545</c:v>
                </c:pt>
                <c:pt idx="218">
                  <c:v>39.469599501971359</c:v>
                </c:pt>
                <c:pt idx="219">
                  <c:v>35.813217849745804</c:v>
                </c:pt>
                <c:pt idx="220">
                  <c:v>35.249073387694587</c:v>
                </c:pt>
                <c:pt idx="221">
                  <c:v>34.178616352201253</c:v>
                </c:pt>
                <c:pt idx="222">
                  <c:v>34.851855245075583</c:v>
                </c:pt>
                <c:pt idx="223">
                  <c:v>33.421894218942185</c:v>
                </c:pt>
                <c:pt idx="224">
                  <c:v>33.974100205412164</c:v>
                </c:pt>
                <c:pt idx="225">
                  <c:v>35.288311688311687</c:v>
                </c:pt>
                <c:pt idx="226">
                  <c:v>34.551135331516804</c:v>
                </c:pt>
                <c:pt idx="227">
                  <c:v>32.112780685463441</c:v>
                </c:pt>
                <c:pt idx="228">
                  <c:v>33.910500980566944</c:v>
                </c:pt>
                <c:pt idx="229">
                  <c:v>32.129054054054052</c:v>
                </c:pt>
                <c:pt idx="230">
                  <c:v>31.571748692837577</c:v>
                </c:pt>
                <c:pt idx="231">
                  <c:v>31.905392938018956</c:v>
                </c:pt>
                <c:pt idx="232">
                  <c:v>28.740404956180111</c:v>
                </c:pt>
                <c:pt idx="233">
                  <c:v>30.379172656125217</c:v>
                </c:pt>
                <c:pt idx="234">
                  <c:v>29.585316534453256</c:v>
                </c:pt>
                <c:pt idx="235">
                  <c:v>30.987943955685889</c:v>
                </c:pt>
                <c:pt idx="236">
                  <c:v>25.583966642006857</c:v>
                </c:pt>
                <c:pt idx="237">
                  <c:v>31.028384991843392</c:v>
                </c:pt>
                <c:pt idx="238">
                  <c:v>24.890924556696984</c:v>
                </c:pt>
                <c:pt idx="239">
                  <c:v>24.938245706044313</c:v>
                </c:pt>
                <c:pt idx="240">
                  <c:v>25.523886205045624</c:v>
                </c:pt>
                <c:pt idx="241">
                  <c:v>24.796818981813438</c:v>
                </c:pt>
                <c:pt idx="242">
                  <c:v>24.928440366972474</c:v>
                </c:pt>
                <c:pt idx="243">
                  <c:v>24.869769874476983</c:v>
                </c:pt>
                <c:pt idx="244">
                  <c:v>28.655969868173258</c:v>
                </c:pt>
                <c:pt idx="245">
                  <c:v>25.22599469496021</c:v>
                </c:pt>
                <c:pt idx="246">
                  <c:v>28.79915209326974</c:v>
                </c:pt>
                <c:pt idx="247">
                  <c:v>24.432113037893384</c:v>
                </c:pt>
                <c:pt idx="248">
                  <c:v>27.899376604327099</c:v>
                </c:pt>
                <c:pt idx="249">
                  <c:v>27.662012798138452</c:v>
                </c:pt>
                <c:pt idx="250">
                  <c:v>24.808138776574928</c:v>
                </c:pt>
                <c:pt idx="251">
                  <c:v>27.919853211009173</c:v>
                </c:pt>
                <c:pt idx="252">
                  <c:v>24.840538069740102</c:v>
                </c:pt>
                <c:pt idx="253">
                  <c:v>27.406916426512968</c:v>
                </c:pt>
                <c:pt idx="254">
                  <c:v>24.134500697880977</c:v>
                </c:pt>
                <c:pt idx="255">
                  <c:v>27.337980596478619</c:v>
                </c:pt>
                <c:pt idx="256">
                  <c:v>25.625328393398451</c:v>
                </c:pt>
                <c:pt idx="257">
                  <c:v>24.342996096499647</c:v>
                </c:pt>
                <c:pt idx="258">
                  <c:v>24.011109007132486</c:v>
                </c:pt>
                <c:pt idx="259">
                  <c:v>23.997476659096645</c:v>
                </c:pt>
                <c:pt idx="260">
                  <c:v>25.482851018220792</c:v>
                </c:pt>
                <c:pt idx="261">
                  <c:v>25.07964135021097</c:v>
                </c:pt>
                <c:pt idx="262">
                  <c:v>22.895455913331325</c:v>
                </c:pt>
                <c:pt idx="263">
                  <c:v>24.417998587842607</c:v>
                </c:pt>
                <c:pt idx="264">
                  <c:v>22.878931857821613</c:v>
                </c:pt>
                <c:pt idx="265">
                  <c:v>22.167006584697859</c:v>
                </c:pt>
                <c:pt idx="266">
                  <c:v>21.67690466693259</c:v>
                </c:pt>
                <c:pt idx="267">
                  <c:v>22.009257116408239</c:v>
                </c:pt>
                <c:pt idx="268">
                  <c:v>22.386159006649795</c:v>
                </c:pt>
                <c:pt idx="269">
                  <c:v>20.619437367879016</c:v>
                </c:pt>
                <c:pt idx="270">
                  <c:v>20.597108668579782</c:v>
                </c:pt>
                <c:pt idx="271">
                  <c:v>21.490763233715608</c:v>
                </c:pt>
              </c:numCache>
            </c:numRef>
          </c:yVal>
          <c:smooth val="0"/>
          <c:extLst>
            <c:ext xmlns:c16="http://schemas.microsoft.com/office/drawing/2014/chart" uri="{C3380CC4-5D6E-409C-BE32-E72D297353CC}">
              <c16:uniqueId val="{00000001-C991-4ECB-9130-8818891A7822}"/>
            </c:ext>
          </c:extLst>
        </c:ser>
        <c:dLbls>
          <c:showLegendKey val="0"/>
          <c:showVal val="0"/>
          <c:showCatName val="0"/>
          <c:showSerName val="0"/>
          <c:showPercent val="0"/>
          <c:showBubbleSize val="0"/>
        </c:dLbls>
        <c:axId val="1248494720"/>
        <c:axId val="1248495200"/>
        <c:extLst>
          <c:ext xmlns:c15="http://schemas.microsoft.com/office/drawing/2012/chart" uri="{02D57815-91ED-43cb-92C2-25804820EDAC}">
            <c15:filteredScatterSeries>
              <c15:ser>
                <c:idx val="1"/>
                <c:order val="1"/>
                <c:tx>
                  <c:v>w2</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GPU!$C$65:$C$69</c15:sqref>
                        </c15:formulaRef>
                      </c:ext>
                    </c:extLst>
                    <c:numCache>
                      <c:formatCode>General</c:formatCode>
                      <c:ptCount val="5"/>
                      <c:pt idx="0">
                        <c:v>1</c:v>
                      </c:pt>
                      <c:pt idx="1">
                        <c:v>4</c:v>
                      </c:pt>
                      <c:pt idx="2">
                        <c:v>16</c:v>
                      </c:pt>
                      <c:pt idx="3">
                        <c:v>34</c:v>
                      </c:pt>
                      <c:pt idx="4">
                        <c:v>68</c:v>
                      </c:pt>
                    </c:numCache>
                  </c:numRef>
                </c:xVal>
                <c:yVal>
                  <c:numRef>
                    <c:extLst>
                      <c:ext uri="{02D57815-91ED-43cb-92C2-25804820EDAC}">
                        <c15:formulaRef>
                          <c15:sqref>GPU!$M$119:$Q$119</c15:sqref>
                        </c15:formulaRef>
                      </c:ext>
                    </c:extLst>
                    <c:numCache>
                      <c:formatCode>General</c:formatCode>
                      <c:ptCount val="5"/>
                      <c:pt idx="0">
                        <c:v>1</c:v>
                      </c:pt>
                      <c:pt idx="1">
                        <c:v>2.7444986072423401</c:v>
                      </c:pt>
                      <c:pt idx="2">
                        <c:v>12.678870158280787</c:v>
                      </c:pt>
                      <c:pt idx="3">
                        <c:v>26.719322033898305</c:v>
                      </c:pt>
                      <c:pt idx="4">
                        <c:v>33.587012101585138</c:v>
                      </c:pt>
                    </c:numCache>
                  </c:numRef>
                </c:yVal>
                <c:smooth val="0"/>
                <c:extLst>
                  <c:ext xmlns:c16="http://schemas.microsoft.com/office/drawing/2014/chart" uri="{C3380CC4-5D6E-409C-BE32-E72D297353CC}">
                    <c16:uniqueId val="{00000002-C991-4ECB-9130-8818891A7822}"/>
                  </c:ext>
                </c:extLst>
              </c15:ser>
            </c15:filteredScatterSeries>
            <c15:filteredScatterSeries>
              <c15:ser>
                <c:idx val="2"/>
                <c:order val="2"/>
                <c:tx>
                  <c:v>w4</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GPU!$M$121:$R$121</c15:sqref>
                        </c15:formulaRef>
                      </c:ext>
                    </c:extLst>
                    <c:numCache>
                      <c:formatCode>General</c:formatCode>
                      <c:ptCount val="6"/>
                      <c:pt idx="0">
                        <c:v>1</c:v>
                      </c:pt>
                      <c:pt idx="1">
                        <c:v>3.1499721603563473</c:v>
                      </c:pt>
                      <c:pt idx="2">
                        <c:v>11.559767061708214</c:v>
                      </c:pt>
                      <c:pt idx="3">
                        <c:v>22.436446559587548</c:v>
                      </c:pt>
                      <c:pt idx="4">
                        <c:v>5.9155643854237461</c:v>
                      </c:pt>
                      <c:pt idx="5">
                        <c:v>5.4995139496451833</c:v>
                      </c:pt>
                    </c:numCache>
                  </c:numRef>
                </c:yVal>
                <c:smooth val="0"/>
                <c:extLst xmlns:c15="http://schemas.microsoft.com/office/drawing/2012/chart">
                  <c:ext xmlns:c16="http://schemas.microsoft.com/office/drawing/2014/chart" uri="{C3380CC4-5D6E-409C-BE32-E72D297353CC}">
                    <c16:uniqueId val="{00000003-C991-4ECB-9130-8818891A7822}"/>
                  </c:ext>
                </c:extLst>
              </c15:ser>
            </c15:filteredScatterSeries>
            <c15:filteredScatterSeries>
              <c15:ser>
                <c:idx val="3"/>
                <c:order val="3"/>
                <c:tx>
                  <c:v>w8</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GPU!$M$125:$R$125</c15:sqref>
                        </c15:formulaRef>
                      </c:ext>
                    </c:extLst>
                    <c:numCache>
                      <c:formatCode>General</c:formatCode>
                      <c:ptCount val="6"/>
                      <c:pt idx="0">
                        <c:v>1</c:v>
                      </c:pt>
                      <c:pt idx="1">
                        <c:v>4.1394347404172729</c:v>
                      </c:pt>
                      <c:pt idx="2">
                        <c:v>11.992795642242136</c:v>
                      </c:pt>
                      <c:pt idx="3">
                        <c:v>3.4726264373664395</c:v>
                      </c:pt>
                      <c:pt idx="4">
                        <c:v>3.1988657667791527</c:v>
                      </c:pt>
                      <c:pt idx="5">
                        <c:v>1.3371013243476217</c:v>
                      </c:pt>
                    </c:numCache>
                  </c:numRef>
                </c:yVal>
                <c:smooth val="0"/>
                <c:extLst xmlns:c15="http://schemas.microsoft.com/office/drawing/2012/chart">
                  <c:ext xmlns:c16="http://schemas.microsoft.com/office/drawing/2014/chart" uri="{C3380CC4-5D6E-409C-BE32-E72D297353CC}">
                    <c16:uniqueId val="{00000004-C991-4ECB-9130-8818891A7822}"/>
                  </c:ext>
                </c:extLst>
              </c15:ser>
            </c15:filteredScatterSeries>
            <c15:filteredScatterSeries>
              <c15:ser>
                <c:idx val="4"/>
                <c:order val="4"/>
                <c:tx>
                  <c:v>w16</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GPU!$M$133:$R$133</c15:sqref>
                        </c15:formulaRef>
                      </c:ext>
                    </c:extLst>
                    <c:numCache>
                      <c:formatCode>General</c:formatCode>
                      <c:ptCount val="6"/>
                      <c:pt idx="0">
                        <c:v>1</c:v>
                      </c:pt>
                      <c:pt idx="1">
                        <c:v>3.7426619900313831</c:v>
                      </c:pt>
                      <c:pt idx="2">
                        <c:v>2.6474275267693916</c:v>
                      </c:pt>
                      <c:pt idx="3">
                        <c:v>1.6829086079521871</c:v>
                      </c:pt>
                      <c:pt idx="4">
                        <c:v>0.81827538191431393</c:v>
                      </c:pt>
                      <c:pt idx="5">
                        <c:v>0.4724937949357354</c:v>
                      </c:pt>
                    </c:numCache>
                  </c:numRef>
                </c:yVal>
                <c:smooth val="0"/>
                <c:extLst xmlns:c15="http://schemas.microsoft.com/office/drawing/2012/chart">
                  <c:ext xmlns:c16="http://schemas.microsoft.com/office/drawing/2014/chart" uri="{C3380CC4-5D6E-409C-BE32-E72D297353CC}">
                    <c16:uniqueId val="{00000005-C991-4ECB-9130-8818891A7822}"/>
                  </c:ext>
                </c:extLst>
              </c15:ser>
            </c15:filteredScatterSeries>
            <c15:filteredScatterSeries>
              <c15:ser>
                <c:idx val="5"/>
                <c:order val="5"/>
                <c:tx>
                  <c:v>w32</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GPU!$M$149:$R$149</c15:sqref>
                        </c15:formulaRef>
                      </c:ext>
                    </c:extLst>
                    <c:numCache>
                      <c:formatCode>General</c:formatCode>
                      <c:ptCount val="6"/>
                      <c:pt idx="0">
                        <c:v>1</c:v>
                      </c:pt>
                      <c:pt idx="1">
                        <c:v>0.95058517555266586</c:v>
                      </c:pt>
                      <c:pt idx="2">
                        <c:v>0.39021050432845172</c:v>
                      </c:pt>
                      <c:pt idx="3">
                        <c:v>0.24804886325076347</c:v>
                      </c:pt>
                      <c:pt idx="4">
                        <c:v>0.40499590499590504</c:v>
                      </c:pt>
                      <c:pt idx="5">
                        <c:v>0.99688713646200822</c:v>
                      </c:pt>
                    </c:numCache>
                  </c:numRef>
                </c:yVal>
                <c:smooth val="0"/>
                <c:extLst xmlns:c15="http://schemas.microsoft.com/office/drawing/2012/chart">
                  <c:ext xmlns:c16="http://schemas.microsoft.com/office/drawing/2014/chart" uri="{C3380CC4-5D6E-409C-BE32-E72D297353CC}">
                    <c16:uniqueId val="{00000006-C991-4ECB-9130-8818891A7822}"/>
                  </c:ext>
                </c:extLst>
              </c15:ser>
            </c15:filteredScatterSeries>
          </c:ext>
        </c:extLst>
      </c:scatterChart>
      <c:valAx>
        <c:axId val="1248494720"/>
        <c:scaling>
          <c:orientation val="minMax"/>
          <c:max val="28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N. Blocks</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1248495200"/>
        <c:crosses val="autoZero"/>
        <c:crossBetween val="midCat"/>
      </c:valAx>
      <c:valAx>
        <c:axId val="124849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Cumulative speedup</a:t>
                </a:r>
              </a:p>
            </c:rich>
          </c:tx>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crossAx val="1248494720"/>
        <c:crosses val="autoZero"/>
        <c:crossBetween val="midCat"/>
      </c:valAx>
      <c:spPr>
        <a:noFill/>
        <a:ln>
          <a:noFill/>
        </a:ln>
        <a:effectLst/>
      </c:spPr>
    </c:plotArea>
    <c:legend>
      <c:legendPos val="t"/>
      <c:legendEntry>
        <c:idx val="1"/>
        <c:delete val="1"/>
      </c:legendEntry>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New map CPU</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'Comparison CPU-GPU'!$B$4:$B$23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'Comparison CPU-GPU'!$F$4:$F$23</c:f>
              <c:numCache>
                <c:formatCode>General</c:formatCode>
                <c:ptCount val="20"/>
                <c:pt idx="0">
                  <c:v>1</c:v>
                </c:pt>
                <c:pt idx="1">
                  <c:v>1.9208444806327789</c:v>
                </c:pt>
                <c:pt idx="2">
                  <c:v>2.6892761175800017</c:v>
                </c:pt>
                <c:pt idx="3">
                  <c:v>3.3721666326322239</c:v>
                </c:pt>
                <c:pt idx="4">
                  <c:v>3.954382183908046</c:v>
                </c:pt>
                <c:pt idx="5">
                  <c:v>4.3365283613445378</c:v>
                </c:pt>
                <c:pt idx="6">
                  <c:v>4.6602229434175255</c:v>
                </c:pt>
                <c:pt idx="7">
                  <c:v>4.9110780669144987</c:v>
                </c:pt>
                <c:pt idx="8">
                  <c:v>4.7262449914138527</c:v>
                </c:pt>
                <c:pt idx="9">
                  <c:v>4.9338213325366</c:v>
                </c:pt>
                <c:pt idx="10">
                  <c:v>4.9412028725314183</c:v>
                </c:pt>
                <c:pt idx="11">
                  <c:v>5.1339965801336858</c:v>
                </c:pt>
                <c:pt idx="12">
                  <c:v>5.2540566337893733</c:v>
                </c:pt>
                <c:pt idx="13">
                  <c:v>5.3693708340107307</c:v>
                </c:pt>
                <c:pt idx="14">
                  <c:v>5.5330876193667287</c:v>
                </c:pt>
                <c:pt idx="15">
                  <c:v>5.7061161022805811</c:v>
                </c:pt>
                <c:pt idx="16">
                  <c:v>5.2249644043663981</c:v>
                </c:pt>
                <c:pt idx="17">
                  <c:v>5.2200094831673782</c:v>
                </c:pt>
                <c:pt idx="18">
                  <c:v>5.1807058823529415</c:v>
                </c:pt>
                <c:pt idx="19">
                  <c:v>5.3965686274509812</c:v>
                </c:pt>
              </c:numCache>
            </c:numRef>
          </c:yVal>
          <c:smooth val="0"/>
          <c:extLst>
            <c:ext xmlns:c16="http://schemas.microsoft.com/office/drawing/2014/chart" uri="{C3380CC4-5D6E-409C-BE32-E72D297353CC}">
              <c16:uniqueId val="{00000000-ADBD-4773-8BF1-3AEBA82EAA8B}"/>
            </c:ext>
          </c:extLst>
        </c:ser>
        <c:ser>
          <c:idx val="1"/>
          <c:order val="1"/>
          <c:tx>
            <c:v>Version 4 GPU (1 warp)</c:v>
          </c:tx>
          <c:spPr>
            <a:ln w="19050" cap="rnd">
              <a:solidFill>
                <a:schemeClr val="accent2"/>
              </a:solidFill>
              <a:round/>
            </a:ln>
            <a:effectLst/>
          </c:spPr>
          <c:marker>
            <c:symbol val="square"/>
            <c:size val="5"/>
            <c:spPr>
              <a:solidFill>
                <a:schemeClr val="accent2"/>
              </a:solidFill>
              <a:ln w="9525">
                <a:solidFill>
                  <a:schemeClr val="accent2"/>
                </a:solidFill>
              </a:ln>
              <a:effectLst/>
            </c:spPr>
          </c:marker>
          <c:yVal>
            <c:numRef>
              <c:f>'Comparison CPU-GPU'!$AH$27:$AH$77</c:f>
              <c:numCache>
                <c:formatCode>General</c:formatCode>
                <c:ptCount val="51"/>
                <c:pt idx="0">
                  <c:v>1</c:v>
                </c:pt>
                <c:pt idx="1">
                  <c:v>1.7156080064792316</c:v>
                </c:pt>
                <c:pt idx="2">
                  <c:v>2.1188911117462133</c:v>
                </c:pt>
                <c:pt idx="3">
                  <c:v>2.8614434581242763</c:v>
                </c:pt>
                <c:pt idx="4">
                  <c:v>4.6193146417445474</c:v>
                </c:pt>
                <c:pt idx="5">
                  <c:v>5.7206790123456788</c:v>
                </c:pt>
                <c:pt idx="6">
                  <c:v>5.7517455391776569</c:v>
                </c:pt>
                <c:pt idx="7">
                  <c:v>5.5681562147953434</c:v>
                </c:pt>
                <c:pt idx="8">
                  <c:v>6.2093802345058622</c:v>
                </c:pt>
                <c:pt idx="9">
                  <c:v>8.5859872611464958</c:v>
                </c:pt>
                <c:pt idx="10">
                  <c:v>7.8124341412012637</c:v>
                </c:pt>
                <c:pt idx="11">
                  <c:v>10.311543810848399</c:v>
                </c:pt>
                <c:pt idx="12">
                  <c:v>11.441358024691358</c:v>
                </c:pt>
                <c:pt idx="13">
                  <c:v>9.7939233817701439</c:v>
                </c:pt>
                <c:pt idx="14">
                  <c:v>13.018437225636522</c:v>
                </c:pt>
                <c:pt idx="15">
                  <c:v>11.233333333333333</c:v>
                </c:pt>
                <c:pt idx="16">
                  <c:v>11.852917665867306</c:v>
                </c:pt>
                <c:pt idx="17">
                  <c:v>15.757704569606799</c:v>
                </c:pt>
                <c:pt idx="18">
                  <c:v>16.623318385650222</c:v>
                </c:pt>
                <c:pt idx="19">
                  <c:v>14.340425531914892</c:v>
                </c:pt>
                <c:pt idx="20">
                  <c:v>20.312328767123287</c:v>
                </c:pt>
                <c:pt idx="21">
                  <c:v>15.397715472481828</c:v>
                </c:pt>
                <c:pt idx="22">
                  <c:v>22.23088455772114</c:v>
                </c:pt>
                <c:pt idx="23">
                  <c:v>16.869169510807733</c:v>
                </c:pt>
                <c:pt idx="24">
                  <c:v>25.565517241379307</c:v>
                </c:pt>
                <c:pt idx="25">
                  <c:v>18.261083743842363</c:v>
                </c:pt>
                <c:pt idx="26">
                  <c:v>18.865139949109412</c:v>
                </c:pt>
                <c:pt idx="27">
                  <c:v>19.536231884057973</c:v>
                </c:pt>
                <c:pt idx="28">
                  <c:v>23.132605304212166</c:v>
                </c:pt>
                <c:pt idx="29">
                  <c:v>20.480662983425411</c:v>
                </c:pt>
                <c:pt idx="30">
                  <c:v>27.977358490566036</c:v>
                </c:pt>
                <c:pt idx="31">
                  <c:v>26.059753954305798</c:v>
                </c:pt>
                <c:pt idx="32">
                  <c:v>22.398791540785499</c:v>
                </c:pt>
                <c:pt idx="33">
                  <c:v>27.819887429643526</c:v>
                </c:pt>
                <c:pt idx="34">
                  <c:v>29.131630648330056</c:v>
                </c:pt>
                <c:pt idx="35">
                  <c:v>24.672212978369384</c:v>
                </c:pt>
                <c:pt idx="36">
                  <c:v>31.151260504201677</c:v>
                </c:pt>
                <c:pt idx="37">
                  <c:v>26.244247787610618</c:v>
                </c:pt>
                <c:pt idx="38">
                  <c:v>32.805309734513273</c:v>
                </c:pt>
                <c:pt idx="39">
                  <c:v>26.959999999999997</c:v>
                </c:pt>
                <c:pt idx="40">
                  <c:v>34.483720930232558</c:v>
                </c:pt>
                <c:pt idx="41">
                  <c:v>35.473684210526315</c:v>
                </c:pt>
                <c:pt idx="42">
                  <c:v>36.077858880778585</c:v>
                </c:pt>
                <c:pt idx="43">
                  <c:v>29.955555555555552</c:v>
                </c:pt>
                <c:pt idx="44">
                  <c:v>30.636363636363637</c:v>
                </c:pt>
                <c:pt idx="45">
                  <c:v>38.118251928020563</c:v>
                </c:pt>
                <c:pt idx="46">
                  <c:v>31.415254237288135</c:v>
                </c:pt>
                <c:pt idx="47">
                  <c:v>43.104651162790695</c:v>
                </c:pt>
                <c:pt idx="48">
                  <c:v>30.827442827442827</c:v>
                </c:pt>
                <c:pt idx="49">
                  <c:v>42.005665722379604</c:v>
                </c:pt>
                <c:pt idx="50">
                  <c:v>33.776765375854211</c:v>
                </c:pt>
              </c:numCache>
            </c:numRef>
          </c:yVal>
          <c:smooth val="0"/>
          <c:extLst>
            <c:ext xmlns:c16="http://schemas.microsoft.com/office/drawing/2014/chart" uri="{C3380CC4-5D6E-409C-BE32-E72D297353CC}">
              <c16:uniqueId val="{00000001-ADBD-4773-8BF1-3AEBA82EAA8B}"/>
            </c:ext>
          </c:extLst>
        </c:ser>
        <c:dLbls>
          <c:showLegendKey val="0"/>
          <c:showVal val="0"/>
          <c:showCatName val="0"/>
          <c:showSerName val="0"/>
          <c:showPercent val="0"/>
          <c:showBubbleSize val="0"/>
        </c:dLbls>
        <c:axId val="2125010496"/>
        <c:axId val="2125009536"/>
      </c:scatterChart>
      <c:valAx>
        <c:axId val="2125010496"/>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N. of basic computational units</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2125009536"/>
        <c:crosses val="autoZero"/>
        <c:crossBetween val="midCat"/>
      </c:valAx>
      <c:valAx>
        <c:axId val="2125009536"/>
        <c:scaling>
          <c:orientation val="minMax"/>
          <c:max val="1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en-US"/>
                  <a:t>Cumulative speedup</a:t>
                </a:r>
              </a:p>
            </c:rich>
          </c:tx>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crossAx val="21250104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w1</c:v>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25400" cap="rnd">
                <a:solidFill>
                  <a:srgbClr val="C00000"/>
                </a:solidFill>
                <a:prstDash val="solid"/>
              </a:ln>
              <a:effectLst/>
            </c:spPr>
            <c:trendlineType val="poly"/>
            <c:order val="4"/>
            <c:dispRSqr val="0"/>
            <c:dispEq val="0"/>
          </c:trendline>
          <c:yVal>
            <c:numRef>
              <c:f>GPU!$B$257:$B$528</c:f>
              <c:numCache>
                <c:formatCode>General</c:formatCode>
                <c:ptCount val="272"/>
                <c:pt idx="0">
                  <c:v>1</c:v>
                </c:pt>
                <c:pt idx="1">
                  <c:v>1.8926712771779688</c:v>
                </c:pt>
                <c:pt idx="2">
                  <c:v>2.5140968871852487</c:v>
                </c:pt>
                <c:pt idx="3">
                  <c:v>3.3306016670168801</c:v>
                </c:pt>
                <c:pt idx="4">
                  <c:v>4.9442805339294758</c:v>
                </c:pt>
                <c:pt idx="5">
                  <c:v>4.0321377088103105</c:v>
                </c:pt>
                <c:pt idx="6">
                  <c:v>4.6805620493638802</c:v>
                </c:pt>
                <c:pt idx="7">
                  <c:v>5.4065178152669793</c:v>
                </c:pt>
                <c:pt idx="8">
                  <c:v>8.9124007215987628</c:v>
                </c:pt>
                <c:pt idx="9">
                  <c:v>9.2191067057654568</c:v>
                </c:pt>
                <c:pt idx="10">
                  <c:v>7.3113203920814902</c:v>
                </c:pt>
                <c:pt idx="11">
                  <c:v>11.215189127037942</c:v>
                </c:pt>
                <c:pt idx="12">
                  <c:v>12.193345727290209</c:v>
                </c:pt>
                <c:pt idx="13">
                  <c:v>13.956341490259383</c:v>
                </c:pt>
                <c:pt idx="14">
                  <c:v>10.067432382363839</c:v>
                </c:pt>
                <c:pt idx="15">
                  <c:v>10.82981267437226</c:v>
                </c:pt>
                <c:pt idx="16">
                  <c:v>14.249625412046747</c:v>
                </c:pt>
                <c:pt idx="17">
                  <c:v>17.718118304611085</c:v>
                </c:pt>
                <c:pt idx="18">
                  <c:v>13.026332911002292</c:v>
                </c:pt>
                <c:pt idx="19">
                  <c:v>16.832957210496037</c:v>
                </c:pt>
                <c:pt idx="20">
                  <c:v>20.830577154747562</c:v>
                </c:pt>
                <c:pt idx="21">
                  <c:v>20.717133209889987</c:v>
                </c:pt>
                <c:pt idx="22">
                  <c:v>21.623919963619823</c:v>
                </c:pt>
                <c:pt idx="23">
                  <c:v>20.037292599420592</c:v>
                </c:pt>
                <c:pt idx="24">
                  <c:v>24.858393778997581</c:v>
                </c:pt>
                <c:pt idx="25">
                  <c:v>21.673199635369187</c:v>
                </c:pt>
                <c:pt idx="26">
                  <c:v>26.562949514698694</c:v>
                </c:pt>
                <c:pt idx="27">
                  <c:v>26.144879725085907</c:v>
                </c:pt>
                <c:pt idx="28">
                  <c:v>24.050578491496488</c:v>
                </c:pt>
                <c:pt idx="29">
                  <c:v>24.869769874476983</c:v>
                </c:pt>
                <c:pt idx="30">
                  <c:v>21.026309971258016</c:v>
                </c:pt>
                <c:pt idx="31">
                  <c:v>26.455803602475832</c:v>
                </c:pt>
                <c:pt idx="32">
                  <c:v>22.363786008230448</c:v>
                </c:pt>
                <c:pt idx="33">
                  <c:v>23.017365523083438</c:v>
                </c:pt>
                <c:pt idx="34">
                  <c:v>23.670462323439736</c:v>
                </c:pt>
                <c:pt idx="35">
                  <c:v>33.232113217436876</c:v>
                </c:pt>
                <c:pt idx="36">
                  <c:v>30.388880012781591</c:v>
                </c:pt>
                <c:pt idx="37">
                  <c:v>25.594294556953507</c:v>
                </c:pt>
                <c:pt idx="38">
                  <c:v>31.956317204301076</c:v>
                </c:pt>
                <c:pt idx="39">
                  <c:v>26.906776064507003</c:v>
                </c:pt>
                <c:pt idx="40">
                  <c:v>33.504315659679406</c:v>
                </c:pt>
                <c:pt idx="41">
                  <c:v>40.829451540195343</c:v>
                </c:pt>
                <c:pt idx="42">
                  <c:v>28.775189107413006</c:v>
                </c:pt>
                <c:pt idx="43">
                  <c:v>35.759353261891327</c:v>
                </c:pt>
                <c:pt idx="44">
                  <c:v>29.953385826771651</c:v>
                </c:pt>
                <c:pt idx="45">
                  <c:v>37.276629103380692</c:v>
                </c:pt>
                <c:pt idx="46">
                  <c:v>31.211683623235963</c:v>
                </c:pt>
                <c:pt idx="47">
                  <c:v>31.878655828375091</c:v>
                </c:pt>
                <c:pt idx="48">
                  <c:v>39.605205622071836</c:v>
                </c:pt>
                <c:pt idx="49">
                  <c:v>44.976117285410261</c:v>
                </c:pt>
                <c:pt idx="50">
                  <c:v>33.572323713705764</c:v>
                </c:pt>
                <c:pt idx="51">
                  <c:v>34.184759166067572</c:v>
                </c:pt>
                <c:pt idx="52">
                  <c:v>47.285021752641391</c:v>
                </c:pt>
                <c:pt idx="53">
                  <c:v>51.309414620987319</c:v>
                </c:pt>
                <c:pt idx="54">
                  <c:v>35.884161871521549</c:v>
                </c:pt>
                <c:pt idx="55">
                  <c:v>44.923004251299005</c:v>
                </c:pt>
                <c:pt idx="56">
                  <c:v>36.965115149159459</c:v>
                </c:pt>
                <c:pt idx="57">
                  <c:v>37.638072622934601</c:v>
                </c:pt>
                <c:pt idx="58">
                  <c:v>38.278124371100823</c:v>
                </c:pt>
                <c:pt idx="59">
                  <c:v>38.868703382037395</c:v>
                </c:pt>
                <c:pt idx="60">
                  <c:v>53.790723981900442</c:v>
                </c:pt>
                <c:pt idx="61">
                  <c:v>39.824958123953095</c:v>
                </c:pt>
                <c:pt idx="62">
                  <c:v>58.542320714065859</c:v>
                </c:pt>
                <c:pt idx="63">
                  <c:v>40.961343813933453</c:v>
                </c:pt>
                <c:pt idx="64">
                  <c:v>41.47944608003489</c:v>
                </c:pt>
                <c:pt idx="65">
                  <c:v>42.239395958250057</c:v>
                </c:pt>
                <c:pt idx="66">
                  <c:v>42.508436696837634</c:v>
                </c:pt>
                <c:pt idx="67">
                  <c:v>59.327510917030565</c:v>
                </c:pt>
                <c:pt idx="68">
                  <c:v>53.805940594059408</c:v>
                </c:pt>
                <c:pt idx="69">
                  <c:v>44.321099848537806</c:v>
                </c:pt>
                <c:pt idx="70">
                  <c:v>44.732831608654742</c:v>
                </c:pt>
                <c:pt idx="71">
                  <c:v>55.827414147343703</c:v>
                </c:pt>
                <c:pt idx="72">
                  <c:v>56.415245439715257</c:v>
                </c:pt>
                <c:pt idx="73">
                  <c:v>46.459208597948212</c:v>
                </c:pt>
                <c:pt idx="74">
                  <c:v>57.681273692191048</c:v>
                </c:pt>
                <c:pt idx="75">
                  <c:v>47.700062695924764</c:v>
                </c:pt>
                <c:pt idx="76">
                  <c:v>48.007067137809187</c:v>
                </c:pt>
                <c:pt idx="77">
                  <c:v>48.48432322202396</c:v>
                </c:pt>
                <c:pt idx="78">
                  <c:v>48.739013452914797</c:v>
                </c:pt>
                <c:pt idx="79">
                  <c:v>49.876491412088626</c:v>
                </c:pt>
                <c:pt idx="80">
                  <c:v>60.787472035794174</c:v>
                </c:pt>
                <c:pt idx="81">
                  <c:v>51.034075664072979</c:v>
                </c:pt>
                <c:pt idx="82">
                  <c:v>61.875081327260894</c:v>
                </c:pt>
                <c:pt idx="83">
                  <c:v>63.784037558685434</c:v>
                </c:pt>
                <c:pt idx="84">
                  <c:v>63.698593436034827</c:v>
                </c:pt>
                <c:pt idx="85">
                  <c:v>53.159306875349351</c:v>
                </c:pt>
                <c:pt idx="86">
                  <c:v>63.180202624148812</c:v>
                </c:pt>
                <c:pt idx="87">
                  <c:v>54.328477577834896</c:v>
                </c:pt>
                <c:pt idx="88">
                  <c:v>63.634660421545661</c:v>
                </c:pt>
                <c:pt idx="89">
                  <c:v>63.698593436034827</c:v>
                </c:pt>
                <c:pt idx="90">
                  <c:v>63.443629086057364</c:v>
                </c:pt>
                <c:pt idx="91">
                  <c:v>56.223470292639668</c:v>
                </c:pt>
                <c:pt idx="92">
                  <c:v>57.084033613445378</c:v>
                </c:pt>
                <c:pt idx="93">
                  <c:v>62.804688789829946</c:v>
                </c:pt>
                <c:pt idx="94">
                  <c:v>63.253741270369126</c:v>
                </c:pt>
                <c:pt idx="95">
                  <c:v>58.042111687519068</c:v>
                </c:pt>
                <c:pt idx="96">
                  <c:v>59.06039434870361</c:v>
                </c:pt>
                <c:pt idx="97">
                  <c:v>59.448038756055624</c:v>
                </c:pt>
                <c:pt idx="98">
                  <c:v>60.058099147458158</c:v>
                </c:pt>
                <c:pt idx="99">
                  <c:v>62.331312469277407</c:v>
                </c:pt>
                <c:pt idx="100">
                  <c:v>60.894509364494951</c:v>
                </c:pt>
                <c:pt idx="101">
                  <c:v>61.080282594733454</c:v>
                </c:pt>
                <c:pt idx="102">
                  <c:v>62.464367816091951</c:v>
                </c:pt>
                <c:pt idx="103">
                  <c:v>61.198198198198192</c:v>
                </c:pt>
                <c:pt idx="104">
                  <c:v>63.012754679476558</c:v>
                </c:pt>
                <c:pt idx="105">
                  <c:v>63.42247415805268</c:v>
                </c:pt>
                <c:pt idx="106">
                  <c:v>62.026414479047773</c:v>
                </c:pt>
                <c:pt idx="107">
                  <c:v>63.848271231957028</c:v>
                </c:pt>
                <c:pt idx="108">
                  <c:v>61.366026778512655</c:v>
                </c:pt>
                <c:pt idx="109">
                  <c:v>62.835811034027081</c:v>
                </c:pt>
                <c:pt idx="110">
                  <c:v>63.253741270369126</c:v>
                </c:pt>
                <c:pt idx="111">
                  <c:v>62.495153606045662</c:v>
                </c:pt>
                <c:pt idx="112">
                  <c:v>62.464367816091951</c:v>
                </c:pt>
                <c:pt idx="113">
                  <c:v>63.253741270369126</c:v>
                </c:pt>
                <c:pt idx="114">
                  <c:v>62.310892710892702</c:v>
                </c:pt>
                <c:pt idx="115">
                  <c:v>62.382420465726462</c:v>
                </c:pt>
                <c:pt idx="116">
                  <c:v>63.570855614973254</c:v>
                </c:pt>
                <c:pt idx="117">
                  <c:v>64.34506089309879</c:v>
                </c:pt>
                <c:pt idx="118">
                  <c:v>63.475387952611371</c:v>
                </c:pt>
                <c:pt idx="119">
                  <c:v>63.359093937375071</c:v>
                </c:pt>
                <c:pt idx="120">
                  <c:v>62.026414479047773</c:v>
                </c:pt>
                <c:pt idx="121">
                  <c:v>63.096367556808751</c:v>
                </c:pt>
                <c:pt idx="122">
                  <c:v>62.50542228064409</c:v>
                </c:pt>
                <c:pt idx="123">
                  <c:v>62.732189973614766</c:v>
                </c:pt>
                <c:pt idx="124">
                  <c:v>63.912634408602152</c:v>
                </c:pt>
                <c:pt idx="125">
                  <c:v>64.063320983496126</c:v>
                </c:pt>
                <c:pt idx="126">
                  <c:v>63.359093937375071</c:v>
                </c:pt>
                <c:pt idx="127">
                  <c:v>62.546530746464981</c:v>
                </c:pt>
                <c:pt idx="128">
                  <c:v>62.835811034027081</c:v>
                </c:pt>
                <c:pt idx="129">
                  <c:v>63.274783765801729</c:v>
                </c:pt>
                <c:pt idx="130">
                  <c:v>62.773597359735973</c:v>
                </c:pt>
                <c:pt idx="131">
                  <c:v>64.258108108108104</c:v>
                </c:pt>
                <c:pt idx="132">
                  <c:v>63.475387952611371</c:v>
                </c:pt>
                <c:pt idx="133">
                  <c:v>62.608294930875566</c:v>
                </c:pt>
                <c:pt idx="134">
                  <c:v>63.138257261410779</c:v>
                </c:pt>
                <c:pt idx="135">
                  <c:v>64.030971216966847</c:v>
                </c:pt>
                <c:pt idx="136">
                  <c:v>61.296809539155646</c:v>
                </c:pt>
                <c:pt idx="137">
                  <c:v>62.556816313106395</c:v>
                </c:pt>
                <c:pt idx="138">
                  <c:v>62.939774983454654</c:v>
                </c:pt>
                <c:pt idx="139">
                  <c:v>61.75454545454545</c:v>
                </c:pt>
                <c:pt idx="140">
                  <c:v>61.794671864847295</c:v>
                </c:pt>
                <c:pt idx="141">
                  <c:v>62.331312469277407</c:v>
                </c:pt>
                <c:pt idx="142">
                  <c:v>62.280288146692854</c:v>
                </c:pt>
                <c:pt idx="143">
                  <c:v>62.50542228064409</c:v>
                </c:pt>
                <c:pt idx="144">
                  <c:v>62.690837178642049</c:v>
                </c:pt>
                <c:pt idx="145">
                  <c:v>62.929363110008261</c:v>
                </c:pt>
                <c:pt idx="146">
                  <c:v>62.866964138158977</c:v>
                </c:pt>
                <c:pt idx="147">
                  <c:v>62.846191970923513</c:v>
                </c:pt>
                <c:pt idx="148">
                  <c:v>62.443860801050555</c:v>
                </c:pt>
                <c:pt idx="149">
                  <c:v>62.680507497116487</c:v>
                </c:pt>
                <c:pt idx="150">
                  <c:v>62.701170265370031</c:v>
                </c:pt>
                <c:pt idx="151">
                  <c:v>62.898148148148145</c:v>
                </c:pt>
                <c:pt idx="152">
                  <c:v>63.023194168323386</c:v>
                </c:pt>
                <c:pt idx="153">
                  <c:v>62.908549694063169</c:v>
                </c:pt>
                <c:pt idx="154">
                  <c:v>62.413125512715332</c:v>
                </c:pt>
                <c:pt idx="155">
                  <c:v>62.618600823045256</c:v>
                </c:pt>
                <c:pt idx="156">
                  <c:v>62.950190302829718</c:v>
                </c:pt>
                <c:pt idx="157">
                  <c:v>60.210193099081984</c:v>
                </c:pt>
                <c:pt idx="158">
                  <c:v>63.687929013895854</c:v>
                </c:pt>
                <c:pt idx="159">
                  <c:v>63.826845637583894</c:v>
                </c:pt>
                <c:pt idx="160">
                  <c:v>62.960609069844423</c:v>
                </c:pt>
                <c:pt idx="161">
                  <c:v>62.815059445178328</c:v>
                </c:pt>
                <c:pt idx="162">
                  <c:v>63.044083526682122</c:v>
                </c:pt>
                <c:pt idx="163">
                  <c:v>64.030971216966847</c:v>
                </c:pt>
                <c:pt idx="164">
                  <c:v>63.869711215580921</c:v>
                </c:pt>
                <c:pt idx="165">
                  <c:v>63.987888982338092</c:v>
                </c:pt>
                <c:pt idx="166">
                  <c:v>62.711506758984498</c:v>
                </c:pt>
                <c:pt idx="167">
                  <c:v>63.464798131464789</c:v>
                </c:pt>
                <c:pt idx="168">
                  <c:v>64.020195220464487</c:v>
                </c:pt>
                <c:pt idx="169">
                  <c:v>64.117309961233772</c:v>
                </c:pt>
                <c:pt idx="170">
                  <c:v>62.026414479047773</c:v>
                </c:pt>
                <c:pt idx="171">
                  <c:v>61.854959349593493</c:v>
                </c:pt>
                <c:pt idx="172">
                  <c:v>62.259901800327327</c:v>
                </c:pt>
                <c:pt idx="173">
                  <c:v>62.546530746464981</c:v>
                </c:pt>
                <c:pt idx="174">
                  <c:v>62.577397598289188</c:v>
                </c:pt>
                <c:pt idx="175">
                  <c:v>62.711506758984498</c:v>
                </c:pt>
                <c:pt idx="176">
                  <c:v>60.153067678684373</c:v>
                </c:pt>
                <c:pt idx="177">
                  <c:v>62.628910108659852</c:v>
                </c:pt>
                <c:pt idx="178">
                  <c:v>62.898148148148145</c:v>
                </c:pt>
                <c:pt idx="179">
                  <c:v>63.012754679476558</c:v>
                </c:pt>
                <c:pt idx="180">
                  <c:v>63.064986737400531</c:v>
                </c:pt>
                <c:pt idx="181">
                  <c:v>62.628910108659852</c:v>
                </c:pt>
                <c:pt idx="182">
                  <c:v>55.444978866054505</c:v>
                </c:pt>
                <c:pt idx="183">
                  <c:v>49.326763485477173</c:v>
                </c:pt>
                <c:pt idx="184">
                  <c:v>63.730608142067346</c:v>
                </c:pt>
                <c:pt idx="185">
                  <c:v>63.169711059448687</c:v>
                </c:pt>
                <c:pt idx="186">
                  <c:v>61.070476802054898</c:v>
                </c:pt>
                <c:pt idx="187">
                  <c:v>63.784037558685434</c:v>
                </c:pt>
                <c:pt idx="188">
                  <c:v>63.454211843202664</c:v>
                </c:pt>
                <c:pt idx="189">
                  <c:v>58.219773492500764</c:v>
                </c:pt>
                <c:pt idx="190">
                  <c:v>56.206855791962177</c:v>
                </c:pt>
                <c:pt idx="191">
                  <c:v>55.680327868852451</c:v>
                </c:pt>
                <c:pt idx="192">
                  <c:v>55.187581604526322</c:v>
                </c:pt>
                <c:pt idx="193">
                  <c:v>60.039141414141405</c:v>
                </c:pt>
                <c:pt idx="194">
                  <c:v>44.130858468677495</c:v>
                </c:pt>
                <c:pt idx="195">
                  <c:v>60.914011208967167</c:v>
                </c:pt>
                <c:pt idx="196">
                  <c:v>49.791623036649213</c:v>
                </c:pt>
                <c:pt idx="197">
                  <c:v>50.653528628495337</c:v>
                </c:pt>
                <c:pt idx="198">
                  <c:v>43.238008638326889</c:v>
                </c:pt>
                <c:pt idx="199">
                  <c:v>45.656265002400374</c:v>
                </c:pt>
                <c:pt idx="200">
                  <c:v>46.272716214572434</c:v>
                </c:pt>
                <c:pt idx="201">
                  <c:v>58.398526251151367</c:v>
                </c:pt>
                <c:pt idx="202">
                  <c:v>44.492163742690053</c:v>
                </c:pt>
                <c:pt idx="203">
                  <c:v>46.715952351713121</c:v>
                </c:pt>
                <c:pt idx="204">
                  <c:v>49.122933884297517</c:v>
                </c:pt>
                <c:pt idx="205">
                  <c:v>39.762516985470889</c:v>
                </c:pt>
                <c:pt idx="206">
                  <c:v>32.650244614196204</c:v>
                </c:pt>
                <c:pt idx="207">
                  <c:v>36.893414799728447</c:v>
                </c:pt>
                <c:pt idx="208">
                  <c:v>39.654748253935153</c:v>
                </c:pt>
                <c:pt idx="209">
                  <c:v>37.757617866004956</c:v>
                </c:pt>
                <c:pt idx="210">
                  <c:v>37.320514078289015</c:v>
                </c:pt>
                <c:pt idx="211">
                  <c:v>38.289682939104175</c:v>
                </c:pt>
                <c:pt idx="212">
                  <c:v>37.287590668496371</c:v>
                </c:pt>
                <c:pt idx="213">
                  <c:v>36.078148710166914</c:v>
                </c:pt>
                <c:pt idx="214">
                  <c:v>36.291547414615529</c:v>
                </c:pt>
                <c:pt idx="215">
                  <c:v>38.920401064047468</c:v>
                </c:pt>
                <c:pt idx="216">
                  <c:v>36.091840607210621</c:v>
                </c:pt>
                <c:pt idx="217">
                  <c:v>34.366970819405545</c:v>
                </c:pt>
                <c:pt idx="218">
                  <c:v>39.469599501971359</c:v>
                </c:pt>
                <c:pt idx="219">
                  <c:v>35.813217849745804</c:v>
                </c:pt>
                <c:pt idx="220">
                  <c:v>35.249073387694587</c:v>
                </c:pt>
                <c:pt idx="221">
                  <c:v>34.178616352201253</c:v>
                </c:pt>
                <c:pt idx="222">
                  <c:v>34.851855245075583</c:v>
                </c:pt>
                <c:pt idx="223">
                  <c:v>33.421894218942185</c:v>
                </c:pt>
                <c:pt idx="224">
                  <c:v>33.974100205412164</c:v>
                </c:pt>
                <c:pt idx="225">
                  <c:v>35.288311688311687</c:v>
                </c:pt>
                <c:pt idx="226">
                  <c:v>34.551135331516804</c:v>
                </c:pt>
                <c:pt idx="227">
                  <c:v>32.112780685463441</c:v>
                </c:pt>
                <c:pt idx="228">
                  <c:v>33.910500980566944</c:v>
                </c:pt>
                <c:pt idx="229">
                  <c:v>32.129054054054052</c:v>
                </c:pt>
                <c:pt idx="230">
                  <c:v>31.571748692837577</c:v>
                </c:pt>
                <c:pt idx="231">
                  <c:v>31.905392938018956</c:v>
                </c:pt>
                <c:pt idx="232">
                  <c:v>28.740404956180111</c:v>
                </c:pt>
                <c:pt idx="233">
                  <c:v>30.379172656125217</c:v>
                </c:pt>
                <c:pt idx="234">
                  <c:v>29.585316534453256</c:v>
                </c:pt>
                <c:pt idx="235">
                  <c:v>30.987943955685889</c:v>
                </c:pt>
                <c:pt idx="236">
                  <c:v>25.583966642006857</c:v>
                </c:pt>
                <c:pt idx="237">
                  <c:v>31.028384991843392</c:v>
                </c:pt>
                <c:pt idx="238">
                  <c:v>24.890924556696984</c:v>
                </c:pt>
                <c:pt idx="239">
                  <c:v>24.938245706044313</c:v>
                </c:pt>
                <c:pt idx="240">
                  <c:v>25.523886205045624</c:v>
                </c:pt>
                <c:pt idx="241">
                  <c:v>24.796818981813438</c:v>
                </c:pt>
                <c:pt idx="242">
                  <c:v>24.928440366972474</c:v>
                </c:pt>
                <c:pt idx="243">
                  <c:v>24.869769874476983</c:v>
                </c:pt>
                <c:pt idx="244">
                  <c:v>28.655969868173258</c:v>
                </c:pt>
                <c:pt idx="245">
                  <c:v>25.22599469496021</c:v>
                </c:pt>
                <c:pt idx="246">
                  <c:v>28.79915209326974</c:v>
                </c:pt>
                <c:pt idx="247">
                  <c:v>24.432113037893384</c:v>
                </c:pt>
                <c:pt idx="248">
                  <c:v>27.899376604327099</c:v>
                </c:pt>
                <c:pt idx="249">
                  <c:v>27.662012798138452</c:v>
                </c:pt>
                <c:pt idx="250">
                  <c:v>24.808138776574928</c:v>
                </c:pt>
                <c:pt idx="251">
                  <c:v>27.919853211009173</c:v>
                </c:pt>
                <c:pt idx="252">
                  <c:v>24.840538069740102</c:v>
                </c:pt>
                <c:pt idx="253">
                  <c:v>27.406916426512968</c:v>
                </c:pt>
                <c:pt idx="254">
                  <c:v>24.134500697880977</c:v>
                </c:pt>
                <c:pt idx="255">
                  <c:v>27.337980596478619</c:v>
                </c:pt>
                <c:pt idx="256">
                  <c:v>25.625328393398451</c:v>
                </c:pt>
                <c:pt idx="257">
                  <c:v>24.342996096499647</c:v>
                </c:pt>
                <c:pt idx="258">
                  <c:v>24.011109007132486</c:v>
                </c:pt>
                <c:pt idx="259">
                  <c:v>23.997476659096645</c:v>
                </c:pt>
                <c:pt idx="260">
                  <c:v>25.482851018220792</c:v>
                </c:pt>
                <c:pt idx="261">
                  <c:v>25.07964135021097</c:v>
                </c:pt>
                <c:pt idx="262">
                  <c:v>22.895455913331325</c:v>
                </c:pt>
                <c:pt idx="263">
                  <c:v>24.417998587842607</c:v>
                </c:pt>
                <c:pt idx="264">
                  <c:v>22.878931857821613</c:v>
                </c:pt>
                <c:pt idx="265">
                  <c:v>22.167006584697859</c:v>
                </c:pt>
                <c:pt idx="266">
                  <c:v>21.67690466693259</c:v>
                </c:pt>
                <c:pt idx="267">
                  <c:v>22.009257116408239</c:v>
                </c:pt>
                <c:pt idx="268">
                  <c:v>22.386159006649795</c:v>
                </c:pt>
                <c:pt idx="269">
                  <c:v>20.619437367879016</c:v>
                </c:pt>
                <c:pt idx="270">
                  <c:v>20.597108668579782</c:v>
                </c:pt>
                <c:pt idx="271">
                  <c:v>21.490763233715608</c:v>
                </c:pt>
              </c:numCache>
            </c:numRef>
          </c:yVal>
          <c:smooth val="0"/>
          <c:extLst>
            <c:ext xmlns:c16="http://schemas.microsoft.com/office/drawing/2014/chart" uri="{C3380CC4-5D6E-409C-BE32-E72D297353CC}">
              <c16:uniqueId val="{00000001-EAEB-4F2F-A153-E2C0BF77D30B}"/>
            </c:ext>
          </c:extLst>
        </c:ser>
        <c:dLbls>
          <c:showLegendKey val="0"/>
          <c:showVal val="0"/>
          <c:showCatName val="0"/>
          <c:showSerName val="0"/>
          <c:showPercent val="0"/>
          <c:showBubbleSize val="0"/>
        </c:dLbls>
        <c:axId val="1248494720"/>
        <c:axId val="1248495200"/>
        <c:extLst>
          <c:ext xmlns:c15="http://schemas.microsoft.com/office/drawing/2012/chart" uri="{02D57815-91ED-43cb-92C2-25804820EDAC}">
            <c15:filteredScatterSeries>
              <c15:ser>
                <c:idx val="1"/>
                <c:order val="1"/>
                <c:tx>
                  <c:v>w2</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GPU!$C$65:$C$69</c15:sqref>
                        </c15:formulaRef>
                      </c:ext>
                    </c:extLst>
                    <c:numCache>
                      <c:formatCode>General</c:formatCode>
                      <c:ptCount val="5"/>
                      <c:pt idx="0">
                        <c:v>1</c:v>
                      </c:pt>
                      <c:pt idx="1">
                        <c:v>4</c:v>
                      </c:pt>
                      <c:pt idx="2">
                        <c:v>16</c:v>
                      </c:pt>
                      <c:pt idx="3">
                        <c:v>34</c:v>
                      </c:pt>
                      <c:pt idx="4">
                        <c:v>68</c:v>
                      </c:pt>
                    </c:numCache>
                  </c:numRef>
                </c:xVal>
                <c:yVal>
                  <c:numRef>
                    <c:extLst>
                      <c:ext uri="{02D57815-91ED-43cb-92C2-25804820EDAC}">
                        <c15:formulaRef>
                          <c15:sqref>GPU!$M$119:$Q$119</c15:sqref>
                        </c15:formulaRef>
                      </c:ext>
                    </c:extLst>
                    <c:numCache>
                      <c:formatCode>General</c:formatCode>
                      <c:ptCount val="5"/>
                      <c:pt idx="0">
                        <c:v>1</c:v>
                      </c:pt>
                      <c:pt idx="1">
                        <c:v>2.7444986072423401</c:v>
                      </c:pt>
                      <c:pt idx="2">
                        <c:v>12.678870158280787</c:v>
                      </c:pt>
                      <c:pt idx="3">
                        <c:v>26.719322033898305</c:v>
                      </c:pt>
                      <c:pt idx="4">
                        <c:v>33.587012101585138</c:v>
                      </c:pt>
                    </c:numCache>
                  </c:numRef>
                </c:yVal>
                <c:smooth val="0"/>
                <c:extLst>
                  <c:ext xmlns:c16="http://schemas.microsoft.com/office/drawing/2014/chart" uri="{C3380CC4-5D6E-409C-BE32-E72D297353CC}">
                    <c16:uniqueId val="{00000002-EAEB-4F2F-A153-E2C0BF77D30B}"/>
                  </c:ext>
                </c:extLst>
              </c15:ser>
            </c15:filteredScatterSeries>
            <c15:filteredScatterSeries>
              <c15:ser>
                <c:idx val="2"/>
                <c:order val="2"/>
                <c:tx>
                  <c:v>w4</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GPU!$M$121:$R$121</c15:sqref>
                        </c15:formulaRef>
                      </c:ext>
                    </c:extLst>
                    <c:numCache>
                      <c:formatCode>General</c:formatCode>
                      <c:ptCount val="6"/>
                      <c:pt idx="0">
                        <c:v>1</c:v>
                      </c:pt>
                      <c:pt idx="1">
                        <c:v>3.1499721603563473</c:v>
                      </c:pt>
                      <c:pt idx="2">
                        <c:v>11.559767061708214</c:v>
                      </c:pt>
                      <c:pt idx="3">
                        <c:v>22.436446559587548</c:v>
                      </c:pt>
                      <c:pt idx="4">
                        <c:v>5.9155643854237461</c:v>
                      </c:pt>
                      <c:pt idx="5">
                        <c:v>5.4995139496451833</c:v>
                      </c:pt>
                    </c:numCache>
                  </c:numRef>
                </c:yVal>
                <c:smooth val="0"/>
                <c:extLst xmlns:c15="http://schemas.microsoft.com/office/drawing/2012/chart">
                  <c:ext xmlns:c16="http://schemas.microsoft.com/office/drawing/2014/chart" uri="{C3380CC4-5D6E-409C-BE32-E72D297353CC}">
                    <c16:uniqueId val="{00000003-EAEB-4F2F-A153-E2C0BF77D30B}"/>
                  </c:ext>
                </c:extLst>
              </c15:ser>
            </c15:filteredScatterSeries>
            <c15:filteredScatterSeries>
              <c15:ser>
                <c:idx val="3"/>
                <c:order val="3"/>
                <c:tx>
                  <c:v>w8</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GPU!$M$125:$R$125</c15:sqref>
                        </c15:formulaRef>
                      </c:ext>
                    </c:extLst>
                    <c:numCache>
                      <c:formatCode>General</c:formatCode>
                      <c:ptCount val="6"/>
                      <c:pt idx="0">
                        <c:v>1</c:v>
                      </c:pt>
                      <c:pt idx="1">
                        <c:v>4.1394347404172729</c:v>
                      </c:pt>
                      <c:pt idx="2">
                        <c:v>11.992795642242136</c:v>
                      </c:pt>
                      <c:pt idx="3">
                        <c:v>3.4726264373664395</c:v>
                      </c:pt>
                      <c:pt idx="4">
                        <c:v>3.1988657667791527</c:v>
                      </c:pt>
                      <c:pt idx="5">
                        <c:v>1.3371013243476217</c:v>
                      </c:pt>
                    </c:numCache>
                  </c:numRef>
                </c:yVal>
                <c:smooth val="0"/>
                <c:extLst xmlns:c15="http://schemas.microsoft.com/office/drawing/2012/chart">
                  <c:ext xmlns:c16="http://schemas.microsoft.com/office/drawing/2014/chart" uri="{C3380CC4-5D6E-409C-BE32-E72D297353CC}">
                    <c16:uniqueId val="{00000004-EAEB-4F2F-A153-E2C0BF77D30B}"/>
                  </c:ext>
                </c:extLst>
              </c15:ser>
            </c15:filteredScatterSeries>
            <c15:filteredScatterSeries>
              <c15:ser>
                <c:idx val="4"/>
                <c:order val="4"/>
                <c:tx>
                  <c:v>w16</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GPU!$M$133:$R$133</c15:sqref>
                        </c15:formulaRef>
                      </c:ext>
                    </c:extLst>
                    <c:numCache>
                      <c:formatCode>General</c:formatCode>
                      <c:ptCount val="6"/>
                      <c:pt idx="0">
                        <c:v>1</c:v>
                      </c:pt>
                      <c:pt idx="1">
                        <c:v>3.7426619900313831</c:v>
                      </c:pt>
                      <c:pt idx="2">
                        <c:v>2.6474275267693916</c:v>
                      </c:pt>
                      <c:pt idx="3">
                        <c:v>1.6829086079521871</c:v>
                      </c:pt>
                      <c:pt idx="4">
                        <c:v>0.81827538191431393</c:v>
                      </c:pt>
                      <c:pt idx="5">
                        <c:v>0.4724937949357354</c:v>
                      </c:pt>
                    </c:numCache>
                  </c:numRef>
                </c:yVal>
                <c:smooth val="0"/>
                <c:extLst xmlns:c15="http://schemas.microsoft.com/office/drawing/2012/chart">
                  <c:ext xmlns:c16="http://schemas.microsoft.com/office/drawing/2014/chart" uri="{C3380CC4-5D6E-409C-BE32-E72D297353CC}">
                    <c16:uniqueId val="{00000005-EAEB-4F2F-A153-E2C0BF77D30B}"/>
                  </c:ext>
                </c:extLst>
              </c15:ser>
            </c15:filteredScatterSeries>
            <c15:filteredScatterSeries>
              <c15:ser>
                <c:idx val="5"/>
                <c:order val="5"/>
                <c:tx>
                  <c:v>w32</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GPU!$M$149:$R$149</c15:sqref>
                        </c15:formulaRef>
                      </c:ext>
                    </c:extLst>
                    <c:numCache>
                      <c:formatCode>General</c:formatCode>
                      <c:ptCount val="6"/>
                      <c:pt idx="0">
                        <c:v>1</c:v>
                      </c:pt>
                      <c:pt idx="1">
                        <c:v>0.95058517555266586</c:v>
                      </c:pt>
                      <c:pt idx="2">
                        <c:v>0.39021050432845172</c:v>
                      </c:pt>
                      <c:pt idx="3">
                        <c:v>0.24804886325076347</c:v>
                      </c:pt>
                      <c:pt idx="4">
                        <c:v>0.40499590499590504</c:v>
                      </c:pt>
                      <c:pt idx="5">
                        <c:v>0.99688713646200822</c:v>
                      </c:pt>
                    </c:numCache>
                  </c:numRef>
                </c:yVal>
                <c:smooth val="0"/>
                <c:extLst xmlns:c15="http://schemas.microsoft.com/office/drawing/2012/chart">
                  <c:ext xmlns:c16="http://schemas.microsoft.com/office/drawing/2014/chart" uri="{C3380CC4-5D6E-409C-BE32-E72D297353CC}">
                    <c16:uniqueId val="{00000006-EAEB-4F2F-A153-E2C0BF77D30B}"/>
                  </c:ext>
                </c:extLst>
              </c15:ser>
            </c15:filteredScatterSeries>
          </c:ext>
        </c:extLst>
      </c:scatterChart>
      <c:valAx>
        <c:axId val="1248494720"/>
        <c:scaling>
          <c:orientation val="minMax"/>
          <c:max val="28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N. Blocks</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1248495200"/>
        <c:crosses val="autoZero"/>
        <c:crossBetween val="midCat"/>
      </c:valAx>
      <c:valAx>
        <c:axId val="124849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Cumulative speedup</a:t>
                </a:r>
              </a:p>
            </c:rich>
          </c:tx>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crossAx val="1248494720"/>
        <c:crosses val="autoZero"/>
        <c:crossBetween val="midCat"/>
      </c:valAx>
      <c:spPr>
        <a:noFill/>
        <a:ln>
          <a:noFill/>
        </a:ln>
        <a:effectLst/>
      </c:spPr>
    </c:plotArea>
    <c:legend>
      <c:legendPos val="t"/>
      <c:legendEntry>
        <c:idx val="1"/>
        <c:delete val="1"/>
      </c:legendEntry>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New map CPU</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'Comparison CPU-GPU'!$B$4:$B$23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'Comparison CPU-GPU'!$F$4:$F$23</c:f>
              <c:numCache>
                <c:formatCode>General</c:formatCode>
                <c:ptCount val="20"/>
                <c:pt idx="0">
                  <c:v>1</c:v>
                </c:pt>
                <c:pt idx="1">
                  <c:v>1.9208444806327789</c:v>
                </c:pt>
                <c:pt idx="2">
                  <c:v>2.6892761175800017</c:v>
                </c:pt>
                <c:pt idx="3">
                  <c:v>3.3721666326322239</c:v>
                </c:pt>
                <c:pt idx="4">
                  <c:v>3.954382183908046</c:v>
                </c:pt>
                <c:pt idx="5">
                  <c:v>4.3365283613445378</c:v>
                </c:pt>
                <c:pt idx="6">
                  <c:v>4.6602229434175255</c:v>
                </c:pt>
                <c:pt idx="7">
                  <c:v>4.9110780669144987</c:v>
                </c:pt>
                <c:pt idx="8">
                  <c:v>4.7262449914138527</c:v>
                </c:pt>
                <c:pt idx="9">
                  <c:v>4.9338213325366</c:v>
                </c:pt>
                <c:pt idx="10">
                  <c:v>4.9412028725314183</c:v>
                </c:pt>
                <c:pt idx="11">
                  <c:v>5.1339965801336858</c:v>
                </c:pt>
                <c:pt idx="12">
                  <c:v>5.2540566337893733</c:v>
                </c:pt>
                <c:pt idx="13">
                  <c:v>5.3693708340107307</c:v>
                </c:pt>
                <c:pt idx="14">
                  <c:v>5.5330876193667287</c:v>
                </c:pt>
                <c:pt idx="15">
                  <c:v>5.7061161022805811</c:v>
                </c:pt>
                <c:pt idx="16">
                  <c:v>5.2249644043663981</c:v>
                </c:pt>
                <c:pt idx="17">
                  <c:v>5.2200094831673782</c:v>
                </c:pt>
                <c:pt idx="18">
                  <c:v>5.1807058823529415</c:v>
                </c:pt>
                <c:pt idx="19">
                  <c:v>5.3965686274509812</c:v>
                </c:pt>
              </c:numCache>
            </c:numRef>
          </c:yVal>
          <c:smooth val="0"/>
          <c:extLst>
            <c:ext xmlns:c16="http://schemas.microsoft.com/office/drawing/2014/chart" uri="{C3380CC4-5D6E-409C-BE32-E72D297353CC}">
              <c16:uniqueId val="{00000000-ADBD-4773-8BF1-3AEBA82EAA8B}"/>
            </c:ext>
          </c:extLst>
        </c:ser>
        <c:ser>
          <c:idx val="1"/>
          <c:order val="1"/>
          <c:tx>
            <c:v>Version 4 GPU (1 warp)</c:v>
          </c:tx>
          <c:spPr>
            <a:ln w="19050" cap="rnd">
              <a:solidFill>
                <a:schemeClr val="accent2"/>
              </a:solidFill>
              <a:round/>
            </a:ln>
            <a:effectLst/>
          </c:spPr>
          <c:marker>
            <c:symbol val="square"/>
            <c:size val="5"/>
            <c:spPr>
              <a:solidFill>
                <a:schemeClr val="accent2"/>
              </a:solidFill>
              <a:ln w="9525">
                <a:solidFill>
                  <a:schemeClr val="accent2"/>
                </a:solidFill>
              </a:ln>
              <a:effectLst/>
            </c:spPr>
          </c:marker>
          <c:yVal>
            <c:numRef>
              <c:f>'Comparison CPU-GPU'!$AH$27:$AH$77</c:f>
              <c:numCache>
                <c:formatCode>General</c:formatCode>
                <c:ptCount val="51"/>
                <c:pt idx="0">
                  <c:v>1</c:v>
                </c:pt>
                <c:pt idx="1">
                  <c:v>1.7156080064792316</c:v>
                </c:pt>
                <c:pt idx="2">
                  <c:v>2.1188911117462133</c:v>
                </c:pt>
                <c:pt idx="3">
                  <c:v>2.8614434581242763</c:v>
                </c:pt>
                <c:pt idx="4">
                  <c:v>4.6193146417445474</c:v>
                </c:pt>
                <c:pt idx="5">
                  <c:v>5.7206790123456788</c:v>
                </c:pt>
                <c:pt idx="6">
                  <c:v>5.7517455391776569</c:v>
                </c:pt>
                <c:pt idx="7">
                  <c:v>5.5681562147953434</c:v>
                </c:pt>
                <c:pt idx="8">
                  <c:v>6.2093802345058622</c:v>
                </c:pt>
                <c:pt idx="9">
                  <c:v>8.5859872611464958</c:v>
                </c:pt>
                <c:pt idx="10">
                  <c:v>7.8124341412012637</c:v>
                </c:pt>
                <c:pt idx="11">
                  <c:v>10.311543810848399</c:v>
                </c:pt>
                <c:pt idx="12">
                  <c:v>11.441358024691358</c:v>
                </c:pt>
                <c:pt idx="13">
                  <c:v>9.7939233817701439</c:v>
                </c:pt>
                <c:pt idx="14">
                  <c:v>13.018437225636522</c:v>
                </c:pt>
                <c:pt idx="15">
                  <c:v>11.233333333333333</c:v>
                </c:pt>
                <c:pt idx="16">
                  <c:v>11.852917665867306</c:v>
                </c:pt>
                <c:pt idx="17">
                  <c:v>15.757704569606799</c:v>
                </c:pt>
                <c:pt idx="18">
                  <c:v>16.623318385650222</c:v>
                </c:pt>
                <c:pt idx="19">
                  <c:v>14.340425531914892</c:v>
                </c:pt>
                <c:pt idx="20">
                  <c:v>20.312328767123287</c:v>
                </c:pt>
                <c:pt idx="21">
                  <c:v>15.397715472481828</c:v>
                </c:pt>
                <c:pt idx="22">
                  <c:v>22.23088455772114</c:v>
                </c:pt>
                <c:pt idx="23">
                  <c:v>16.869169510807733</c:v>
                </c:pt>
                <c:pt idx="24">
                  <c:v>25.565517241379307</c:v>
                </c:pt>
                <c:pt idx="25">
                  <c:v>18.261083743842363</c:v>
                </c:pt>
                <c:pt idx="26">
                  <c:v>18.865139949109412</c:v>
                </c:pt>
                <c:pt idx="27">
                  <c:v>19.536231884057973</c:v>
                </c:pt>
                <c:pt idx="28">
                  <c:v>23.132605304212166</c:v>
                </c:pt>
                <c:pt idx="29">
                  <c:v>20.480662983425411</c:v>
                </c:pt>
                <c:pt idx="30">
                  <c:v>27.977358490566036</c:v>
                </c:pt>
                <c:pt idx="31">
                  <c:v>26.059753954305798</c:v>
                </c:pt>
                <c:pt idx="32">
                  <c:v>22.398791540785499</c:v>
                </c:pt>
                <c:pt idx="33">
                  <c:v>27.819887429643526</c:v>
                </c:pt>
                <c:pt idx="34">
                  <c:v>29.131630648330056</c:v>
                </c:pt>
                <c:pt idx="35">
                  <c:v>24.672212978369384</c:v>
                </c:pt>
                <c:pt idx="36">
                  <c:v>31.151260504201677</c:v>
                </c:pt>
                <c:pt idx="37">
                  <c:v>26.244247787610618</c:v>
                </c:pt>
                <c:pt idx="38">
                  <c:v>32.805309734513273</c:v>
                </c:pt>
                <c:pt idx="39">
                  <c:v>26.959999999999997</c:v>
                </c:pt>
                <c:pt idx="40">
                  <c:v>34.483720930232558</c:v>
                </c:pt>
                <c:pt idx="41">
                  <c:v>35.473684210526315</c:v>
                </c:pt>
                <c:pt idx="42">
                  <c:v>36.077858880778585</c:v>
                </c:pt>
                <c:pt idx="43">
                  <c:v>29.955555555555552</c:v>
                </c:pt>
                <c:pt idx="44">
                  <c:v>30.636363636363637</c:v>
                </c:pt>
                <c:pt idx="45">
                  <c:v>38.118251928020563</c:v>
                </c:pt>
                <c:pt idx="46">
                  <c:v>31.415254237288135</c:v>
                </c:pt>
                <c:pt idx="47">
                  <c:v>43.104651162790695</c:v>
                </c:pt>
                <c:pt idx="48">
                  <c:v>30.827442827442827</c:v>
                </c:pt>
                <c:pt idx="49">
                  <c:v>42.005665722379604</c:v>
                </c:pt>
                <c:pt idx="50">
                  <c:v>33.776765375854211</c:v>
                </c:pt>
              </c:numCache>
            </c:numRef>
          </c:yVal>
          <c:smooth val="0"/>
          <c:extLst>
            <c:ext xmlns:c16="http://schemas.microsoft.com/office/drawing/2014/chart" uri="{C3380CC4-5D6E-409C-BE32-E72D297353CC}">
              <c16:uniqueId val="{00000001-ADBD-4773-8BF1-3AEBA82EAA8B}"/>
            </c:ext>
          </c:extLst>
        </c:ser>
        <c:dLbls>
          <c:showLegendKey val="0"/>
          <c:showVal val="0"/>
          <c:showCatName val="0"/>
          <c:showSerName val="0"/>
          <c:showPercent val="0"/>
          <c:showBubbleSize val="0"/>
        </c:dLbls>
        <c:axId val="2125010496"/>
        <c:axId val="2125009536"/>
      </c:scatterChart>
      <c:valAx>
        <c:axId val="2125010496"/>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N. of basic computational units</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2125009536"/>
        <c:crosses val="autoZero"/>
        <c:crossBetween val="midCat"/>
      </c:valAx>
      <c:valAx>
        <c:axId val="2125009536"/>
        <c:scaling>
          <c:orientation val="minMax"/>
          <c:max val="1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en-US"/>
                  <a:t>Cumulative speedup</a:t>
                </a:r>
              </a:p>
            </c:rich>
          </c:tx>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crossAx val="21250104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w1</c:v>
          </c:tx>
          <c:spPr>
            <a:ln w="19050" cap="rnd">
              <a:solidFill>
                <a:schemeClr val="accent2"/>
              </a:solidFill>
              <a:round/>
            </a:ln>
            <a:effectLst/>
          </c:spPr>
          <c:marker>
            <c:symbol val="circle"/>
            <c:size val="5"/>
            <c:spPr>
              <a:solidFill>
                <a:schemeClr val="accent2"/>
              </a:solidFill>
              <a:ln w="9525">
                <a:solidFill>
                  <a:schemeClr val="accent2"/>
                </a:solidFill>
              </a:ln>
              <a:effectLst/>
            </c:spPr>
          </c:marker>
          <c:trendline>
            <c:spPr>
              <a:ln w="25400" cap="rnd" cmpd="sng">
                <a:solidFill>
                  <a:schemeClr val="bg2">
                    <a:lumMod val="25000"/>
                  </a:schemeClr>
                </a:solidFill>
                <a:prstDash val="solid"/>
              </a:ln>
              <a:effectLst/>
            </c:spPr>
            <c:trendlineType val="poly"/>
            <c:order val="3"/>
            <c:dispRSqr val="0"/>
            <c:dispEq val="0"/>
          </c:trendline>
          <c:yVal>
            <c:numRef>
              <c:f>GPU!$T$257:$T$528</c:f>
              <c:numCache>
                <c:formatCode>General</c:formatCode>
                <c:ptCount val="272"/>
                <c:pt idx="0">
                  <c:v>1</c:v>
                </c:pt>
                <c:pt idx="1">
                  <c:v>1.7683849609836841</c:v>
                </c:pt>
                <c:pt idx="2">
                  <c:v>2.1409962782708276</c:v>
                </c:pt>
                <c:pt idx="3">
                  <c:v>2.8338385752178854</c:v>
                </c:pt>
                <c:pt idx="4">
                  <c:v>4.9297956493078443</c:v>
                </c:pt>
                <c:pt idx="5">
                  <c:v>5.9118577075098813</c:v>
                </c:pt>
                <c:pt idx="6">
                  <c:v>6.134946677604594</c:v>
                </c:pt>
                <c:pt idx="7">
                  <c:v>5.6292811441475354</c:v>
                </c:pt>
                <c:pt idx="8">
                  <c:v>6.4581174438687396</c:v>
                </c:pt>
                <c:pt idx="9">
                  <c:v>8.7519016968987717</c:v>
                </c:pt>
                <c:pt idx="10">
                  <c:v>7.8845545598313125</c:v>
                </c:pt>
                <c:pt idx="11">
                  <c:v>10.437543614794137</c:v>
                </c:pt>
                <c:pt idx="12">
                  <c:v>11.296827794561935</c:v>
                </c:pt>
                <c:pt idx="13">
                  <c:v>9.9779853235490332</c:v>
                </c:pt>
                <c:pt idx="14">
                  <c:v>13.040104620749783</c:v>
                </c:pt>
                <c:pt idx="15">
                  <c:v>11.417557251908397</c:v>
                </c:pt>
                <c:pt idx="16">
                  <c:v>12.081583198707595</c:v>
                </c:pt>
                <c:pt idx="17">
                  <c:v>15.645397489539748</c:v>
                </c:pt>
                <c:pt idx="18">
                  <c:v>16.563676633444075</c:v>
                </c:pt>
                <c:pt idx="19">
                  <c:v>14.231208372978116</c:v>
                </c:pt>
                <c:pt idx="20">
                  <c:v>20.489041095890414</c:v>
                </c:pt>
                <c:pt idx="21">
                  <c:v>15.531671858774663</c:v>
                </c:pt>
                <c:pt idx="22">
                  <c:v>22.424287856071967</c:v>
                </c:pt>
                <c:pt idx="23">
                  <c:v>17.015927189988624</c:v>
                </c:pt>
                <c:pt idx="24">
                  <c:v>25.787931034482757</c:v>
                </c:pt>
                <c:pt idx="25">
                  <c:v>18.419950738916256</c:v>
                </c:pt>
                <c:pt idx="26">
                  <c:v>19.029262086513995</c:v>
                </c:pt>
                <c:pt idx="27">
                  <c:v>19.706192358366273</c:v>
                </c:pt>
                <c:pt idx="28">
                  <c:v>23.333853354134163</c:v>
                </c:pt>
                <c:pt idx="29">
                  <c:v>20.658839779005522</c:v>
                </c:pt>
                <c:pt idx="30">
                  <c:v>28.220754716981133</c:v>
                </c:pt>
                <c:pt idx="31">
                  <c:v>26.286467486818982</c:v>
                </c:pt>
                <c:pt idx="32">
                  <c:v>22.59365558912387</c:v>
                </c:pt>
                <c:pt idx="33">
                  <c:v>28.061913696060039</c:v>
                </c:pt>
                <c:pt idx="34">
                  <c:v>29.38506876227898</c:v>
                </c:pt>
                <c:pt idx="35">
                  <c:v>24.886855241264559</c:v>
                </c:pt>
                <c:pt idx="36">
                  <c:v>31.422268907563023</c:v>
                </c:pt>
                <c:pt idx="37">
                  <c:v>26.472566371681417</c:v>
                </c:pt>
                <c:pt idx="38">
                  <c:v>33.090707964601769</c:v>
                </c:pt>
                <c:pt idx="39">
                  <c:v>27.194545454545455</c:v>
                </c:pt>
                <c:pt idx="40">
                  <c:v>34.783720930232562</c:v>
                </c:pt>
                <c:pt idx="41">
                  <c:v>35.782296650717704</c:v>
                </c:pt>
                <c:pt idx="42">
                  <c:v>36.39172749391728</c:v>
                </c:pt>
                <c:pt idx="43">
                  <c:v>30.216161616161614</c:v>
                </c:pt>
                <c:pt idx="44">
                  <c:v>30.902892561983471</c:v>
                </c:pt>
                <c:pt idx="45">
                  <c:v>38.449871465295637</c:v>
                </c:pt>
                <c:pt idx="46">
                  <c:v>31.6885593220339</c:v>
                </c:pt>
                <c:pt idx="47">
                  <c:v>43.479651162790695</c:v>
                </c:pt>
                <c:pt idx="48">
                  <c:v>31.095634095634097</c:v>
                </c:pt>
                <c:pt idx="49">
                  <c:v>42.371104815864022</c:v>
                </c:pt>
                <c:pt idx="50">
                  <c:v>34.070615034168561</c:v>
                </c:pt>
                <c:pt idx="51">
                  <c:v>42.13239436619719</c:v>
                </c:pt>
                <c:pt idx="52">
                  <c:v>34.622685185185183</c:v>
                </c:pt>
                <c:pt idx="53">
                  <c:v>35.527315914489314</c:v>
                </c:pt>
                <c:pt idx="54">
                  <c:v>50.191275167785236</c:v>
                </c:pt>
                <c:pt idx="55">
                  <c:v>46.306501547987615</c:v>
                </c:pt>
                <c:pt idx="56">
                  <c:v>43.862170087976544</c:v>
                </c:pt>
                <c:pt idx="57">
                  <c:v>37.114143920595531</c:v>
                </c:pt>
                <c:pt idx="58">
                  <c:v>47.939102564102569</c:v>
                </c:pt>
                <c:pt idx="59">
                  <c:v>39.779255319148938</c:v>
                </c:pt>
                <c:pt idx="60">
                  <c:v>40.533875338753383</c:v>
                </c:pt>
                <c:pt idx="61">
                  <c:v>47.785942492012779</c:v>
                </c:pt>
                <c:pt idx="62">
                  <c:v>53.996389891696751</c:v>
                </c:pt>
                <c:pt idx="63">
                  <c:v>42.371104815864022</c:v>
                </c:pt>
                <c:pt idx="64">
                  <c:v>52.480701754385962</c:v>
                </c:pt>
                <c:pt idx="65">
                  <c:v>53.609318996415766</c:v>
                </c:pt>
                <c:pt idx="66">
                  <c:v>53.609318996415766</c:v>
                </c:pt>
                <c:pt idx="67">
                  <c:v>42.734285714285711</c:v>
                </c:pt>
                <c:pt idx="68">
                  <c:v>62.320833333333333</c:v>
                </c:pt>
                <c:pt idx="69">
                  <c:v>42.856733524355299</c:v>
                </c:pt>
                <c:pt idx="70">
                  <c:v>45.600609756097555</c:v>
                </c:pt>
                <c:pt idx="71">
                  <c:v>45.600609756097555</c:v>
                </c:pt>
                <c:pt idx="72">
                  <c:v>48.248387096774195</c:v>
                </c:pt>
                <c:pt idx="73">
                  <c:v>46.595015576323995</c:v>
                </c:pt>
                <c:pt idx="74">
                  <c:v>54.19202898550725</c:v>
                </c:pt>
                <c:pt idx="75">
                  <c:v>47.482539682539681</c:v>
                </c:pt>
                <c:pt idx="76">
                  <c:v>50.530405405405403</c:v>
                </c:pt>
                <c:pt idx="77">
                  <c:v>49.526490066225165</c:v>
                </c:pt>
                <c:pt idx="78">
                  <c:v>63.377118644067799</c:v>
                </c:pt>
                <c:pt idx="79">
                  <c:v>61.299180327868847</c:v>
                </c:pt>
                <c:pt idx="80">
                  <c:v>52.480701754385962</c:v>
                </c:pt>
                <c:pt idx="81">
                  <c:v>53.609318996415766</c:v>
                </c:pt>
                <c:pt idx="82">
                  <c:v>54.19202898550725</c:v>
                </c:pt>
                <c:pt idx="83">
                  <c:v>54.587591240875909</c:v>
                </c:pt>
                <c:pt idx="84">
                  <c:v>55.809701492537314</c:v>
                </c:pt>
                <c:pt idx="85">
                  <c:v>55.191881918819192</c:v>
                </c:pt>
                <c:pt idx="86">
                  <c:v>56.655303030303031</c:v>
                </c:pt>
                <c:pt idx="87">
                  <c:v>56.870722433460074</c:v>
                </c:pt>
                <c:pt idx="88">
                  <c:v>67.373873873873876</c:v>
                </c:pt>
                <c:pt idx="89">
                  <c:v>58.19844357976654</c:v>
                </c:pt>
                <c:pt idx="90">
                  <c:v>59.353174603174601</c:v>
                </c:pt>
                <c:pt idx="91">
                  <c:v>59.589641434262944</c:v>
                </c:pt>
                <c:pt idx="92">
                  <c:v>55.191881918819192</c:v>
                </c:pt>
                <c:pt idx="93">
                  <c:v>62.844537815126046</c:v>
                </c:pt>
                <c:pt idx="94">
                  <c:v>66.772321428571431</c:v>
                </c:pt>
                <c:pt idx="95">
                  <c:v>68.296803652968038</c:v>
                </c:pt>
                <c:pt idx="96">
                  <c:v>63.377118644067799</c:v>
                </c:pt>
                <c:pt idx="97">
                  <c:v>65.314410480349352</c:v>
                </c:pt>
                <c:pt idx="98">
                  <c:v>61.299180327868847</c:v>
                </c:pt>
                <c:pt idx="99">
                  <c:v>67.071748878923771</c:v>
                </c:pt>
                <c:pt idx="100">
                  <c:v>67.373873873873876</c:v>
                </c:pt>
                <c:pt idx="101">
                  <c:v>68.296803652968038</c:v>
                </c:pt>
                <c:pt idx="102">
                  <c:v>66.181415929203538</c:v>
                </c:pt>
                <c:pt idx="103">
                  <c:v>65.314410480349352</c:v>
                </c:pt>
                <c:pt idx="104">
                  <c:v>67.678733031674199</c:v>
                </c:pt>
                <c:pt idx="105">
                  <c:v>65.600877192982452</c:v>
                </c:pt>
                <c:pt idx="106">
                  <c:v>64.748917748917748</c:v>
                </c:pt>
                <c:pt idx="107">
                  <c:v>56.441509433962267</c:v>
                </c:pt>
                <c:pt idx="108">
                  <c:v>60.310483870967744</c:v>
                </c:pt>
                <c:pt idx="109">
                  <c:v>65.314410480349352</c:v>
                </c:pt>
                <c:pt idx="110">
                  <c:v>65.314410480349352</c:v>
                </c:pt>
                <c:pt idx="111">
                  <c:v>59.353174603174601</c:v>
                </c:pt>
                <c:pt idx="112">
                  <c:v>60.554655870445345</c:v>
                </c:pt>
                <c:pt idx="113">
                  <c:v>66.772321428571431</c:v>
                </c:pt>
                <c:pt idx="114">
                  <c:v>66.475555555555559</c:v>
                </c:pt>
                <c:pt idx="115">
                  <c:v>66.772321428571431</c:v>
                </c:pt>
                <c:pt idx="116">
                  <c:v>67.373873873873876</c:v>
                </c:pt>
                <c:pt idx="117">
                  <c:v>67.071748878923771</c:v>
                </c:pt>
                <c:pt idx="118">
                  <c:v>68.296803652968038</c:v>
                </c:pt>
                <c:pt idx="119">
                  <c:v>60.068273092369481</c:v>
                </c:pt>
                <c:pt idx="120">
                  <c:v>59.589641434262944</c:v>
                </c:pt>
                <c:pt idx="121">
                  <c:v>65.314410480349352</c:v>
                </c:pt>
                <c:pt idx="122">
                  <c:v>67.373873873873876</c:v>
                </c:pt>
                <c:pt idx="123">
                  <c:v>66.181415929203538</c:v>
                </c:pt>
                <c:pt idx="124">
                  <c:v>68.61009174311927</c:v>
                </c:pt>
                <c:pt idx="125">
                  <c:v>67.071748878923771</c:v>
                </c:pt>
                <c:pt idx="126">
                  <c:v>66.475555555555559</c:v>
                </c:pt>
                <c:pt idx="127">
                  <c:v>66.772321428571431</c:v>
                </c:pt>
                <c:pt idx="128">
                  <c:v>67.986363636363635</c:v>
                </c:pt>
                <c:pt idx="129">
                  <c:v>60.554655870445345</c:v>
                </c:pt>
                <c:pt idx="130">
                  <c:v>63.918803418803421</c:v>
                </c:pt>
                <c:pt idx="131">
                  <c:v>63.646808510638301</c:v>
                </c:pt>
                <c:pt idx="132">
                  <c:v>67.678733031674199</c:v>
                </c:pt>
                <c:pt idx="133">
                  <c:v>67.678733031674199</c:v>
                </c:pt>
                <c:pt idx="134">
                  <c:v>67.678733031674199</c:v>
                </c:pt>
                <c:pt idx="135">
                  <c:v>66.772321428571431</c:v>
                </c:pt>
                <c:pt idx="136">
                  <c:v>63.109704641350213</c:v>
                </c:pt>
                <c:pt idx="137">
                  <c:v>65.889867841409682</c:v>
                </c:pt>
                <c:pt idx="138">
                  <c:v>65.030434782608694</c:v>
                </c:pt>
                <c:pt idx="139">
                  <c:v>65.889867841409682</c:v>
                </c:pt>
                <c:pt idx="140">
                  <c:v>64.748917748917748</c:v>
                </c:pt>
                <c:pt idx="141">
                  <c:v>66.475555555555559</c:v>
                </c:pt>
                <c:pt idx="142">
                  <c:v>63.377118644067799</c:v>
                </c:pt>
                <c:pt idx="143">
                  <c:v>65.889867841409682</c:v>
                </c:pt>
                <c:pt idx="144">
                  <c:v>63.918803418803421</c:v>
                </c:pt>
                <c:pt idx="145">
                  <c:v>67.678733031674199</c:v>
                </c:pt>
                <c:pt idx="146">
                  <c:v>63.918803418803421</c:v>
                </c:pt>
                <c:pt idx="147">
                  <c:v>66.181415929203538</c:v>
                </c:pt>
                <c:pt idx="148">
                  <c:v>61.048979591836734</c:v>
                </c:pt>
                <c:pt idx="149">
                  <c:v>60.800813008130085</c:v>
                </c:pt>
                <c:pt idx="150">
                  <c:v>64.469827586206904</c:v>
                </c:pt>
                <c:pt idx="151">
                  <c:v>63.646808510638301</c:v>
                </c:pt>
                <c:pt idx="152">
                  <c:v>60.310483870967744</c:v>
                </c:pt>
                <c:pt idx="153">
                  <c:v>54.587591240875909</c:v>
                </c:pt>
                <c:pt idx="154">
                  <c:v>67.986363636363635</c:v>
                </c:pt>
                <c:pt idx="155">
                  <c:v>67.373873873873876</c:v>
                </c:pt>
                <c:pt idx="156">
                  <c:v>66.772321428571431</c:v>
                </c:pt>
                <c:pt idx="157">
                  <c:v>69.567441860465124</c:v>
                </c:pt>
                <c:pt idx="158">
                  <c:v>69.567441860465124</c:v>
                </c:pt>
                <c:pt idx="159">
                  <c:v>68.61009174311927</c:v>
                </c:pt>
                <c:pt idx="160">
                  <c:v>69.892523364485982</c:v>
                </c:pt>
                <c:pt idx="161">
                  <c:v>68.926267281105993</c:v>
                </c:pt>
                <c:pt idx="162">
                  <c:v>69.245370370370367</c:v>
                </c:pt>
                <c:pt idx="163">
                  <c:v>69.567441860465124</c:v>
                </c:pt>
                <c:pt idx="164">
                  <c:v>69.892523364485982</c:v>
                </c:pt>
                <c:pt idx="165">
                  <c:v>68.61009174311927</c:v>
                </c:pt>
                <c:pt idx="166">
                  <c:v>68.926267281105993</c:v>
                </c:pt>
                <c:pt idx="167">
                  <c:v>68.926267281105993</c:v>
                </c:pt>
                <c:pt idx="168">
                  <c:v>69.245370370370367</c:v>
                </c:pt>
                <c:pt idx="169">
                  <c:v>69.245370370370367</c:v>
                </c:pt>
                <c:pt idx="170">
                  <c:v>65.600877192982452</c:v>
                </c:pt>
                <c:pt idx="171">
                  <c:v>65.600877192982452</c:v>
                </c:pt>
                <c:pt idx="172">
                  <c:v>67.678733031674199</c:v>
                </c:pt>
                <c:pt idx="173">
                  <c:v>65.889867841409682</c:v>
                </c:pt>
                <c:pt idx="174">
                  <c:v>66.772321428571431</c:v>
                </c:pt>
                <c:pt idx="175">
                  <c:v>66.181415929203538</c:v>
                </c:pt>
                <c:pt idx="176">
                  <c:v>64.193133047210296</c:v>
                </c:pt>
                <c:pt idx="177">
                  <c:v>68.296803652968038</c:v>
                </c:pt>
                <c:pt idx="178">
                  <c:v>67.373873873873876</c:v>
                </c:pt>
                <c:pt idx="179">
                  <c:v>62.844537815126046</c:v>
                </c:pt>
                <c:pt idx="180">
                  <c:v>66.772321428571431</c:v>
                </c:pt>
                <c:pt idx="181">
                  <c:v>66.475555555555559</c:v>
                </c:pt>
                <c:pt idx="182">
                  <c:v>62.844537815126046</c:v>
                </c:pt>
                <c:pt idx="183">
                  <c:v>68.296803652968038</c:v>
                </c:pt>
                <c:pt idx="184">
                  <c:v>68.61009174311927</c:v>
                </c:pt>
                <c:pt idx="185">
                  <c:v>67.986363636363635</c:v>
                </c:pt>
                <c:pt idx="186">
                  <c:v>68.296803652968038</c:v>
                </c:pt>
                <c:pt idx="187">
                  <c:v>67.678733031674199</c:v>
                </c:pt>
                <c:pt idx="188">
                  <c:v>68.296803652968038</c:v>
                </c:pt>
                <c:pt idx="189">
                  <c:v>68.926267281105993</c:v>
                </c:pt>
                <c:pt idx="190">
                  <c:v>68.296803652968038</c:v>
                </c:pt>
                <c:pt idx="191">
                  <c:v>68.926267281105993</c:v>
                </c:pt>
                <c:pt idx="192">
                  <c:v>67.986363636363635</c:v>
                </c:pt>
                <c:pt idx="193">
                  <c:v>67.071748878923771</c:v>
                </c:pt>
                <c:pt idx="194">
                  <c:v>69.245370370370367</c:v>
                </c:pt>
                <c:pt idx="195">
                  <c:v>66.181415929203538</c:v>
                </c:pt>
                <c:pt idx="196">
                  <c:v>66.475555555555559</c:v>
                </c:pt>
                <c:pt idx="197">
                  <c:v>67.986363636363635</c:v>
                </c:pt>
                <c:pt idx="198">
                  <c:v>68.926267281105993</c:v>
                </c:pt>
                <c:pt idx="199">
                  <c:v>65.030434782608694</c:v>
                </c:pt>
                <c:pt idx="200">
                  <c:v>68.61009174311927</c:v>
                </c:pt>
                <c:pt idx="201">
                  <c:v>69.245370370370367</c:v>
                </c:pt>
                <c:pt idx="202">
                  <c:v>68.926267281105993</c:v>
                </c:pt>
                <c:pt idx="203">
                  <c:v>67.678733031674199</c:v>
                </c:pt>
                <c:pt idx="204">
                  <c:v>66.475555555555559</c:v>
                </c:pt>
                <c:pt idx="205">
                  <c:v>66.772321428571431</c:v>
                </c:pt>
                <c:pt idx="206">
                  <c:v>67.373873873873876</c:v>
                </c:pt>
                <c:pt idx="207">
                  <c:v>67.373873873873876</c:v>
                </c:pt>
                <c:pt idx="208">
                  <c:v>67.373873873873876</c:v>
                </c:pt>
                <c:pt idx="209">
                  <c:v>67.678733031674199</c:v>
                </c:pt>
                <c:pt idx="210">
                  <c:v>66.181415929203538</c:v>
                </c:pt>
                <c:pt idx="211">
                  <c:v>61.805785123966942</c:v>
                </c:pt>
                <c:pt idx="212">
                  <c:v>67.373873873873876</c:v>
                </c:pt>
                <c:pt idx="213">
                  <c:v>68.296803652968038</c:v>
                </c:pt>
                <c:pt idx="214">
                  <c:v>66.181415929203538</c:v>
                </c:pt>
                <c:pt idx="215">
                  <c:v>62.581589958158993</c:v>
                </c:pt>
                <c:pt idx="216">
                  <c:v>68.296803652968038</c:v>
                </c:pt>
                <c:pt idx="217">
                  <c:v>65.600877192982452</c:v>
                </c:pt>
                <c:pt idx="218">
                  <c:v>67.373873873873876</c:v>
                </c:pt>
                <c:pt idx="219">
                  <c:v>68.296803652968038</c:v>
                </c:pt>
                <c:pt idx="220">
                  <c:v>66.772321428571431</c:v>
                </c:pt>
                <c:pt idx="221">
                  <c:v>59.589641434262944</c:v>
                </c:pt>
                <c:pt idx="222">
                  <c:v>69.245370370370367</c:v>
                </c:pt>
                <c:pt idx="223">
                  <c:v>69.245370370370367</c:v>
                </c:pt>
                <c:pt idx="224">
                  <c:v>68.926267281105993</c:v>
                </c:pt>
                <c:pt idx="225">
                  <c:v>69.567441860465124</c:v>
                </c:pt>
                <c:pt idx="226">
                  <c:v>69.567441860465124</c:v>
                </c:pt>
                <c:pt idx="227">
                  <c:v>68.926267281105993</c:v>
                </c:pt>
                <c:pt idx="228">
                  <c:v>68.61009174311927</c:v>
                </c:pt>
                <c:pt idx="229">
                  <c:v>68.926267281105993</c:v>
                </c:pt>
                <c:pt idx="230">
                  <c:v>68.296803652968038</c:v>
                </c:pt>
                <c:pt idx="231">
                  <c:v>68.61009174311927</c:v>
                </c:pt>
                <c:pt idx="232">
                  <c:v>67.373873873873876</c:v>
                </c:pt>
                <c:pt idx="233">
                  <c:v>67.373873873873876</c:v>
                </c:pt>
                <c:pt idx="234">
                  <c:v>67.986363636363635</c:v>
                </c:pt>
                <c:pt idx="235">
                  <c:v>66.475555555555559</c:v>
                </c:pt>
                <c:pt idx="236">
                  <c:v>67.678733031674199</c:v>
                </c:pt>
                <c:pt idx="237">
                  <c:v>64.469827586206904</c:v>
                </c:pt>
                <c:pt idx="238">
                  <c:v>65.314410480349352</c:v>
                </c:pt>
                <c:pt idx="239">
                  <c:v>67.373873873873876</c:v>
                </c:pt>
                <c:pt idx="240">
                  <c:v>58.19844357976654</c:v>
                </c:pt>
                <c:pt idx="241">
                  <c:v>66.772321428571431</c:v>
                </c:pt>
                <c:pt idx="242">
                  <c:v>66.181415929203538</c:v>
                </c:pt>
                <c:pt idx="243">
                  <c:v>68.296803652968038</c:v>
                </c:pt>
                <c:pt idx="244">
                  <c:v>68.61009174311927</c:v>
                </c:pt>
                <c:pt idx="245">
                  <c:v>65.889867841409682</c:v>
                </c:pt>
                <c:pt idx="246">
                  <c:v>67.678733031674199</c:v>
                </c:pt>
                <c:pt idx="247">
                  <c:v>67.373873873873876</c:v>
                </c:pt>
                <c:pt idx="248">
                  <c:v>61.55144032921811</c:v>
                </c:pt>
                <c:pt idx="249">
                  <c:v>68.61009174311927</c:v>
                </c:pt>
                <c:pt idx="250">
                  <c:v>68.61009174311927</c:v>
                </c:pt>
                <c:pt idx="251">
                  <c:v>67.986363636363635</c:v>
                </c:pt>
                <c:pt idx="252">
                  <c:v>69.245370370370367</c:v>
                </c:pt>
                <c:pt idx="253">
                  <c:v>68.61009174311927</c:v>
                </c:pt>
                <c:pt idx="254">
                  <c:v>64.748917748917748</c:v>
                </c:pt>
                <c:pt idx="255">
                  <c:v>68.296803652968038</c:v>
                </c:pt>
                <c:pt idx="256">
                  <c:v>69.567441860465124</c:v>
                </c:pt>
                <c:pt idx="257">
                  <c:v>64.469827586206904</c:v>
                </c:pt>
                <c:pt idx="258">
                  <c:v>58.885826771653548</c:v>
                </c:pt>
                <c:pt idx="259">
                  <c:v>66.772321428571431</c:v>
                </c:pt>
                <c:pt idx="260">
                  <c:v>68.61009174311927</c:v>
                </c:pt>
                <c:pt idx="261">
                  <c:v>61.048979591836734</c:v>
                </c:pt>
                <c:pt idx="262">
                  <c:v>62.581589958158993</c:v>
                </c:pt>
                <c:pt idx="263">
                  <c:v>67.678733031674199</c:v>
                </c:pt>
                <c:pt idx="264">
                  <c:v>68.61009174311927</c:v>
                </c:pt>
                <c:pt idx="265">
                  <c:v>69.245370370370367</c:v>
                </c:pt>
                <c:pt idx="266">
                  <c:v>68.926267281105993</c:v>
                </c:pt>
                <c:pt idx="267">
                  <c:v>68.61009174311927</c:v>
                </c:pt>
                <c:pt idx="268">
                  <c:v>67.678733031674199</c:v>
                </c:pt>
                <c:pt idx="269">
                  <c:v>67.678733031674199</c:v>
                </c:pt>
                <c:pt idx="270">
                  <c:v>67.678733031674199</c:v>
                </c:pt>
                <c:pt idx="271">
                  <c:v>67.678733031674199</c:v>
                </c:pt>
              </c:numCache>
            </c:numRef>
          </c:yVal>
          <c:smooth val="0"/>
          <c:extLst>
            <c:ext xmlns:c16="http://schemas.microsoft.com/office/drawing/2014/chart" uri="{C3380CC4-5D6E-409C-BE32-E72D297353CC}">
              <c16:uniqueId val="{00000001-9CC8-4621-8FA2-D176245672BE}"/>
            </c:ext>
          </c:extLst>
        </c:ser>
        <c:dLbls>
          <c:showLegendKey val="0"/>
          <c:showVal val="0"/>
          <c:showCatName val="0"/>
          <c:showSerName val="0"/>
          <c:showPercent val="0"/>
          <c:showBubbleSize val="0"/>
        </c:dLbls>
        <c:axId val="1248494720"/>
        <c:axId val="1248495200"/>
        <c:extLst>
          <c:ext xmlns:c15="http://schemas.microsoft.com/office/drawing/2012/chart" uri="{02D57815-91ED-43cb-92C2-25804820EDAC}">
            <c15:filteredScatterSeries>
              <c15:ser>
                <c:idx val="1"/>
                <c:order val="1"/>
                <c:tx>
                  <c:v>w2</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GPU!$C$65:$C$69</c15:sqref>
                        </c15:formulaRef>
                      </c:ext>
                    </c:extLst>
                    <c:numCache>
                      <c:formatCode>General</c:formatCode>
                      <c:ptCount val="5"/>
                      <c:pt idx="0">
                        <c:v>1</c:v>
                      </c:pt>
                      <c:pt idx="1">
                        <c:v>4</c:v>
                      </c:pt>
                      <c:pt idx="2">
                        <c:v>16</c:v>
                      </c:pt>
                      <c:pt idx="3">
                        <c:v>34</c:v>
                      </c:pt>
                      <c:pt idx="4">
                        <c:v>68</c:v>
                      </c:pt>
                    </c:numCache>
                  </c:numRef>
                </c:xVal>
                <c:yVal>
                  <c:numRef>
                    <c:extLst>
                      <c:ext uri="{02D57815-91ED-43cb-92C2-25804820EDAC}">
                        <c15:formulaRef>
                          <c15:sqref>GPU!$M$119:$Q$119</c15:sqref>
                        </c15:formulaRef>
                      </c:ext>
                    </c:extLst>
                    <c:numCache>
                      <c:formatCode>General</c:formatCode>
                      <c:ptCount val="5"/>
                      <c:pt idx="0">
                        <c:v>1</c:v>
                      </c:pt>
                      <c:pt idx="1">
                        <c:v>2.7444986072423401</c:v>
                      </c:pt>
                      <c:pt idx="2">
                        <c:v>12.678870158280787</c:v>
                      </c:pt>
                      <c:pt idx="3">
                        <c:v>26.719322033898305</c:v>
                      </c:pt>
                      <c:pt idx="4">
                        <c:v>33.587012101585138</c:v>
                      </c:pt>
                    </c:numCache>
                  </c:numRef>
                </c:yVal>
                <c:smooth val="0"/>
                <c:extLst>
                  <c:ext xmlns:c16="http://schemas.microsoft.com/office/drawing/2014/chart" uri="{C3380CC4-5D6E-409C-BE32-E72D297353CC}">
                    <c16:uniqueId val="{00000002-9CC8-4621-8FA2-D176245672BE}"/>
                  </c:ext>
                </c:extLst>
              </c15:ser>
            </c15:filteredScatterSeries>
            <c15:filteredScatterSeries>
              <c15:ser>
                <c:idx val="2"/>
                <c:order val="2"/>
                <c:tx>
                  <c:v>w4</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GPU!$M$121:$R$121</c15:sqref>
                        </c15:formulaRef>
                      </c:ext>
                    </c:extLst>
                    <c:numCache>
                      <c:formatCode>General</c:formatCode>
                      <c:ptCount val="6"/>
                      <c:pt idx="0">
                        <c:v>1</c:v>
                      </c:pt>
                      <c:pt idx="1">
                        <c:v>3.1499721603563473</c:v>
                      </c:pt>
                      <c:pt idx="2">
                        <c:v>11.559767061708214</c:v>
                      </c:pt>
                      <c:pt idx="3">
                        <c:v>22.436446559587548</c:v>
                      </c:pt>
                      <c:pt idx="4">
                        <c:v>5.9155643854237461</c:v>
                      </c:pt>
                      <c:pt idx="5">
                        <c:v>5.4995139496451833</c:v>
                      </c:pt>
                    </c:numCache>
                  </c:numRef>
                </c:yVal>
                <c:smooth val="0"/>
                <c:extLst xmlns:c15="http://schemas.microsoft.com/office/drawing/2012/chart">
                  <c:ext xmlns:c16="http://schemas.microsoft.com/office/drawing/2014/chart" uri="{C3380CC4-5D6E-409C-BE32-E72D297353CC}">
                    <c16:uniqueId val="{00000003-9CC8-4621-8FA2-D176245672BE}"/>
                  </c:ext>
                </c:extLst>
              </c15:ser>
            </c15:filteredScatterSeries>
            <c15:filteredScatterSeries>
              <c15:ser>
                <c:idx val="3"/>
                <c:order val="3"/>
                <c:tx>
                  <c:v>w8</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GPU!$M$125:$R$125</c15:sqref>
                        </c15:formulaRef>
                      </c:ext>
                    </c:extLst>
                    <c:numCache>
                      <c:formatCode>General</c:formatCode>
                      <c:ptCount val="6"/>
                      <c:pt idx="0">
                        <c:v>1</c:v>
                      </c:pt>
                      <c:pt idx="1">
                        <c:v>4.1394347404172729</c:v>
                      </c:pt>
                      <c:pt idx="2">
                        <c:v>11.992795642242136</c:v>
                      </c:pt>
                      <c:pt idx="3">
                        <c:v>3.4726264373664395</c:v>
                      </c:pt>
                      <c:pt idx="4">
                        <c:v>3.1988657667791527</c:v>
                      </c:pt>
                      <c:pt idx="5">
                        <c:v>1.3371013243476217</c:v>
                      </c:pt>
                    </c:numCache>
                  </c:numRef>
                </c:yVal>
                <c:smooth val="0"/>
                <c:extLst xmlns:c15="http://schemas.microsoft.com/office/drawing/2012/chart">
                  <c:ext xmlns:c16="http://schemas.microsoft.com/office/drawing/2014/chart" uri="{C3380CC4-5D6E-409C-BE32-E72D297353CC}">
                    <c16:uniqueId val="{00000004-9CC8-4621-8FA2-D176245672BE}"/>
                  </c:ext>
                </c:extLst>
              </c15:ser>
            </c15:filteredScatterSeries>
            <c15:filteredScatterSeries>
              <c15:ser>
                <c:idx val="4"/>
                <c:order val="4"/>
                <c:tx>
                  <c:v>w16</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GPU!$M$133:$R$133</c15:sqref>
                        </c15:formulaRef>
                      </c:ext>
                    </c:extLst>
                    <c:numCache>
                      <c:formatCode>General</c:formatCode>
                      <c:ptCount val="6"/>
                      <c:pt idx="0">
                        <c:v>1</c:v>
                      </c:pt>
                      <c:pt idx="1">
                        <c:v>3.7426619900313831</c:v>
                      </c:pt>
                      <c:pt idx="2">
                        <c:v>2.6474275267693916</c:v>
                      </c:pt>
                      <c:pt idx="3">
                        <c:v>1.6829086079521871</c:v>
                      </c:pt>
                      <c:pt idx="4">
                        <c:v>0.81827538191431393</c:v>
                      </c:pt>
                      <c:pt idx="5">
                        <c:v>0.4724937949357354</c:v>
                      </c:pt>
                    </c:numCache>
                  </c:numRef>
                </c:yVal>
                <c:smooth val="0"/>
                <c:extLst xmlns:c15="http://schemas.microsoft.com/office/drawing/2012/chart">
                  <c:ext xmlns:c16="http://schemas.microsoft.com/office/drawing/2014/chart" uri="{C3380CC4-5D6E-409C-BE32-E72D297353CC}">
                    <c16:uniqueId val="{00000005-9CC8-4621-8FA2-D176245672BE}"/>
                  </c:ext>
                </c:extLst>
              </c15:ser>
            </c15:filteredScatterSeries>
            <c15:filteredScatterSeries>
              <c15:ser>
                <c:idx val="5"/>
                <c:order val="5"/>
                <c:tx>
                  <c:v>w32</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GPU!$C$65:$C$71</c15:sqref>
                        </c15:formulaRef>
                      </c:ext>
                    </c:extLst>
                    <c:numCache>
                      <c:formatCode>General</c:formatCode>
                      <c:ptCount val="7"/>
                      <c:pt idx="0">
                        <c:v>1</c:v>
                      </c:pt>
                      <c:pt idx="1">
                        <c:v>4</c:v>
                      </c:pt>
                      <c:pt idx="2">
                        <c:v>16</c:v>
                      </c:pt>
                      <c:pt idx="3">
                        <c:v>34</c:v>
                      </c:pt>
                      <c:pt idx="4">
                        <c:v>68</c:v>
                      </c:pt>
                      <c:pt idx="5">
                        <c:v>136</c:v>
                      </c:pt>
                      <c:pt idx="6">
                        <c:v>272</c:v>
                      </c:pt>
                    </c:numCache>
                  </c:numRef>
                </c:xVal>
                <c:yVal>
                  <c:numRef>
                    <c:extLst xmlns:c15="http://schemas.microsoft.com/office/drawing/2012/chart">
                      <c:ext xmlns:c15="http://schemas.microsoft.com/office/drawing/2012/chart" uri="{02D57815-91ED-43cb-92C2-25804820EDAC}">
                        <c15:formulaRef>
                          <c15:sqref>GPU!$M$149:$R$149</c15:sqref>
                        </c15:formulaRef>
                      </c:ext>
                    </c:extLst>
                    <c:numCache>
                      <c:formatCode>General</c:formatCode>
                      <c:ptCount val="6"/>
                      <c:pt idx="0">
                        <c:v>1</c:v>
                      </c:pt>
                      <c:pt idx="1">
                        <c:v>0.95058517555266586</c:v>
                      </c:pt>
                      <c:pt idx="2">
                        <c:v>0.39021050432845172</c:v>
                      </c:pt>
                      <c:pt idx="3">
                        <c:v>0.24804886325076347</c:v>
                      </c:pt>
                      <c:pt idx="4">
                        <c:v>0.40499590499590504</c:v>
                      </c:pt>
                      <c:pt idx="5">
                        <c:v>0.99688713646200822</c:v>
                      </c:pt>
                    </c:numCache>
                  </c:numRef>
                </c:yVal>
                <c:smooth val="0"/>
                <c:extLst xmlns:c15="http://schemas.microsoft.com/office/drawing/2012/chart">
                  <c:ext xmlns:c16="http://schemas.microsoft.com/office/drawing/2014/chart" uri="{C3380CC4-5D6E-409C-BE32-E72D297353CC}">
                    <c16:uniqueId val="{00000006-9CC8-4621-8FA2-D176245672BE}"/>
                  </c:ext>
                </c:extLst>
              </c15:ser>
            </c15:filteredScatterSeries>
          </c:ext>
        </c:extLst>
      </c:scatterChart>
      <c:valAx>
        <c:axId val="1248494720"/>
        <c:scaling>
          <c:orientation val="minMax"/>
          <c:max val="25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N. Blocks</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1248495200"/>
        <c:crosses val="autoZero"/>
        <c:crossBetween val="midCat"/>
      </c:valAx>
      <c:valAx>
        <c:axId val="124849520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Cumulative speedup</a:t>
                </a:r>
              </a:p>
            </c:rich>
          </c:tx>
          <c:overlay val="0"/>
          <c:spPr>
            <a:noFill/>
            <a:ln>
              <a:noFill/>
            </a:ln>
            <a:effectLst/>
          </c:spPr>
          <c:txPr>
            <a:bodyPr rot="-54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crossAx val="1248494720"/>
        <c:crosses val="autoZero"/>
        <c:crossBetween val="midCat"/>
      </c:valAx>
      <c:spPr>
        <a:noFill/>
        <a:ln>
          <a:noFill/>
        </a:ln>
        <a:effectLst/>
      </c:spPr>
    </c:plotArea>
    <c:legend>
      <c:legendPos val="t"/>
      <c:legendEntry>
        <c:idx val="1"/>
        <c:delete val="1"/>
      </c:legendEntry>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Tree</c:v>
          </c:tx>
          <c:spPr>
            <a:ln w="19050" cap="rnd" cmpd="sng" algn="ctr">
              <a:solidFill>
                <a:schemeClr val="accent1"/>
              </a:solidFill>
              <a:prstDash val="solid"/>
              <a:round/>
            </a:ln>
            <a:effectLst/>
          </c:spPr>
          <c:marker>
            <c:spPr>
              <a:solidFill>
                <a:schemeClr val="accent1"/>
              </a:solidFill>
              <a:ln w="6350" cap="flat" cmpd="sng" algn="ctr">
                <a:solidFill>
                  <a:schemeClr val="accent1"/>
                </a:solidFill>
                <a:prstDash val="solid"/>
                <a:round/>
              </a:ln>
              <a:effectLst/>
            </c:spPr>
          </c:marker>
          <c:xVal>
            <c:numRef>
              <c:f>CPU!$BB$28:$BB$32</c:f>
              <c:numCache>
                <c:formatCode>General</c:formatCode>
                <c:ptCount val="5"/>
                <c:pt idx="0">
                  <c:v>1</c:v>
                </c:pt>
                <c:pt idx="1">
                  <c:v>3</c:v>
                </c:pt>
                <c:pt idx="2">
                  <c:v>7</c:v>
                </c:pt>
                <c:pt idx="3">
                  <c:v>15</c:v>
                </c:pt>
                <c:pt idx="4">
                  <c:v>31</c:v>
                </c:pt>
              </c:numCache>
            </c:numRef>
          </c:xVal>
          <c:yVal>
            <c:numRef>
              <c:f>CPU!$BF$28:$BF$32</c:f>
              <c:numCache>
                <c:formatCode>General</c:formatCode>
                <c:ptCount val="5"/>
                <c:pt idx="0">
                  <c:v>5.5800000000000002E-2</c:v>
                </c:pt>
                <c:pt idx="1">
                  <c:v>7.4300000000000005E-2</c:v>
                </c:pt>
                <c:pt idx="2">
                  <c:v>8.4900000000000003E-2</c:v>
                </c:pt>
                <c:pt idx="3">
                  <c:v>8.8400000000000006E-2</c:v>
                </c:pt>
                <c:pt idx="4">
                  <c:v>9.9599999999999994E-2</c:v>
                </c:pt>
              </c:numCache>
            </c:numRef>
          </c:yVal>
          <c:smooth val="1"/>
          <c:extLst>
            <c:ext xmlns:c16="http://schemas.microsoft.com/office/drawing/2014/chart" uri="{C3380CC4-5D6E-409C-BE32-E72D297353CC}">
              <c16:uniqueId val="{00000000-85F3-4835-B2C5-C2E8CEAEA600}"/>
            </c:ext>
          </c:extLst>
        </c:ser>
        <c:ser>
          <c:idx val="1"/>
          <c:order val="1"/>
          <c:tx>
            <c:v>Map</c:v>
          </c:tx>
          <c:spPr>
            <a:ln w="19050" cap="rnd" cmpd="sng" algn="ctr">
              <a:solidFill>
                <a:schemeClr val="accent2"/>
              </a:solidFill>
              <a:prstDash val="solid"/>
              <a:round/>
            </a:ln>
            <a:effectLst/>
          </c:spPr>
          <c:marker>
            <c:spPr>
              <a:solidFill>
                <a:schemeClr val="accent2"/>
              </a:solidFill>
              <a:ln w="6350" cap="flat" cmpd="sng" algn="ctr">
                <a:solidFill>
                  <a:schemeClr val="accent2"/>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CPU!$J$28:$J$47</c:f>
              <c:numCache>
                <c:formatCode>General</c:formatCode>
                <c:ptCount val="20"/>
                <c:pt idx="0">
                  <c:v>0.1124</c:v>
                </c:pt>
                <c:pt idx="1">
                  <c:v>9.8500000000000004E-2</c:v>
                </c:pt>
                <c:pt idx="2">
                  <c:v>9.2700000000000005E-2</c:v>
                </c:pt>
                <c:pt idx="3">
                  <c:v>8.8950000000000001E-2</c:v>
                </c:pt>
                <c:pt idx="4">
                  <c:v>8.72E-2</c:v>
                </c:pt>
                <c:pt idx="5">
                  <c:v>8.6699999999999999E-2</c:v>
                </c:pt>
                <c:pt idx="6">
                  <c:v>8.4849999999999995E-2</c:v>
                </c:pt>
                <c:pt idx="7">
                  <c:v>8.3799999999999999E-2</c:v>
                </c:pt>
                <c:pt idx="8">
                  <c:v>8.2449999999999996E-2</c:v>
                </c:pt>
                <c:pt idx="9">
                  <c:v>8.2150000000000001E-2</c:v>
                </c:pt>
                <c:pt idx="10">
                  <c:v>8.1449999999999995E-2</c:v>
                </c:pt>
                <c:pt idx="11">
                  <c:v>8.1600000000000006E-2</c:v>
                </c:pt>
                <c:pt idx="12">
                  <c:v>8.0799999999999997E-2</c:v>
                </c:pt>
                <c:pt idx="13">
                  <c:v>8.1600000000000006E-2</c:v>
                </c:pt>
                <c:pt idx="14">
                  <c:v>8.0549999999999997E-2</c:v>
                </c:pt>
                <c:pt idx="15">
                  <c:v>8.1049999999999997E-2</c:v>
                </c:pt>
                <c:pt idx="16">
                  <c:v>8.2350000000000007E-2</c:v>
                </c:pt>
                <c:pt idx="17">
                  <c:v>8.1799999999999998E-2</c:v>
                </c:pt>
                <c:pt idx="18">
                  <c:v>8.1799999999999998E-2</c:v>
                </c:pt>
                <c:pt idx="19">
                  <c:v>8.1600000000000006E-2</c:v>
                </c:pt>
              </c:numCache>
            </c:numRef>
          </c:yVal>
          <c:smooth val="1"/>
          <c:extLst>
            <c:ext xmlns:c16="http://schemas.microsoft.com/office/drawing/2014/chart" uri="{C3380CC4-5D6E-409C-BE32-E72D297353CC}">
              <c16:uniqueId val="{00000001-85F3-4835-B2C5-C2E8CEAEA600}"/>
            </c:ext>
          </c:extLst>
        </c:ser>
        <c:ser>
          <c:idx val="2"/>
          <c:order val="2"/>
          <c:tx>
            <c:v>New map</c:v>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CPU!$AQ$28:$AQ$47</c:f>
              <c:numCache>
                <c:formatCode>General</c:formatCode>
                <c:ptCount val="20"/>
                <c:pt idx="0">
                  <c:v>9.6049999999999996E-2</c:v>
                </c:pt>
                <c:pt idx="1">
                  <c:v>7.1650000000000005E-2</c:v>
                </c:pt>
                <c:pt idx="2">
                  <c:v>6.3799999999999996E-2</c:v>
                </c:pt>
                <c:pt idx="3">
                  <c:v>5.815E-2</c:v>
                </c:pt>
                <c:pt idx="4">
                  <c:v>5.5350000000000003E-2</c:v>
                </c:pt>
                <c:pt idx="5">
                  <c:v>5.3699999999999998E-2</c:v>
                </c:pt>
                <c:pt idx="6">
                  <c:v>5.3100000000000001E-2</c:v>
                </c:pt>
                <c:pt idx="7">
                  <c:v>5.0549999999999998E-2</c:v>
                </c:pt>
                <c:pt idx="8">
                  <c:v>4.9299999999999997E-2</c:v>
                </c:pt>
                <c:pt idx="9">
                  <c:v>4.795E-2</c:v>
                </c:pt>
                <c:pt idx="10">
                  <c:v>4.795E-2</c:v>
                </c:pt>
                <c:pt idx="11">
                  <c:v>4.7100000000000003E-2</c:v>
                </c:pt>
                <c:pt idx="12">
                  <c:v>4.7199999999999999E-2</c:v>
                </c:pt>
                <c:pt idx="13">
                  <c:v>4.6899999999999997E-2</c:v>
                </c:pt>
                <c:pt idx="14">
                  <c:v>4.7649999999999998E-2</c:v>
                </c:pt>
                <c:pt idx="15">
                  <c:v>4.725E-2</c:v>
                </c:pt>
                <c:pt idx="16">
                  <c:v>4.7699999999999999E-2</c:v>
                </c:pt>
                <c:pt idx="17">
                  <c:v>4.795E-2</c:v>
                </c:pt>
                <c:pt idx="18">
                  <c:v>4.87E-2</c:v>
                </c:pt>
                <c:pt idx="19">
                  <c:v>4.7600000000000003E-2</c:v>
                </c:pt>
              </c:numCache>
            </c:numRef>
          </c:yVal>
          <c:smooth val="1"/>
          <c:extLst>
            <c:ext xmlns:c16="http://schemas.microsoft.com/office/drawing/2014/chart" uri="{C3380CC4-5D6E-409C-BE32-E72D297353CC}">
              <c16:uniqueId val="{00000002-85F3-4835-B2C5-C2E8CEAEA600}"/>
            </c:ext>
          </c:extLst>
        </c:ser>
        <c:ser>
          <c:idx val="3"/>
          <c:order val="3"/>
          <c:tx>
            <c:v>Vector</c:v>
          </c:tx>
          <c:spPr>
            <a:ln w="19050" cap="rnd" cmpd="sng" algn="ctr">
              <a:solidFill>
                <a:schemeClr val="accent4"/>
              </a:solidFill>
              <a:prstDash val="solid"/>
              <a:round/>
            </a:ln>
            <a:effectLst/>
          </c:spPr>
          <c:marker>
            <c:spPr>
              <a:noFill/>
              <a:ln w="6350" cap="flat" cmpd="sng" algn="ctr">
                <a:solidFill>
                  <a:schemeClr val="accent4"/>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CPU!$F$28:$F$47</c:f>
              <c:numCache>
                <c:formatCode>General</c:formatCode>
                <c:ptCount val="20"/>
                <c:pt idx="0">
                  <c:v>103.57899999999999</c:v>
                </c:pt>
                <c:pt idx="1">
                  <c:v>89.100200000000001</c:v>
                </c:pt>
                <c:pt idx="2">
                  <c:v>94.494900000000001</c:v>
                </c:pt>
                <c:pt idx="3">
                  <c:v>102.298</c:v>
                </c:pt>
                <c:pt idx="4">
                  <c:v>105.667</c:v>
                </c:pt>
                <c:pt idx="5">
                  <c:v>109.169</c:v>
                </c:pt>
                <c:pt idx="6">
                  <c:v>112.149</c:v>
                </c:pt>
                <c:pt idx="7">
                  <c:v>113.776</c:v>
                </c:pt>
                <c:pt idx="8">
                  <c:v>116.01300000000001</c:v>
                </c:pt>
                <c:pt idx="9">
                  <c:v>117.584</c:v>
                </c:pt>
                <c:pt idx="10">
                  <c:v>118.517</c:v>
                </c:pt>
                <c:pt idx="11">
                  <c:v>119.91500000000001</c:v>
                </c:pt>
                <c:pt idx="12">
                  <c:v>120.76900000000001</c:v>
                </c:pt>
                <c:pt idx="13">
                  <c:v>121.343</c:v>
                </c:pt>
                <c:pt idx="14">
                  <c:v>122.148</c:v>
                </c:pt>
                <c:pt idx="15">
                  <c:v>122.637</c:v>
                </c:pt>
                <c:pt idx="16">
                  <c:v>123.378</c:v>
                </c:pt>
                <c:pt idx="17">
                  <c:v>123.964</c:v>
                </c:pt>
                <c:pt idx="18">
                  <c:v>124.46</c:v>
                </c:pt>
                <c:pt idx="19">
                  <c:v>124.911</c:v>
                </c:pt>
              </c:numCache>
            </c:numRef>
          </c:yVal>
          <c:smooth val="1"/>
          <c:extLst>
            <c:ext xmlns:c16="http://schemas.microsoft.com/office/drawing/2014/chart" uri="{C3380CC4-5D6E-409C-BE32-E72D297353CC}">
              <c16:uniqueId val="{00000003-85F3-4835-B2C5-C2E8CEAEA600}"/>
            </c:ext>
          </c:extLst>
        </c:ser>
        <c:ser>
          <c:idx val="4"/>
          <c:order val="4"/>
          <c:tx>
            <c:v>List</c:v>
          </c:tx>
          <c:spPr>
            <a:ln w="19050" cap="rnd" cmpd="sng" algn="ctr">
              <a:solidFill>
                <a:schemeClr val="accent5"/>
              </a:solidFill>
              <a:prstDash val="solid"/>
              <a:round/>
            </a:ln>
            <a:effectLst/>
          </c:spPr>
          <c:marker>
            <c:spPr>
              <a:noFill/>
              <a:ln w="6350" cap="flat" cmpd="sng" algn="ctr">
                <a:solidFill>
                  <a:schemeClr val="accent5"/>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CPU!$AD$28:$AD$47</c:f>
              <c:numCache>
                <c:formatCode>General</c:formatCode>
                <c:ptCount val="20"/>
                <c:pt idx="0">
                  <c:v>321.11799999999999</c:v>
                </c:pt>
                <c:pt idx="1">
                  <c:v>230.476</c:v>
                </c:pt>
                <c:pt idx="2">
                  <c:v>210.876</c:v>
                </c:pt>
                <c:pt idx="3">
                  <c:v>200.607</c:v>
                </c:pt>
                <c:pt idx="4">
                  <c:v>196.05799999999999</c:v>
                </c:pt>
                <c:pt idx="5">
                  <c:v>193.55600000000001</c:v>
                </c:pt>
                <c:pt idx="6">
                  <c:v>191.26</c:v>
                </c:pt>
                <c:pt idx="7">
                  <c:v>192.08699999999999</c:v>
                </c:pt>
                <c:pt idx="8">
                  <c:v>189.83099999999999</c:v>
                </c:pt>
                <c:pt idx="9">
                  <c:v>190.22399999999999</c:v>
                </c:pt>
                <c:pt idx="10">
                  <c:v>190.47399999999999</c:v>
                </c:pt>
                <c:pt idx="11">
                  <c:v>189.18799999999999</c:v>
                </c:pt>
                <c:pt idx="12">
                  <c:v>189.096</c:v>
                </c:pt>
                <c:pt idx="13">
                  <c:v>190.15899999999999</c:v>
                </c:pt>
                <c:pt idx="14">
                  <c:v>188.375</c:v>
                </c:pt>
                <c:pt idx="15">
                  <c:v>188.25299999999999</c:v>
                </c:pt>
                <c:pt idx="16">
                  <c:v>187.488</c:v>
                </c:pt>
                <c:pt idx="17">
                  <c:v>187.75700000000001</c:v>
                </c:pt>
                <c:pt idx="18">
                  <c:v>188.108</c:v>
                </c:pt>
                <c:pt idx="19">
                  <c:v>188.05799999999999</c:v>
                </c:pt>
              </c:numCache>
            </c:numRef>
          </c:yVal>
          <c:smooth val="1"/>
          <c:extLst>
            <c:ext xmlns:c16="http://schemas.microsoft.com/office/drawing/2014/chart" uri="{C3380CC4-5D6E-409C-BE32-E72D297353CC}">
              <c16:uniqueId val="{00000004-85F3-4835-B2C5-C2E8CEAEA600}"/>
            </c:ext>
          </c:extLst>
        </c:ser>
        <c:dLbls>
          <c:showLegendKey val="0"/>
          <c:showVal val="0"/>
          <c:showCatName val="0"/>
          <c:showSerName val="0"/>
          <c:showPercent val="0"/>
          <c:showBubbleSize val="0"/>
        </c:dLbls>
        <c:axId val="345773280"/>
        <c:axId val="345784800"/>
      </c:scatterChart>
      <c:valAx>
        <c:axId val="345773280"/>
        <c:scaling>
          <c:orientation val="minMax"/>
        </c:scaling>
        <c:delete val="0"/>
        <c:axPos val="b"/>
        <c:title>
          <c:tx>
            <c:rich>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N. Threads</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84800"/>
        <c:crosses val="autoZero"/>
        <c:crossBetween val="midCat"/>
      </c:valAx>
      <c:valAx>
        <c:axId val="345784800"/>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en-US"/>
                  <a:t>Runtime(s)</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732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showDLblsOverMax val="0"/>
    <c:extLst/>
  </c:chart>
  <c:spPr>
    <a:noFill/>
    <a:ln w="6350" cap="flat" cmpd="sng" algn="ctr">
      <a:noFill/>
      <a:prstDash val="solid"/>
      <a:miter lim="800000"/>
    </a:ln>
    <a:effectLst/>
  </c:spPr>
  <c:txPr>
    <a:bodyPr/>
    <a:lstStyle/>
    <a:p>
      <a:pPr>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Tree</c:v>
          </c:tx>
          <c:spPr>
            <a:ln w="19050" cap="rnd" cmpd="sng" algn="ctr">
              <a:solidFill>
                <a:schemeClr val="accent1"/>
              </a:solidFill>
              <a:prstDash val="solid"/>
              <a:round/>
            </a:ln>
            <a:effectLst/>
          </c:spPr>
          <c:marker>
            <c:spPr>
              <a:solidFill>
                <a:schemeClr val="accent1"/>
              </a:solidFill>
              <a:ln w="6350" cap="flat" cmpd="sng" algn="ctr">
                <a:solidFill>
                  <a:schemeClr val="accent1"/>
                </a:solidFill>
                <a:prstDash val="solid"/>
                <a:round/>
              </a:ln>
              <a:effectLst/>
            </c:spPr>
          </c:marker>
          <c:xVal>
            <c:numRef>
              <c:f>CPU!$BB$28:$BB$32</c:f>
              <c:numCache>
                <c:formatCode>General</c:formatCode>
                <c:ptCount val="5"/>
                <c:pt idx="0">
                  <c:v>1</c:v>
                </c:pt>
                <c:pt idx="1">
                  <c:v>3</c:v>
                </c:pt>
                <c:pt idx="2">
                  <c:v>7</c:v>
                </c:pt>
                <c:pt idx="3">
                  <c:v>15</c:v>
                </c:pt>
                <c:pt idx="4">
                  <c:v>31</c:v>
                </c:pt>
              </c:numCache>
            </c:numRef>
          </c:xVal>
          <c:yVal>
            <c:numRef>
              <c:f>CPU!$BJ$28:$BJ$32</c:f>
              <c:numCache>
                <c:formatCode>General</c:formatCode>
                <c:ptCount val="5"/>
                <c:pt idx="0">
                  <c:v>1</c:v>
                </c:pt>
                <c:pt idx="1">
                  <c:v>0.75100942126514125</c:v>
                </c:pt>
                <c:pt idx="2">
                  <c:v>0.65724381625441697</c:v>
                </c:pt>
                <c:pt idx="3">
                  <c:v>0.63122171945701355</c:v>
                </c:pt>
                <c:pt idx="4">
                  <c:v>0.56024096385542177</c:v>
                </c:pt>
              </c:numCache>
            </c:numRef>
          </c:yVal>
          <c:smooth val="1"/>
          <c:extLst>
            <c:ext xmlns:c16="http://schemas.microsoft.com/office/drawing/2014/chart" uri="{C3380CC4-5D6E-409C-BE32-E72D297353CC}">
              <c16:uniqueId val="{00000000-3E1B-4AB9-BAF9-E502B838BA4F}"/>
            </c:ext>
          </c:extLst>
        </c:ser>
        <c:ser>
          <c:idx val="1"/>
          <c:order val="1"/>
          <c:tx>
            <c:v>Map</c:v>
          </c:tx>
          <c:spPr>
            <a:ln w="19050" cap="rnd" cmpd="sng" algn="ctr">
              <a:solidFill>
                <a:schemeClr val="accent2"/>
              </a:solidFill>
              <a:prstDash val="solid"/>
              <a:round/>
            </a:ln>
            <a:effectLst/>
          </c:spPr>
          <c:marker>
            <c:spPr>
              <a:solidFill>
                <a:schemeClr val="accent2"/>
              </a:solidFill>
              <a:ln w="6350" cap="flat" cmpd="sng" algn="ctr">
                <a:solidFill>
                  <a:schemeClr val="accent2"/>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CPU!$Z$28:$Z$47</c:f>
              <c:numCache>
                <c:formatCode>General</c:formatCode>
                <c:ptCount val="20"/>
                <c:pt idx="0">
                  <c:v>1</c:v>
                </c:pt>
                <c:pt idx="1">
                  <c:v>1.1411167512690354</c:v>
                </c:pt>
                <c:pt idx="2">
                  <c:v>1.2125134843581444</c:v>
                </c:pt>
                <c:pt idx="3">
                  <c:v>1.2636312535132097</c:v>
                </c:pt>
                <c:pt idx="4">
                  <c:v>1.2889908256880733</c:v>
                </c:pt>
                <c:pt idx="5">
                  <c:v>1.2964244521337946</c:v>
                </c:pt>
                <c:pt idx="6">
                  <c:v>1.324690630524455</c:v>
                </c:pt>
                <c:pt idx="7">
                  <c:v>1.3412887828162292</c:v>
                </c:pt>
                <c:pt idx="8">
                  <c:v>1.3632504548211037</c:v>
                </c:pt>
                <c:pt idx="9">
                  <c:v>1.3682288496652464</c:v>
                </c:pt>
                <c:pt idx="10">
                  <c:v>1.379987722529159</c:v>
                </c:pt>
                <c:pt idx="11">
                  <c:v>1.3774509803921569</c:v>
                </c:pt>
                <c:pt idx="12">
                  <c:v>1.3910891089108912</c:v>
                </c:pt>
                <c:pt idx="13">
                  <c:v>1.3774509803921569</c:v>
                </c:pt>
                <c:pt idx="14">
                  <c:v>1.3954065797641217</c:v>
                </c:pt>
                <c:pt idx="15">
                  <c:v>1.3867982726711907</c:v>
                </c:pt>
                <c:pt idx="16">
                  <c:v>1.3649058894960533</c:v>
                </c:pt>
                <c:pt idx="17">
                  <c:v>1.3740831295843521</c:v>
                </c:pt>
                <c:pt idx="18">
                  <c:v>1.3740831295843521</c:v>
                </c:pt>
                <c:pt idx="19">
                  <c:v>1.3774509803921569</c:v>
                </c:pt>
              </c:numCache>
            </c:numRef>
          </c:yVal>
          <c:smooth val="1"/>
          <c:extLst>
            <c:ext xmlns:c16="http://schemas.microsoft.com/office/drawing/2014/chart" uri="{C3380CC4-5D6E-409C-BE32-E72D297353CC}">
              <c16:uniqueId val="{00000001-3E1B-4AB9-BAF9-E502B838BA4F}"/>
            </c:ext>
          </c:extLst>
        </c:ser>
        <c:ser>
          <c:idx val="2"/>
          <c:order val="2"/>
          <c:tx>
            <c:v>New map</c:v>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CPU!$BA$28:$BA$47</c:f>
              <c:numCache>
                <c:formatCode>General</c:formatCode>
                <c:ptCount val="20"/>
                <c:pt idx="0">
                  <c:v>1</c:v>
                </c:pt>
                <c:pt idx="1">
                  <c:v>1.3405443126308443</c:v>
                </c:pt>
                <c:pt idx="2">
                  <c:v>1.505485893416928</c:v>
                </c:pt>
                <c:pt idx="3">
                  <c:v>1.6517626827171108</c:v>
                </c:pt>
                <c:pt idx="4">
                  <c:v>1.7353206865401987</c:v>
                </c:pt>
                <c:pt idx="5">
                  <c:v>1.7886405959031657</c:v>
                </c:pt>
                <c:pt idx="6">
                  <c:v>1.8088512241054613</c:v>
                </c:pt>
                <c:pt idx="7">
                  <c:v>1.9000989119683482</c:v>
                </c:pt>
                <c:pt idx="8">
                  <c:v>1.9482758620689655</c:v>
                </c:pt>
                <c:pt idx="9">
                  <c:v>2.003128258602711</c:v>
                </c:pt>
                <c:pt idx="10">
                  <c:v>2.003128258602711</c:v>
                </c:pt>
                <c:pt idx="11">
                  <c:v>2.0392781316348194</c:v>
                </c:pt>
                <c:pt idx="12">
                  <c:v>2.034957627118644</c:v>
                </c:pt>
                <c:pt idx="13">
                  <c:v>2.0479744136460556</c:v>
                </c:pt>
                <c:pt idx="14">
                  <c:v>2.0157397691500525</c:v>
                </c:pt>
                <c:pt idx="15">
                  <c:v>2.0328042328042328</c:v>
                </c:pt>
                <c:pt idx="16">
                  <c:v>2.0136268343815513</c:v>
                </c:pt>
                <c:pt idx="17">
                  <c:v>2.003128258602711</c:v>
                </c:pt>
                <c:pt idx="18">
                  <c:v>1.9722792607802875</c:v>
                </c:pt>
                <c:pt idx="19">
                  <c:v>2.0178571428571428</c:v>
                </c:pt>
              </c:numCache>
            </c:numRef>
          </c:yVal>
          <c:smooth val="1"/>
          <c:extLst>
            <c:ext xmlns:c16="http://schemas.microsoft.com/office/drawing/2014/chart" uri="{C3380CC4-5D6E-409C-BE32-E72D297353CC}">
              <c16:uniqueId val="{00000002-3E1B-4AB9-BAF9-E502B838BA4F}"/>
            </c:ext>
          </c:extLst>
        </c:ser>
        <c:ser>
          <c:idx val="3"/>
          <c:order val="3"/>
          <c:tx>
            <c:v>Vector</c:v>
          </c:tx>
          <c:spPr>
            <a:ln w="19050" cap="rnd" cmpd="sng" algn="ctr">
              <a:solidFill>
                <a:schemeClr val="accent4"/>
              </a:solidFill>
              <a:prstDash val="solid"/>
              <a:round/>
            </a:ln>
            <a:effectLst/>
          </c:spPr>
          <c:marker>
            <c:spPr>
              <a:noFill/>
              <a:ln w="6350" cap="flat" cmpd="sng" algn="ctr">
                <a:solidFill>
                  <a:schemeClr val="accent4"/>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CPU!$V$28:$V$47</c:f>
              <c:numCache>
                <c:formatCode>General</c:formatCode>
                <c:ptCount val="20"/>
                <c:pt idx="0">
                  <c:v>1</c:v>
                </c:pt>
                <c:pt idx="1">
                  <c:v>1.1625001964080888</c:v>
                </c:pt>
                <c:pt idx="2">
                  <c:v>1.096133230470639</c:v>
                </c:pt>
                <c:pt idx="3">
                  <c:v>1.012522238948953</c:v>
                </c:pt>
                <c:pt idx="4">
                  <c:v>0.98023980996905369</c:v>
                </c:pt>
                <c:pt idx="5">
                  <c:v>0.94879498758805147</c:v>
                </c:pt>
                <c:pt idx="6">
                  <c:v>0.92358380368973414</c:v>
                </c:pt>
                <c:pt idx="7">
                  <c:v>0.91037652932077062</c:v>
                </c:pt>
                <c:pt idx="8">
                  <c:v>0.89282235611526284</c:v>
                </c:pt>
                <c:pt idx="9">
                  <c:v>0.88089365900122463</c:v>
                </c:pt>
                <c:pt idx="10">
                  <c:v>0.87395901009981691</c:v>
                </c:pt>
                <c:pt idx="11">
                  <c:v>0.86377017053746397</c:v>
                </c:pt>
                <c:pt idx="12">
                  <c:v>0.85766214839900956</c:v>
                </c:pt>
                <c:pt idx="13">
                  <c:v>0.85360506992574758</c:v>
                </c:pt>
                <c:pt idx="14">
                  <c:v>0.84797950027835078</c:v>
                </c:pt>
                <c:pt idx="15">
                  <c:v>0.84459828599851594</c:v>
                </c:pt>
                <c:pt idx="16">
                  <c:v>0.8395256852923535</c:v>
                </c:pt>
                <c:pt idx="17">
                  <c:v>0.83555709722177407</c:v>
                </c:pt>
                <c:pt idx="18">
                  <c:v>0.83222722159730034</c:v>
                </c:pt>
                <c:pt idx="19">
                  <c:v>0.82922240635332356</c:v>
                </c:pt>
              </c:numCache>
            </c:numRef>
          </c:yVal>
          <c:smooth val="1"/>
          <c:extLst>
            <c:ext xmlns:c16="http://schemas.microsoft.com/office/drawing/2014/chart" uri="{C3380CC4-5D6E-409C-BE32-E72D297353CC}">
              <c16:uniqueId val="{00000003-3E1B-4AB9-BAF9-E502B838BA4F}"/>
            </c:ext>
          </c:extLst>
        </c:ser>
        <c:ser>
          <c:idx val="4"/>
          <c:order val="4"/>
          <c:tx>
            <c:v>List</c:v>
          </c:tx>
          <c:spPr>
            <a:ln w="19050" cap="rnd" cmpd="sng" algn="ctr">
              <a:solidFill>
                <a:schemeClr val="accent5"/>
              </a:solidFill>
              <a:prstDash val="solid"/>
              <a:round/>
            </a:ln>
            <a:effectLst/>
          </c:spPr>
          <c:marker>
            <c:spPr>
              <a:noFill/>
              <a:ln w="6350" cap="flat" cmpd="sng" algn="ctr">
                <a:solidFill>
                  <a:schemeClr val="accent5"/>
                </a:solidFill>
                <a:prstDash val="solid"/>
                <a:round/>
              </a:ln>
              <a:effectLst/>
            </c:spPr>
          </c:marker>
          <c:xVal>
            <c:numRef>
              <c:f>CPU!$B$28:$B$47</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CPU!$AL$28:$AL$47</c:f>
              <c:numCache>
                <c:formatCode>General</c:formatCode>
                <c:ptCount val="20"/>
                <c:pt idx="0">
                  <c:v>1</c:v>
                </c:pt>
                <c:pt idx="1">
                  <c:v>1.3932817299849007</c:v>
                </c:pt>
                <c:pt idx="2">
                  <c:v>1.522781160492422</c:v>
                </c:pt>
                <c:pt idx="3">
                  <c:v>1.6007317790505815</c:v>
                </c:pt>
                <c:pt idx="4">
                  <c:v>1.6378724663109896</c:v>
                </c:pt>
                <c:pt idx="5">
                  <c:v>1.659044410919837</c:v>
                </c:pt>
                <c:pt idx="6">
                  <c:v>1.6789605772247203</c:v>
                </c:pt>
                <c:pt idx="7">
                  <c:v>1.6717320797347037</c:v>
                </c:pt>
                <c:pt idx="8">
                  <c:v>1.6915993699659171</c:v>
                </c:pt>
                <c:pt idx="9">
                  <c:v>1.6881045504247625</c:v>
                </c:pt>
                <c:pt idx="10">
                  <c:v>1.6858888877222089</c:v>
                </c:pt>
                <c:pt idx="11">
                  <c:v>1.6973486690487769</c:v>
                </c:pt>
                <c:pt idx="12">
                  <c:v>1.6981744722257477</c:v>
                </c:pt>
                <c:pt idx="13">
                  <c:v>1.6886815769960928</c:v>
                </c:pt>
                <c:pt idx="14">
                  <c:v>1.7046741871267419</c:v>
                </c:pt>
                <c:pt idx="15">
                  <c:v>1.7057789251698514</c:v>
                </c:pt>
                <c:pt idx="16">
                  <c:v>1.7127389486260454</c:v>
                </c:pt>
                <c:pt idx="17">
                  <c:v>1.7102851025527677</c:v>
                </c:pt>
                <c:pt idx="18">
                  <c:v>1.707093797180343</c:v>
                </c:pt>
                <c:pt idx="19">
                  <c:v>1.7075476714630593</c:v>
                </c:pt>
              </c:numCache>
            </c:numRef>
          </c:yVal>
          <c:smooth val="1"/>
          <c:extLst>
            <c:ext xmlns:c16="http://schemas.microsoft.com/office/drawing/2014/chart" uri="{C3380CC4-5D6E-409C-BE32-E72D297353CC}">
              <c16:uniqueId val="{00000004-3E1B-4AB9-BAF9-E502B838BA4F}"/>
            </c:ext>
          </c:extLst>
        </c:ser>
        <c:dLbls>
          <c:showLegendKey val="0"/>
          <c:showVal val="0"/>
          <c:showCatName val="0"/>
          <c:showSerName val="0"/>
          <c:showPercent val="0"/>
          <c:showBubbleSize val="0"/>
        </c:dLbls>
        <c:axId val="345773280"/>
        <c:axId val="345784800"/>
      </c:scatterChart>
      <c:valAx>
        <c:axId val="345773280"/>
        <c:scaling>
          <c:orientation val="minMax"/>
        </c:scaling>
        <c:delete val="0"/>
        <c:axPos val="b"/>
        <c:title>
          <c:tx>
            <c:rich>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N. Threads</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84800"/>
        <c:crosses val="autoZero"/>
        <c:crossBetween val="midCat"/>
      </c:valAx>
      <c:valAx>
        <c:axId val="345784800"/>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en-US"/>
                  <a:t>Cumulative speedup</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732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showDLblsOverMax val="0"/>
    <c:extLst/>
  </c:chart>
  <c:spPr>
    <a:noFill/>
    <a:ln w="6350" cap="flat" cmpd="sng" algn="ctr">
      <a:noFill/>
      <a:prstDash val="solid"/>
      <a:miter lim="800000"/>
    </a:ln>
    <a:effectLst/>
  </c:spPr>
  <c:txPr>
    <a:bodyPr/>
    <a:lstStyle/>
    <a:p>
      <a:pPr>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Tree</c:v>
          </c:tx>
          <c:spPr>
            <a:ln w="19050" cap="rnd" cmpd="sng" algn="ctr">
              <a:solidFill>
                <a:schemeClr val="accent1"/>
              </a:solidFill>
              <a:prstDash val="solid"/>
              <a:round/>
            </a:ln>
            <a:effectLst/>
          </c:spPr>
          <c:marker>
            <c:spPr>
              <a:solidFill>
                <a:schemeClr val="accent1"/>
              </a:solidFill>
              <a:ln w="6350" cap="flat" cmpd="sng" algn="ctr">
                <a:solidFill>
                  <a:schemeClr val="accent1"/>
                </a:solidFill>
                <a:prstDash val="solid"/>
                <a:round/>
              </a:ln>
              <a:effectLst/>
            </c:spPr>
          </c:marker>
          <c:xVal>
            <c:numRef>
              <c:f>Sheet1!$V$52:$V$56</c:f>
              <c:numCache>
                <c:formatCode>General</c:formatCode>
                <c:ptCount val="5"/>
                <c:pt idx="0">
                  <c:v>1</c:v>
                </c:pt>
                <c:pt idx="1">
                  <c:v>3</c:v>
                </c:pt>
                <c:pt idx="2">
                  <c:v>7</c:v>
                </c:pt>
                <c:pt idx="3">
                  <c:v>15</c:v>
                </c:pt>
                <c:pt idx="4">
                  <c:v>31</c:v>
                </c:pt>
              </c:numCache>
            </c:numRef>
          </c:xVal>
          <c:yVal>
            <c:numRef>
              <c:f>Sheet1!$W$52:$W$56</c:f>
              <c:numCache>
                <c:formatCode>General</c:formatCode>
                <c:ptCount val="5"/>
                <c:pt idx="0">
                  <c:v>2.8917000000000002</c:v>
                </c:pt>
                <c:pt idx="1">
                  <c:v>1.6584000000000001</c:v>
                </c:pt>
                <c:pt idx="2">
                  <c:v>1.2307999999999999</c:v>
                </c:pt>
                <c:pt idx="3">
                  <c:v>0.81069999999999998</c:v>
                </c:pt>
                <c:pt idx="4">
                  <c:v>0.90469999999999995</c:v>
                </c:pt>
              </c:numCache>
            </c:numRef>
          </c:yVal>
          <c:smooth val="1"/>
          <c:extLst>
            <c:ext xmlns:c16="http://schemas.microsoft.com/office/drawing/2014/chart" uri="{C3380CC4-5D6E-409C-BE32-E72D297353CC}">
              <c16:uniqueId val="{00000000-3C3B-4AE8-9C88-D34B0E2FF4BA}"/>
            </c:ext>
          </c:extLst>
        </c:ser>
        <c:ser>
          <c:idx val="1"/>
          <c:order val="1"/>
          <c:tx>
            <c:v>Map</c:v>
          </c:tx>
          <c:spPr>
            <a:ln w="19050" cap="rnd" cmpd="sng" algn="ctr">
              <a:solidFill>
                <a:schemeClr val="accent2"/>
              </a:solidFill>
              <a:prstDash val="solid"/>
              <a:round/>
            </a:ln>
            <a:effectLst/>
          </c:spPr>
          <c:marker>
            <c:spPr>
              <a:solidFill>
                <a:schemeClr val="accent2"/>
              </a:solidFill>
              <a:ln w="6350" cap="flat" cmpd="sng" algn="ctr">
                <a:solidFill>
                  <a:schemeClr val="accent2"/>
                </a:solidFill>
                <a:prstDash val="solid"/>
                <a:round/>
              </a:ln>
              <a:effectLst/>
            </c:spPr>
          </c:marker>
          <c:xVal>
            <c:numRef>
              <c:f>Sheet1!$Q$52:$Q$71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Sheet1!$R$52:$R$71</c:f>
              <c:numCache>
                <c:formatCode>General</c:formatCode>
                <c:ptCount val="20"/>
                <c:pt idx="0">
                  <c:v>5.4749999999999996</c:v>
                </c:pt>
                <c:pt idx="1">
                  <c:v>3.8862999999999999</c:v>
                </c:pt>
                <c:pt idx="2">
                  <c:v>3.3959999999999999</c:v>
                </c:pt>
                <c:pt idx="3">
                  <c:v>3.1461999999999999</c:v>
                </c:pt>
                <c:pt idx="4">
                  <c:v>3.0024000000000002</c:v>
                </c:pt>
                <c:pt idx="5">
                  <c:v>2.9268000000000001</c:v>
                </c:pt>
                <c:pt idx="6">
                  <c:v>2.8746</c:v>
                </c:pt>
                <c:pt idx="7">
                  <c:v>2.8376999999999999</c:v>
                </c:pt>
                <c:pt idx="8">
                  <c:v>2.8702999999999999</c:v>
                </c:pt>
                <c:pt idx="9">
                  <c:v>2.8485999999999998</c:v>
                </c:pt>
                <c:pt idx="10">
                  <c:v>2.8380999999999998</c:v>
                </c:pt>
                <c:pt idx="11">
                  <c:v>2.8180999999999998</c:v>
                </c:pt>
                <c:pt idx="12">
                  <c:v>2.8079000000000001</c:v>
                </c:pt>
                <c:pt idx="13">
                  <c:v>2.7898000000000001</c:v>
                </c:pt>
                <c:pt idx="14">
                  <c:v>2.7702</c:v>
                </c:pt>
                <c:pt idx="15">
                  <c:v>2.7726999999999999</c:v>
                </c:pt>
                <c:pt idx="16">
                  <c:v>2.8090000000000002</c:v>
                </c:pt>
                <c:pt idx="17">
                  <c:v>2.8155000000000001</c:v>
                </c:pt>
                <c:pt idx="18">
                  <c:v>2.8115999999999999</c:v>
                </c:pt>
                <c:pt idx="19">
                  <c:v>2.7884000000000002</c:v>
                </c:pt>
              </c:numCache>
            </c:numRef>
          </c:yVal>
          <c:smooth val="1"/>
          <c:extLst>
            <c:ext xmlns:c16="http://schemas.microsoft.com/office/drawing/2014/chart" uri="{C3380CC4-5D6E-409C-BE32-E72D297353CC}">
              <c16:uniqueId val="{00000001-3C3B-4AE8-9C88-D34B0E2FF4BA}"/>
            </c:ext>
          </c:extLst>
        </c:ser>
        <c:ser>
          <c:idx val="2"/>
          <c:order val="2"/>
          <c:tx>
            <c:v>New map</c:v>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xVal>
            <c:numRef>
              <c:f>Sheet1!$Q$52:$Q$71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Sheet1!$S$52:$S$71</c:f>
              <c:numCache>
                <c:formatCode>General</c:formatCode>
                <c:ptCount val="20"/>
                <c:pt idx="0">
                  <c:v>3.3027000000000002</c:v>
                </c:pt>
                <c:pt idx="1">
                  <c:v>1.7194</c:v>
                </c:pt>
                <c:pt idx="2">
                  <c:v>1.2281</c:v>
                </c:pt>
                <c:pt idx="3">
                  <c:v>0.97940000000000005</c:v>
                </c:pt>
                <c:pt idx="4">
                  <c:v>0.83520000000000005</c:v>
                </c:pt>
                <c:pt idx="5">
                  <c:v>0.76160000000000005</c:v>
                </c:pt>
                <c:pt idx="6">
                  <c:v>0.7087</c:v>
                </c:pt>
                <c:pt idx="7">
                  <c:v>0.67249999999999999</c:v>
                </c:pt>
                <c:pt idx="8">
                  <c:v>0.69879999999999998</c:v>
                </c:pt>
                <c:pt idx="9">
                  <c:v>0.6694</c:v>
                </c:pt>
                <c:pt idx="10">
                  <c:v>0.66839999999999999</c:v>
                </c:pt>
                <c:pt idx="11">
                  <c:v>0.64329999999999998</c:v>
                </c:pt>
                <c:pt idx="12">
                  <c:v>0.62860000000000005</c:v>
                </c:pt>
                <c:pt idx="13">
                  <c:v>0.61509999999999998</c:v>
                </c:pt>
                <c:pt idx="14">
                  <c:v>0.59689999999999999</c:v>
                </c:pt>
                <c:pt idx="15">
                  <c:v>0.5988</c:v>
                </c:pt>
                <c:pt idx="16">
                  <c:v>0.6321</c:v>
                </c:pt>
                <c:pt idx="17">
                  <c:v>0.63270000000000004</c:v>
                </c:pt>
                <c:pt idx="18">
                  <c:v>0.63749999999999996</c:v>
                </c:pt>
                <c:pt idx="19">
                  <c:v>0.61199999999999999</c:v>
                </c:pt>
              </c:numCache>
            </c:numRef>
          </c:yVal>
          <c:smooth val="1"/>
          <c:extLst>
            <c:ext xmlns:c16="http://schemas.microsoft.com/office/drawing/2014/chart" uri="{C3380CC4-5D6E-409C-BE32-E72D297353CC}">
              <c16:uniqueId val="{00000002-3C3B-4AE8-9C88-D34B0E2FF4BA}"/>
            </c:ext>
          </c:extLst>
        </c:ser>
        <c:dLbls>
          <c:showLegendKey val="0"/>
          <c:showVal val="0"/>
          <c:showCatName val="0"/>
          <c:showSerName val="0"/>
          <c:showPercent val="0"/>
          <c:showBubbleSize val="0"/>
        </c:dLbls>
        <c:axId val="345773280"/>
        <c:axId val="345784800"/>
      </c:scatterChart>
      <c:valAx>
        <c:axId val="345773280"/>
        <c:scaling>
          <c:orientation val="minMax"/>
        </c:scaling>
        <c:delete val="0"/>
        <c:axPos val="b"/>
        <c:title>
          <c:tx>
            <c:rich>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N. Threads</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84800"/>
        <c:crosses val="autoZero"/>
        <c:crossBetween val="midCat"/>
      </c:valAx>
      <c:valAx>
        <c:axId val="345784800"/>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en-US"/>
                  <a:t>Runtime(s)</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732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showDLblsOverMax val="0"/>
    <c:extLst/>
  </c:chart>
  <c:spPr>
    <a:noFill/>
    <a:ln w="6350" cap="flat" cmpd="sng" algn="ctr">
      <a:noFill/>
      <a:prstDash val="solid"/>
      <a:miter lim="800000"/>
    </a:ln>
    <a:effectLst/>
  </c:spPr>
  <c:txPr>
    <a:bodyPr/>
    <a:lstStyle/>
    <a:p>
      <a:pPr>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Tree</c:v>
          </c:tx>
          <c:spPr>
            <a:ln w="19050" cap="rnd" cmpd="sng" algn="ctr">
              <a:solidFill>
                <a:schemeClr val="accent1"/>
              </a:solidFill>
              <a:prstDash val="solid"/>
              <a:round/>
            </a:ln>
            <a:effectLst/>
          </c:spPr>
          <c:marker>
            <c:spPr>
              <a:solidFill>
                <a:schemeClr val="accent1"/>
              </a:solidFill>
              <a:ln w="6350" cap="flat" cmpd="sng" algn="ctr">
                <a:solidFill>
                  <a:schemeClr val="accent1"/>
                </a:solidFill>
                <a:prstDash val="solid"/>
                <a:round/>
              </a:ln>
              <a:effectLst/>
            </c:spPr>
          </c:marker>
          <c:xVal>
            <c:numRef>
              <c:f>CPU!$G$74:$G$78</c:f>
              <c:numCache>
                <c:formatCode>General</c:formatCode>
                <c:ptCount val="5"/>
                <c:pt idx="0">
                  <c:v>1</c:v>
                </c:pt>
                <c:pt idx="1">
                  <c:v>3</c:v>
                </c:pt>
                <c:pt idx="2">
                  <c:v>7</c:v>
                </c:pt>
                <c:pt idx="3">
                  <c:v>15</c:v>
                </c:pt>
                <c:pt idx="4">
                  <c:v>31</c:v>
                </c:pt>
              </c:numCache>
            </c:numRef>
          </c:xVal>
          <c:yVal>
            <c:numRef>
              <c:f>CPU!$I$74:$I$78</c:f>
              <c:numCache>
                <c:formatCode>General</c:formatCode>
                <c:ptCount val="5"/>
                <c:pt idx="0">
                  <c:v>1</c:v>
                </c:pt>
                <c:pt idx="1">
                  <c:v>1.7436685962373373</c:v>
                </c:pt>
                <c:pt idx="2">
                  <c:v>2.3494475138121551</c:v>
                </c:pt>
                <c:pt idx="3">
                  <c:v>3.5669174787220923</c:v>
                </c:pt>
                <c:pt idx="4">
                  <c:v>3.1963081684536312</c:v>
                </c:pt>
              </c:numCache>
            </c:numRef>
          </c:yVal>
          <c:smooth val="1"/>
          <c:extLst>
            <c:ext xmlns:c16="http://schemas.microsoft.com/office/drawing/2014/chart" uri="{C3380CC4-5D6E-409C-BE32-E72D297353CC}">
              <c16:uniqueId val="{00000000-7F50-423B-BB7E-64AF92B56AA5}"/>
            </c:ext>
          </c:extLst>
        </c:ser>
        <c:ser>
          <c:idx val="1"/>
          <c:order val="1"/>
          <c:tx>
            <c:v>Map</c:v>
          </c:tx>
          <c:spPr>
            <a:ln w="19050" cap="rnd" cmpd="sng" algn="ctr">
              <a:solidFill>
                <a:schemeClr val="accent2"/>
              </a:solidFill>
              <a:prstDash val="solid"/>
              <a:round/>
            </a:ln>
            <a:effectLst/>
          </c:spPr>
          <c:marker>
            <c:spPr>
              <a:solidFill>
                <a:schemeClr val="accent2"/>
              </a:solidFill>
              <a:ln w="6350" cap="flat" cmpd="sng" algn="ctr">
                <a:solidFill>
                  <a:schemeClr val="accent2"/>
                </a:solidFill>
                <a:prstDash val="solid"/>
                <a:round/>
              </a:ln>
              <a:effectLst/>
            </c:spPr>
          </c:marker>
          <c:xVal>
            <c:numRef>
              <c:f>CPU!$B$74:$B$93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CPU!$E$74:$E$93</c:f>
              <c:numCache>
                <c:formatCode>General</c:formatCode>
                <c:ptCount val="20"/>
                <c:pt idx="0">
                  <c:v>1</c:v>
                </c:pt>
                <c:pt idx="1">
                  <c:v>1.4087949978128296</c:v>
                </c:pt>
                <c:pt idx="2">
                  <c:v>1.612190812720848</c:v>
                </c:pt>
                <c:pt idx="3">
                  <c:v>1.7401945203737843</c:v>
                </c:pt>
                <c:pt idx="4">
                  <c:v>1.8235411670663466</c:v>
                </c:pt>
                <c:pt idx="5">
                  <c:v>1.8706437064370642</c:v>
                </c:pt>
                <c:pt idx="6">
                  <c:v>1.9046128156960966</c:v>
                </c:pt>
                <c:pt idx="7">
                  <c:v>1.9293794270007401</c:v>
                </c:pt>
                <c:pt idx="8">
                  <c:v>1.9074661185241961</c:v>
                </c:pt>
                <c:pt idx="9">
                  <c:v>1.9219967703433265</c:v>
                </c:pt>
                <c:pt idx="10">
                  <c:v>1.9291075014974808</c:v>
                </c:pt>
                <c:pt idx="11">
                  <c:v>1.942798339306625</c:v>
                </c:pt>
                <c:pt idx="12">
                  <c:v>1.9498557640941627</c:v>
                </c:pt>
                <c:pt idx="13">
                  <c:v>1.9625062728511002</c:v>
                </c:pt>
                <c:pt idx="14">
                  <c:v>1.976391596274637</c:v>
                </c:pt>
                <c:pt idx="15">
                  <c:v>1.9746095863237998</c:v>
                </c:pt>
                <c:pt idx="16">
                  <c:v>1.9490922036311853</c:v>
                </c:pt>
                <c:pt idx="17">
                  <c:v>1.9445924347362811</c:v>
                </c:pt>
                <c:pt idx="18">
                  <c:v>1.9472897994024754</c:v>
                </c:pt>
                <c:pt idx="19">
                  <c:v>1.963491608090661</c:v>
                </c:pt>
              </c:numCache>
            </c:numRef>
          </c:yVal>
          <c:smooth val="1"/>
          <c:extLst>
            <c:ext xmlns:c16="http://schemas.microsoft.com/office/drawing/2014/chart" uri="{C3380CC4-5D6E-409C-BE32-E72D297353CC}">
              <c16:uniqueId val="{00000001-7F50-423B-BB7E-64AF92B56AA5}"/>
            </c:ext>
          </c:extLst>
        </c:ser>
        <c:ser>
          <c:idx val="2"/>
          <c:order val="2"/>
          <c:tx>
            <c:v>New map</c:v>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xVal>
            <c:numRef>
              <c:f>CPU!$B$74:$B$93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CPU!$F$74:$F$93</c:f>
              <c:numCache>
                <c:formatCode>General</c:formatCode>
                <c:ptCount val="20"/>
                <c:pt idx="0">
                  <c:v>1</c:v>
                </c:pt>
                <c:pt idx="1">
                  <c:v>1.9208444806327789</c:v>
                </c:pt>
                <c:pt idx="2">
                  <c:v>2.6892761175800017</c:v>
                </c:pt>
                <c:pt idx="3">
                  <c:v>3.3721666326322239</c:v>
                </c:pt>
                <c:pt idx="4">
                  <c:v>3.954382183908046</c:v>
                </c:pt>
                <c:pt idx="5">
                  <c:v>4.3365283613445378</c:v>
                </c:pt>
                <c:pt idx="6">
                  <c:v>4.6602229434175255</c:v>
                </c:pt>
                <c:pt idx="7">
                  <c:v>4.9110780669144987</c:v>
                </c:pt>
                <c:pt idx="8">
                  <c:v>4.7262449914138527</c:v>
                </c:pt>
                <c:pt idx="9">
                  <c:v>4.9338213325366</c:v>
                </c:pt>
                <c:pt idx="10">
                  <c:v>4.9412028725314183</c:v>
                </c:pt>
                <c:pt idx="11">
                  <c:v>5.1339965801336858</c:v>
                </c:pt>
                <c:pt idx="12">
                  <c:v>5.2540566337893733</c:v>
                </c:pt>
                <c:pt idx="13">
                  <c:v>5.3693708340107307</c:v>
                </c:pt>
                <c:pt idx="14">
                  <c:v>5.5330876193667287</c:v>
                </c:pt>
                <c:pt idx="15">
                  <c:v>5.7061161022805811</c:v>
                </c:pt>
                <c:pt idx="16">
                  <c:v>5.2249644043663981</c:v>
                </c:pt>
                <c:pt idx="17">
                  <c:v>5.2200094831673782</c:v>
                </c:pt>
                <c:pt idx="18">
                  <c:v>5.1807058823529415</c:v>
                </c:pt>
                <c:pt idx="19">
                  <c:v>5.3965686274509812</c:v>
                </c:pt>
              </c:numCache>
            </c:numRef>
          </c:yVal>
          <c:smooth val="1"/>
          <c:extLst>
            <c:ext xmlns:c16="http://schemas.microsoft.com/office/drawing/2014/chart" uri="{C3380CC4-5D6E-409C-BE32-E72D297353CC}">
              <c16:uniqueId val="{00000002-7F50-423B-BB7E-64AF92B56AA5}"/>
            </c:ext>
          </c:extLst>
        </c:ser>
        <c:dLbls>
          <c:showLegendKey val="0"/>
          <c:showVal val="0"/>
          <c:showCatName val="0"/>
          <c:showSerName val="0"/>
          <c:showPercent val="0"/>
          <c:showBubbleSize val="0"/>
        </c:dLbls>
        <c:axId val="345773280"/>
        <c:axId val="345784800"/>
      </c:scatterChart>
      <c:valAx>
        <c:axId val="345773280"/>
        <c:scaling>
          <c:orientation val="minMax"/>
        </c:scaling>
        <c:delete val="0"/>
        <c:axPos val="b"/>
        <c:title>
          <c:tx>
            <c:rich>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N. Threads</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84800"/>
        <c:crosses val="autoZero"/>
        <c:crossBetween val="midCat"/>
      </c:valAx>
      <c:valAx>
        <c:axId val="345784800"/>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en-US"/>
                  <a:t>Cumulative speedup</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3457732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showDLblsOverMax val="0"/>
    <c:extLst/>
  </c:chart>
  <c:spPr>
    <a:noFill/>
    <a:ln w="6350" cap="flat" cmpd="sng" algn="ctr">
      <a:noFill/>
      <a:prstDash val="solid"/>
      <a:miter lim="800000"/>
    </a:ln>
    <a:effectLst/>
  </c:spPr>
  <c:txPr>
    <a:bodyPr/>
    <a:lstStyle/>
    <a:p>
      <a:pPr>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v1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GPU!$B$31:$B$36</c:f>
              <c:numCache>
                <c:formatCode>General</c:formatCode>
                <c:ptCount val="6"/>
                <c:pt idx="0">
                  <c:v>1</c:v>
                </c:pt>
                <c:pt idx="1">
                  <c:v>2</c:v>
                </c:pt>
                <c:pt idx="2">
                  <c:v>4</c:v>
                </c:pt>
                <c:pt idx="3">
                  <c:v>8</c:v>
                </c:pt>
                <c:pt idx="4">
                  <c:v>16</c:v>
                </c:pt>
                <c:pt idx="5">
                  <c:v>32</c:v>
                </c:pt>
              </c:numCache>
            </c:numRef>
          </c:xVal>
          <c:yVal>
            <c:numRef>
              <c:f>GPU!$D$31:$D$35</c:f>
              <c:numCache>
                <c:formatCode>General</c:formatCode>
                <c:ptCount val="5"/>
                <c:pt idx="0">
                  <c:v>0.1031</c:v>
                </c:pt>
                <c:pt idx="1">
                  <c:v>0.15479999999999999</c:v>
                </c:pt>
                <c:pt idx="2">
                  <c:v>0.24959999999999999</c:v>
                </c:pt>
                <c:pt idx="3">
                  <c:v>0.47989999999999999</c:v>
                </c:pt>
                <c:pt idx="4">
                  <c:v>0.8589</c:v>
                </c:pt>
              </c:numCache>
            </c:numRef>
          </c:yVal>
          <c:smooth val="0"/>
          <c:extLst>
            <c:ext xmlns:c16="http://schemas.microsoft.com/office/drawing/2014/chart" uri="{C3380CC4-5D6E-409C-BE32-E72D297353CC}">
              <c16:uniqueId val="{00000000-1384-4940-9353-1BDB65A2999C}"/>
            </c:ext>
          </c:extLst>
        </c:ser>
        <c:ser>
          <c:idx val="1"/>
          <c:order val="1"/>
          <c:tx>
            <c:v>v2</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GPU!$B$31:$B$36</c:f>
              <c:numCache>
                <c:formatCode>General</c:formatCode>
                <c:ptCount val="6"/>
                <c:pt idx="0">
                  <c:v>1</c:v>
                </c:pt>
                <c:pt idx="1">
                  <c:v>2</c:v>
                </c:pt>
                <c:pt idx="2">
                  <c:v>4</c:v>
                </c:pt>
                <c:pt idx="3">
                  <c:v>8</c:v>
                </c:pt>
                <c:pt idx="4">
                  <c:v>16</c:v>
                </c:pt>
                <c:pt idx="5">
                  <c:v>32</c:v>
                </c:pt>
              </c:numCache>
            </c:numRef>
          </c:xVal>
          <c:yVal>
            <c:numRef>
              <c:f>GPU!$F$31:$F$35</c:f>
              <c:numCache>
                <c:formatCode>General</c:formatCode>
                <c:ptCount val="5"/>
                <c:pt idx="0">
                  <c:v>3.2399999999999998E-2</c:v>
                </c:pt>
                <c:pt idx="1">
                  <c:v>5.8000000000000003E-2</c:v>
                </c:pt>
                <c:pt idx="2">
                  <c:v>0.1095</c:v>
                </c:pt>
                <c:pt idx="3">
                  <c:v>0.21360000000000001</c:v>
                </c:pt>
                <c:pt idx="4">
                  <c:v>0.4274</c:v>
                </c:pt>
              </c:numCache>
            </c:numRef>
          </c:yVal>
          <c:smooth val="0"/>
          <c:extLst>
            <c:ext xmlns:c16="http://schemas.microsoft.com/office/drawing/2014/chart" uri="{C3380CC4-5D6E-409C-BE32-E72D297353CC}">
              <c16:uniqueId val="{00000001-1384-4940-9353-1BDB65A2999C}"/>
            </c:ext>
          </c:extLst>
        </c:ser>
        <c:ser>
          <c:idx val="2"/>
          <c:order val="2"/>
          <c:tx>
            <c:v>v3</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GPU!$B$31:$B$36</c:f>
              <c:numCache>
                <c:formatCode>General</c:formatCode>
                <c:ptCount val="6"/>
                <c:pt idx="0">
                  <c:v>1</c:v>
                </c:pt>
                <c:pt idx="1">
                  <c:v>2</c:v>
                </c:pt>
                <c:pt idx="2">
                  <c:v>4</c:v>
                </c:pt>
                <c:pt idx="3">
                  <c:v>8</c:v>
                </c:pt>
                <c:pt idx="4">
                  <c:v>16</c:v>
                </c:pt>
                <c:pt idx="5">
                  <c:v>32</c:v>
                </c:pt>
              </c:numCache>
            </c:numRef>
          </c:xVal>
          <c:yVal>
            <c:numRef>
              <c:f>GPU!$H$31:$H$35</c:f>
              <c:numCache>
                <c:formatCode>General</c:formatCode>
                <c:ptCount val="5"/>
                <c:pt idx="0">
                  <c:v>1.1999999999999999E-3</c:v>
                </c:pt>
                <c:pt idx="1">
                  <c:v>1E-3</c:v>
                </c:pt>
                <c:pt idx="2">
                  <c:v>1.2999999999999999E-3</c:v>
                </c:pt>
                <c:pt idx="3">
                  <c:v>1.9E-3</c:v>
                </c:pt>
                <c:pt idx="4">
                  <c:v>1.4E-3</c:v>
                </c:pt>
              </c:numCache>
            </c:numRef>
          </c:yVal>
          <c:smooth val="0"/>
          <c:extLst>
            <c:ext xmlns:c16="http://schemas.microsoft.com/office/drawing/2014/chart" uri="{C3380CC4-5D6E-409C-BE32-E72D297353CC}">
              <c16:uniqueId val="{00000002-1384-4940-9353-1BDB65A2999C}"/>
            </c:ext>
          </c:extLst>
        </c:ser>
        <c:ser>
          <c:idx val="3"/>
          <c:order val="3"/>
          <c:tx>
            <c:v>v4</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GPU!$B$31:$B$36</c:f>
              <c:numCache>
                <c:formatCode>General</c:formatCode>
                <c:ptCount val="6"/>
                <c:pt idx="0">
                  <c:v>1</c:v>
                </c:pt>
                <c:pt idx="1">
                  <c:v>2</c:v>
                </c:pt>
                <c:pt idx="2">
                  <c:v>4</c:v>
                </c:pt>
                <c:pt idx="3">
                  <c:v>8</c:v>
                </c:pt>
                <c:pt idx="4">
                  <c:v>16</c:v>
                </c:pt>
                <c:pt idx="5">
                  <c:v>32</c:v>
                </c:pt>
              </c:numCache>
            </c:numRef>
          </c:xVal>
          <c:yVal>
            <c:numRef>
              <c:f>GPU!$K$31:$K$35</c:f>
              <c:numCache>
                <c:formatCode>General</c:formatCode>
                <c:ptCount val="5"/>
                <c:pt idx="0">
                  <c:v>1E-3</c:v>
                </c:pt>
                <c:pt idx="1">
                  <c:v>6.9999999999999999E-4</c:v>
                </c:pt>
                <c:pt idx="2">
                  <c:v>6.9999999999999999E-4</c:v>
                </c:pt>
                <c:pt idx="3">
                  <c:v>5.9999999999999995E-4</c:v>
                </c:pt>
                <c:pt idx="4">
                  <c:v>5.9999999999999995E-4</c:v>
                </c:pt>
              </c:numCache>
            </c:numRef>
          </c:yVal>
          <c:smooth val="0"/>
          <c:extLst>
            <c:ext xmlns:c16="http://schemas.microsoft.com/office/drawing/2014/chart" uri="{C3380CC4-5D6E-409C-BE32-E72D297353CC}">
              <c16:uniqueId val="{00000003-1384-4940-9353-1BDB65A2999C}"/>
            </c:ext>
          </c:extLst>
        </c:ser>
        <c:ser>
          <c:idx val="4"/>
          <c:order val="4"/>
          <c:tx>
            <c:v>vI</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GPU!$B$31:$B$36</c:f>
              <c:numCache>
                <c:formatCode>General</c:formatCode>
                <c:ptCount val="6"/>
                <c:pt idx="0">
                  <c:v>1</c:v>
                </c:pt>
                <c:pt idx="1">
                  <c:v>2</c:v>
                </c:pt>
                <c:pt idx="2">
                  <c:v>4</c:v>
                </c:pt>
                <c:pt idx="3">
                  <c:v>8</c:v>
                </c:pt>
                <c:pt idx="4">
                  <c:v>16</c:v>
                </c:pt>
                <c:pt idx="5">
                  <c:v>32</c:v>
                </c:pt>
              </c:numCache>
            </c:numRef>
          </c:xVal>
          <c:yVal>
            <c:numRef>
              <c:f>GPU!$N$31:$N$35</c:f>
              <c:numCache>
                <c:formatCode>General</c:formatCode>
                <c:ptCount val="5"/>
                <c:pt idx="0">
                  <c:v>0.20730000000000001</c:v>
                </c:pt>
                <c:pt idx="1">
                  <c:v>9.1600000000000001E-2</c:v>
                </c:pt>
                <c:pt idx="2">
                  <c:v>5.3199999999999997E-2</c:v>
                </c:pt>
                <c:pt idx="3">
                  <c:v>4.3499999999999997E-2</c:v>
                </c:pt>
                <c:pt idx="4">
                  <c:v>4.24E-2</c:v>
                </c:pt>
              </c:numCache>
            </c:numRef>
          </c:yVal>
          <c:smooth val="0"/>
          <c:extLst>
            <c:ext xmlns:c16="http://schemas.microsoft.com/office/drawing/2014/chart" uri="{C3380CC4-5D6E-409C-BE32-E72D297353CC}">
              <c16:uniqueId val="{00000004-1384-4940-9353-1BDB65A2999C}"/>
            </c:ext>
          </c:extLst>
        </c:ser>
        <c:dLbls>
          <c:showLegendKey val="0"/>
          <c:showVal val="0"/>
          <c:showCatName val="0"/>
          <c:showSerName val="0"/>
          <c:showPercent val="0"/>
          <c:showBubbleSize val="0"/>
        </c:dLbls>
        <c:axId val="936171759"/>
        <c:axId val="936160719"/>
      </c:scatterChart>
      <c:valAx>
        <c:axId val="936171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Warps per block</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936160719"/>
        <c:crosses val="autoZero"/>
        <c:crossBetween val="midCat"/>
      </c:valAx>
      <c:valAx>
        <c:axId val="936160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Runtime(s)</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936171759"/>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b1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GPU!$B$118:$B$149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GPU!$C$118:$C$149</c:f>
              <c:numCache>
                <c:formatCode>General</c:formatCode>
                <c:ptCount val="32"/>
                <c:pt idx="0">
                  <c:v>18.5548</c:v>
                </c:pt>
                <c:pt idx="1">
                  <c:v>9.8527500000000003</c:v>
                </c:pt>
                <c:pt idx="2">
                  <c:v>7.4390000000000001</c:v>
                </c:pt>
                <c:pt idx="3">
                  <c:v>5.6573500000000001</c:v>
                </c:pt>
                <c:pt idx="4">
                  <c:v>3.9312</c:v>
                </c:pt>
                <c:pt idx="5">
                  <c:v>4.5337500000000004</c:v>
                </c:pt>
                <c:pt idx="6">
                  <c:v>3.8831000000000002</c:v>
                </c:pt>
                <c:pt idx="7">
                  <c:v>3.41255</c:v>
                </c:pt>
                <c:pt idx="8">
                  <c:v>2.6296499999999998</c:v>
                </c:pt>
                <c:pt idx="9">
                  <c:v>2.5701499999999999</c:v>
                </c:pt>
                <c:pt idx="10">
                  <c:v>2.5602999999999998</c:v>
                </c:pt>
                <c:pt idx="11">
                  <c:v>2.4992000000000001</c:v>
                </c:pt>
                <c:pt idx="12">
                  <c:v>2.36985</c:v>
                </c:pt>
                <c:pt idx="13">
                  <c:v>2.1825999999999999</c:v>
                </c:pt>
                <c:pt idx="14">
                  <c:v>2.1158999999999999</c:v>
                </c:pt>
                <c:pt idx="15">
                  <c:v>2.0274000000000001</c:v>
                </c:pt>
                <c:pt idx="16">
                  <c:v>1.9016</c:v>
                </c:pt>
                <c:pt idx="17">
                  <c:v>1.77495</c:v>
                </c:pt>
                <c:pt idx="18">
                  <c:v>1.7152000000000001</c:v>
                </c:pt>
                <c:pt idx="19">
                  <c:v>1.6155999999999999</c:v>
                </c:pt>
                <c:pt idx="20">
                  <c:v>1.5421</c:v>
                </c:pt>
                <c:pt idx="21">
                  <c:v>1.4710000000000001</c:v>
                </c:pt>
                <c:pt idx="22">
                  <c:v>1.4556</c:v>
                </c:pt>
                <c:pt idx="23">
                  <c:v>1.3815999999999999</c:v>
                </c:pt>
                <c:pt idx="24">
                  <c:v>1.3348</c:v>
                </c:pt>
                <c:pt idx="25">
                  <c:v>1.3342000000000001</c:v>
                </c:pt>
                <c:pt idx="26">
                  <c:v>1.3025500000000001</c:v>
                </c:pt>
                <c:pt idx="27">
                  <c:v>1.36805</c:v>
                </c:pt>
                <c:pt idx="28">
                  <c:v>1.4705999999999999</c:v>
                </c:pt>
                <c:pt idx="29">
                  <c:v>1.5623499999999999</c:v>
                </c:pt>
                <c:pt idx="30">
                  <c:v>1.61375</c:v>
                </c:pt>
                <c:pt idx="31">
                  <c:v>1.6813</c:v>
                </c:pt>
              </c:numCache>
            </c:numRef>
          </c:yVal>
          <c:smooth val="0"/>
          <c:extLst>
            <c:ext xmlns:c16="http://schemas.microsoft.com/office/drawing/2014/chart" uri="{C3380CC4-5D6E-409C-BE32-E72D297353CC}">
              <c16:uniqueId val="{00000000-A4C2-4B6F-8CB3-21D4A5324A1A}"/>
            </c:ext>
          </c:extLst>
        </c:ser>
        <c:ser>
          <c:idx val="1"/>
          <c:order val="1"/>
          <c:tx>
            <c:v>b4</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GPU!$B$118:$B$149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GPU!$D$118:$D$149</c:f>
              <c:numCache>
                <c:formatCode>General</c:formatCode>
                <c:ptCount val="32"/>
                <c:pt idx="0">
                  <c:v>6.0758000000000001</c:v>
                </c:pt>
                <c:pt idx="1">
                  <c:v>3.59</c:v>
                </c:pt>
                <c:pt idx="2">
                  <c:v>1.8526499999999999</c:v>
                </c:pt>
                <c:pt idx="3">
                  <c:v>1.796</c:v>
                </c:pt>
                <c:pt idx="4">
                  <c:v>1.26475</c:v>
                </c:pt>
                <c:pt idx="5">
                  <c:v>1.07375</c:v>
                </c:pt>
                <c:pt idx="6">
                  <c:v>0.91754999999999998</c:v>
                </c:pt>
                <c:pt idx="7">
                  <c:v>0.82440000000000002</c:v>
                </c:pt>
                <c:pt idx="8">
                  <c:v>0.77275000000000005</c:v>
                </c:pt>
                <c:pt idx="9">
                  <c:v>0.77649999999999997</c:v>
                </c:pt>
                <c:pt idx="10">
                  <c:v>0.68740000000000001</c:v>
                </c:pt>
                <c:pt idx="11">
                  <c:v>0.64875000000000005</c:v>
                </c:pt>
                <c:pt idx="12">
                  <c:v>0.60850000000000004</c:v>
                </c:pt>
                <c:pt idx="13">
                  <c:v>0.55954999999999999</c:v>
                </c:pt>
                <c:pt idx="14">
                  <c:v>0.53795000000000004</c:v>
                </c:pt>
                <c:pt idx="15">
                  <c:v>0.54169999999999996</c:v>
                </c:pt>
                <c:pt idx="16">
                  <c:v>0.62995000000000001</c:v>
                </c:pt>
                <c:pt idx="17">
                  <c:v>0.68169999999999997</c:v>
                </c:pt>
                <c:pt idx="18">
                  <c:v>0.75649999999999995</c:v>
                </c:pt>
                <c:pt idx="19">
                  <c:v>0.81635000000000002</c:v>
                </c:pt>
                <c:pt idx="20">
                  <c:v>0.96625000000000005</c:v>
                </c:pt>
                <c:pt idx="21">
                  <c:v>1.0892500000000001</c:v>
                </c:pt>
                <c:pt idx="22">
                  <c:v>1.26135</c:v>
                </c:pt>
                <c:pt idx="23">
                  <c:v>1.3743000000000001</c:v>
                </c:pt>
                <c:pt idx="24">
                  <c:v>1.3005</c:v>
                </c:pt>
                <c:pt idx="25">
                  <c:v>1.4372</c:v>
                </c:pt>
                <c:pt idx="26">
                  <c:v>1.5563499999999999</c:v>
                </c:pt>
                <c:pt idx="27">
                  <c:v>1.6308</c:v>
                </c:pt>
                <c:pt idx="28">
                  <c:v>1.69095</c:v>
                </c:pt>
                <c:pt idx="29">
                  <c:v>1.7372000000000001</c:v>
                </c:pt>
                <c:pt idx="30">
                  <c:v>1.7583500000000001</c:v>
                </c:pt>
                <c:pt idx="31">
                  <c:v>1.7686999999999999</c:v>
                </c:pt>
              </c:numCache>
            </c:numRef>
          </c:yVal>
          <c:smooth val="0"/>
          <c:extLst>
            <c:ext xmlns:c16="http://schemas.microsoft.com/office/drawing/2014/chart" uri="{C3380CC4-5D6E-409C-BE32-E72D297353CC}">
              <c16:uniqueId val="{00000001-A4C2-4B6F-8CB3-21D4A5324A1A}"/>
            </c:ext>
          </c:extLst>
        </c:ser>
        <c:ser>
          <c:idx val="2"/>
          <c:order val="2"/>
          <c:tx>
            <c:v>b16</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GPU!$B$118:$B$149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GPU!$E$118:$E$149</c:f>
              <c:numCache>
                <c:formatCode>General</c:formatCode>
                <c:ptCount val="32"/>
                <c:pt idx="0">
                  <c:v>1.83195</c:v>
                </c:pt>
                <c:pt idx="1">
                  <c:v>0.77710000000000001</c:v>
                </c:pt>
                <c:pt idx="2">
                  <c:v>0.65039999999999998</c:v>
                </c:pt>
                <c:pt idx="3">
                  <c:v>0.4894</c:v>
                </c:pt>
                <c:pt idx="4">
                  <c:v>0.40679999999999999</c:v>
                </c:pt>
                <c:pt idx="5">
                  <c:v>0.34860000000000002</c:v>
                </c:pt>
                <c:pt idx="6">
                  <c:v>0.31135000000000002</c:v>
                </c:pt>
                <c:pt idx="7">
                  <c:v>0.28455000000000003</c:v>
                </c:pt>
                <c:pt idx="8">
                  <c:v>0.30054999999999998</c:v>
                </c:pt>
                <c:pt idx="9">
                  <c:v>0.31545000000000001</c:v>
                </c:pt>
                <c:pt idx="10">
                  <c:v>0.32950000000000002</c:v>
                </c:pt>
                <c:pt idx="11">
                  <c:v>0.4829</c:v>
                </c:pt>
                <c:pt idx="12">
                  <c:v>0.63295000000000001</c:v>
                </c:pt>
                <c:pt idx="13">
                  <c:v>0.72575000000000001</c:v>
                </c:pt>
                <c:pt idx="14">
                  <c:v>0.8599</c:v>
                </c:pt>
                <c:pt idx="15">
                  <c:v>0.76580000000000004</c:v>
                </c:pt>
                <c:pt idx="16">
                  <c:v>0.74055000000000004</c:v>
                </c:pt>
                <c:pt idx="17">
                  <c:v>1.0366500000000001</c:v>
                </c:pt>
                <c:pt idx="18">
                  <c:v>1.1897</c:v>
                </c:pt>
                <c:pt idx="19">
                  <c:v>1.28685</c:v>
                </c:pt>
                <c:pt idx="20">
                  <c:v>1.5797000000000001</c:v>
                </c:pt>
                <c:pt idx="21">
                  <c:v>1.81</c:v>
                </c:pt>
                <c:pt idx="22">
                  <c:v>2.1640000000000001</c:v>
                </c:pt>
                <c:pt idx="23">
                  <c:v>2.5302500000000001</c:v>
                </c:pt>
                <c:pt idx="24">
                  <c:v>2.4355000000000002</c:v>
                </c:pt>
                <c:pt idx="25">
                  <c:v>2.6825000000000001</c:v>
                </c:pt>
                <c:pt idx="26">
                  <c:v>3.0157500000000002</c:v>
                </c:pt>
                <c:pt idx="27">
                  <c:v>3.3933499999999999</c:v>
                </c:pt>
                <c:pt idx="28">
                  <c:v>3.5647000000000002</c:v>
                </c:pt>
                <c:pt idx="29">
                  <c:v>3.7043499999999998</c:v>
                </c:pt>
                <c:pt idx="30">
                  <c:v>3.9005000000000001</c:v>
                </c:pt>
                <c:pt idx="31">
                  <c:v>4.3087</c:v>
                </c:pt>
              </c:numCache>
            </c:numRef>
          </c:yVal>
          <c:smooth val="0"/>
          <c:extLst>
            <c:ext xmlns:c16="http://schemas.microsoft.com/office/drawing/2014/chart" uri="{C3380CC4-5D6E-409C-BE32-E72D297353CC}">
              <c16:uniqueId val="{00000002-A4C2-4B6F-8CB3-21D4A5324A1A}"/>
            </c:ext>
          </c:extLst>
        </c:ser>
        <c:ser>
          <c:idx val="3"/>
          <c:order val="3"/>
          <c:tx>
            <c:v>b34</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GPU!$B$118:$B$149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GPU!$F$118:$F$149</c:f>
              <c:numCache>
                <c:formatCode>General</c:formatCode>
                <c:ptCount val="32"/>
                <c:pt idx="0">
                  <c:v>0.91074999999999995</c:v>
                </c:pt>
                <c:pt idx="1">
                  <c:v>0.36875000000000002</c:v>
                </c:pt>
                <c:pt idx="2">
                  <c:v>0.3357</c:v>
                </c:pt>
                <c:pt idx="3">
                  <c:v>0.25214999999999999</c:v>
                </c:pt>
                <c:pt idx="4">
                  <c:v>0.27755000000000002</c:v>
                </c:pt>
                <c:pt idx="5">
                  <c:v>0.57094999999999996</c:v>
                </c:pt>
                <c:pt idx="6">
                  <c:v>0.84760000000000002</c:v>
                </c:pt>
                <c:pt idx="7">
                  <c:v>0.98270000000000002</c:v>
                </c:pt>
                <c:pt idx="8">
                  <c:v>1.24125</c:v>
                </c:pt>
                <c:pt idx="9">
                  <c:v>1.1761999999999999</c:v>
                </c:pt>
                <c:pt idx="10">
                  <c:v>1.27715</c:v>
                </c:pt>
                <c:pt idx="11">
                  <c:v>1.296</c:v>
                </c:pt>
                <c:pt idx="12">
                  <c:v>1.3264</c:v>
                </c:pt>
                <c:pt idx="13">
                  <c:v>1.3044</c:v>
                </c:pt>
                <c:pt idx="14">
                  <c:v>1.4231</c:v>
                </c:pt>
                <c:pt idx="15">
                  <c:v>1.2047000000000001</c:v>
                </c:pt>
                <c:pt idx="16">
                  <c:v>1.6900999999999999</c:v>
                </c:pt>
                <c:pt idx="17">
                  <c:v>1.9507000000000001</c:v>
                </c:pt>
                <c:pt idx="18">
                  <c:v>2.2559999999999998</c:v>
                </c:pt>
                <c:pt idx="19">
                  <c:v>2.6112500000000001</c:v>
                </c:pt>
                <c:pt idx="20">
                  <c:v>3.0429499999999998</c:v>
                </c:pt>
                <c:pt idx="21">
                  <c:v>3.3653499999999998</c:v>
                </c:pt>
                <c:pt idx="22">
                  <c:v>3.89385</c:v>
                </c:pt>
                <c:pt idx="23">
                  <c:v>4.5446499999999999</c:v>
                </c:pt>
                <c:pt idx="24">
                  <c:v>4.2736499999999999</c:v>
                </c:pt>
                <c:pt idx="25">
                  <c:v>4.6761499999999998</c:v>
                </c:pt>
                <c:pt idx="26">
                  <c:v>5.2577499999999997</c:v>
                </c:pt>
                <c:pt idx="27">
                  <c:v>6.1804500000000004</c:v>
                </c:pt>
                <c:pt idx="28">
                  <c:v>6.1817000000000002</c:v>
                </c:pt>
                <c:pt idx="29">
                  <c:v>6.2853500000000002</c:v>
                </c:pt>
                <c:pt idx="30">
                  <c:v>6.6382500000000002</c:v>
                </c:pt>
                <c:pt idx="31">
                  <c:v>6.7781000000000002</c:v>
                </c:pt>
              </c:numCache>
            </c:numRef>
          </c:yVal>
          <c:smooth val="0"/>
          <c:extLst>
            <c:ext xmlns:c16="http://schemas.microsoft.com/office/drawing/2014/chart" uri="{C3380CC4-5D6E-409C-BE32-E72D297353CC}">
              <c16:uniqueId val="{00000003-A4C2-4B6F-8CB3-21D4A5324A1A}"/>
            </c:ext>
          </c:extLst>
        </c:ser>
        <c:ser>
          <c:idx val="4"/>
          <c:order val="4"/>
          <c:tx>
            <c:v>b68</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GPU!$B$118:$B$149</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GPU!$G$118:$G$149</c:f>
              <c:numCache>
                <c:formatCode>General</c:formatCode>
                <c:ptCount val="32"/>
                <c:pt idx="0">
                  <c:v>0.32014999999999999</c:v>
                </c:pt>
                <c:pt idx="1">
                  <c:v>0.29335</c:v>
                </c:pt>
                <c:pt idx="2">
                  <c:v>0.42415000000000003</c:v>
                </c:pt>
                <c:pt idx="3">
                  <c:v>0.95635000000000003</c:v>
                </c:pt>
                <c:pt idx="4">
                  <c:v>1.01275</c:v>
                </c:pt>
                <c:pt idx="5">
                  <c:v>1.05585</c:v>
                </c:pt>
                <c:pt idx="6">
                  <c:v>1.05535</c:v>
                </c:pt>
                <c:pt idx="7">
                  <c:v>1.0668</c:v>
                </c:pt>
                <c:pt idx="8">
                  <c:v>1.0852999999999999</c:v>
                </c:pt>
                <c:pt idx="9">
                  <c:v>1.1730499999999999</c:v>
                </c:pt>
                <c:pt idx="10">
                  <c:v>1.29545</c:v>
                </c:pt>
                <c:pt idx="11">
                  <c:v>1.5732999999999999</c:v>
                </c:pt>
                <c:pt idx="12">
                  <c:v>1.7031499999999999</c:v>
                </c:pt>
                <c:pt idx="13">
                  <c:v>2.1046499999999999</c:v>
                </c:pt>
                <c:pt idx="14">
                  <c:v>2.3967000000000001</c:v>
                </c:pt>
                <c:pt idx="15">
                  <c:v>2.4776500000000001</c:v>
                </c:pt>
                <c:pt idx="16">
                  <c:v>2.8575499999999998</c:v>
                </c:pt>
                <c:pt idx="17">
                  <c:v>3.0257499999999999</c:v>
                </c:pt>
                <c:pt idx="18">
                  <c:v>3.1970499999999999</c:v>
                </c:pt>
                <c:pt idx="19">
                  <c:v>3.2903500000000001</c:v>
                </c:pt>
                <c:pt idx="20">
                  <c:v>3.3822000000000001</c:v>
                </c:pt>
                <c:pt idx="21">
                  <c:v>3.3709500000000001</c:v>
                </c:pt>
                <c:pt idx="22">
                  <c:v>3.5031500000000002</c:v>
                </c:pt>
                <c:pt idx="23">
                  <c:v>3.7665000000000002</c:v>
                </c:pt>
                <c:pt idx="24">
                  <c:v>3.3978000000000002</c:v>
                </c:pt>
                <c:pt idx="25">
                  <c:v>3.5823499999999999</c:v>
                </c:pt>
                <c:pt idx="26">
                  <c:v>3.7122000000000002</c:v>
                </c:pt>
                <c:pt idx="27">
                  <c:v>3.9155000000000002</c:v>
                </c:pt>
                <c:pt idx="28">
                  <c:v>3.89615</c:v>
                </c:pt>
                <c:pt idx="29">
                  <c:v>3.85385</c:v>
                </c:pt>
                <c:pt idx="30">
                  <c:v>3.99715</c:v>
                </c:pt>
                <c:pt idx="31">
                  <c:v>4.1513999999999998</c:v>
                </c:pt>
              </c:numCache>
            </c:numRef>
          </c:yVal>
          <c:smooth val="0"/>
          <c:extLst>
            <c:ext xmlns:c16="http://schemas.microsoft.com/office/drawing/2014/chart" uri="{C3380CC4-5D6E-409C-BE32-E72D297353CC}">
              <c16:uniqueId val="{00000004-A4C2-4B6F-8CB3-21D4A5324A1A}"/>
            </c:ext>
          </c:extLst>
        </c:ser>
        <c:dLbls>
          <c:showLegendKey val="0"/>
          <c:showVal val="0"/>
          <c:showCatName val="0"/>
          <c:showSerName val="0"/>
          <c:showPercent val="0"/>
          <c:showBubbleSize val="0"/>
        </c:dLbls>
        <c:axId val="936171759"/>
        <c:axId val="936160719"/>
      </c:scatterChart>
      <c:valAx>
        <c:axId val="936171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r>
                  <a:rPr lang="it-IT"/>
                  <a:t>Warps per block</a:t>
                </a:r>
              </a:p>
            </c:rich>
          </c:tx>
          <c:overlay val="0"/>
          <c:spPr>
            <a:noFill/>
            <a:ln>
              <a:noFill/>
            </a:ln>
            <a:effectLst/>
          </c:spPr>
          <c:txPr>
            <a:bodyPr rot="0" spcFirstLastPara="1" vertOverflow="ellipsis" vert="horz" wrap="square" anchor="ctr" anchorCtr="1"/>
            <a:lstStyle/>
            <a:p>
              <a:pPr algn="ctr" rtl="0">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936160719"/>
        <c:crosses val="autoZero"/>
        <c:crossBetween val="midCat"/>
      </c:valAx>
      <c:valAx>
        <c:axId val="936160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r>
                  <a:rPr lang="it-IT"/>
                  <a:t>Runtime(s)</a:t>
                </a:r>
              </a:p>
            </c:rich>
          </c:tx>
          <c:overlay val="0"/>
          <c:spPr>
            <a:noFill/>
            <a:ln>
              <a:noFill/>
            </a:ln>
            <a:effectLst/>
          </c:spPr>
          <c:txPr>
            <a:bodyPr rot="-54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crossAx val="936171759"/>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800" b="1" i="0" u="none" strike="noStrike" kern="1200" baseline="0">
              <a:solidFill>
                <a:schemeClr val="accent1">
                  <a:lumMod val="50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1800" b="1" i="0" u="none" strike="noStrike" kern="1200" baseline="0">
          <a:solidFill>
            <a:schemeClr val="accent1">
              <a:lumMod val="50000"/>
            </a:schemeClr>
          </a:solidFill>
          <a:latin typeface="+mn-lt"/>
          <a:ea typeface="+mn-ea"/>
          <a:cs typeface="+mn-cs"/>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2AC06-6D42-43D8-9E32-58D38E853E16}" type="datetimeFigureOut">
              <a:rPr lang="it-IT" smtClean="0"/>
              <a:t>04/06/2023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19339-EEE0-4988-9675-3B8749C9CEA2}" type="slidenum">
              <a:rPr lang="it-IT" smtClean="0"/>
              <a:t>‹N›</a:t>
            </a:fld>
            <a:endParaRPr lang="it-IT"/>
          </a:p>
        </p:txBody>
      </p:sp>
    </p:spTree>
    <p:extLst>
      <p:ext uri="{BB962C8B-B14F-4D97-AF65-F5344CB8AC3E}">
        <p14:creationId xmlns:p14="http://schemas.microsoft.com/office/powerpoint/2010/main" val="312939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CD5F0EC-F9B8-45B7-878A-5B278A9110F9}" type="datetimeFigureOut">
              <a:rPr lang="it-IT" smtClean="0"/>
              <a:t>04/06/2023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246510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D5F0EC-F9B8-45B7-878A-5B278A9110F9}" type="datetimeFigureOut">
              <a:rPr lang="it-IT" smtClean="0"/>
              <a:t>04/06/2023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291600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D5F0EC-F9B8-45B7-878A-5B278A9110F9}" type="datetimeFigureOut">
              <a:rPr lang="it-IT" smtClean="0"/>
              <a:t>04/06/2023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341821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D5F0EC-F9B8-45B7-878A-5B278A9110F9}" type="datetimeFigureOut">
              <a:rPr lang="it-IT" smtClean="0"/>
              <a:t>04/06/2023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339283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CD5F0EC-F9B8-45B7-878A-5B278A9110F9}" type="datetimeFigureOut">
              <a:rPr lang="it-IT" smtClean="0"/>
              <a:t>04/06/2023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378125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CD5F0EC-F9B8-45B7-878A-5B278A9110F9}" type="datetimeFigureOut">
              <a:rPr lang="it-IT" smtClean="0"/>
              <a:t>04/06/2023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256905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CD5F0EC-F9B8-45B7-878A-5B278A9110F9}" type="datetimeFigureOut">
              <a:rPr lang="it-IT" smtClean="0"/>
              <a:t>04/06/2023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415709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CD5F0EC-F9B8-45B7-878A-5B278A9110F9}" type="datetimeFigureOut">
              <a:rPr lang="it-IT" smtClean="0"/>
              <a:t>04/06/2023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206661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5F0EC-F9B8-45B7-878A-5B278A9110F9}" type="datetimeFigureOut">
              <a:rPr lang="it-IT" smtClean="0"/>
              <a:t>04/06/2023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22866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CD5F0EC-F9B8-45B7-878A-5B278A9110F9}" type="datetimeFigureOut">
              <a:rPr lang="it-IT" smtClean="0"/>
              <a:t>04/06/2023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366859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CD5F0EC-F9B8-45B7-878A-5B278A9110F9}" type="datetimeFigureOut">
              <a:rPr lang="it-IT" smtClean="0"/>
              <a:t>04/06/2023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5B3B5D-552D-44E4-844D-31FD20F9BCCC}" type="slidenum">
              <a:rPr lang="it-IT" smtClean="0"/>
              <a:t>‹N›</a:t>
            </a:fld>
            <a:endParaRPr lang="it-IT"/>
          </a:p>
        </p:txBody>
      </p:sp>
    </p:spTree>
    <p:extLst>
      <p:ext uri="{BB962C8B-B14F-4D97-AF65-F5344CB8AC3E}">
        <p14:creationId xmlns:p14="http://schemas.microsoft.com/office/powerpoint/2010/main" val="318792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5F0EC-F9B8-45B7-878A-5B278A9110F9}" type="datetimeFigureOut">
              <a:rPr lang="it-IT" smtClean="0"/>
              <a:t>04/06/2023</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B3B5D-552D-44E4-844D-31FD20F9BCCC}" type="slidenum">
              <a:rPr lang="it-IT" smtClean="0"/>
              <a:t>‹N›</a:t>
            </a:fld>
            <a:endParaRPr lang="it-IT"/>
          </a:p>
        </p:txBody>
      </p:sp>
    </p:spTree>
    <p:extLst>
      <p:ext uri="{BB962C8B-B14F-4D97-AF65-F5344CB8AC3E}">
        <p14:creationId xmlns:p14="http://schemas.microsoft.com/office/powerpoint/2010/main" val="41096961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chart" Target="../charts/char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chart" Target="../charts/chart10.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13.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chart" Target="../charts/char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9138633">
            <a:off x="-705469" y="-849873"/>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9138633">
            <a:off x="518245" y="298067"/>
            <a:ext cx="1283737" cy="1231655"/>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19138633">
            <a:off x="10269261" y="5784796"/>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19138633">
            <a:off x="9504286" y="5840978"/>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19138633">
            <a:off x="9256620" y="-839317"/>
            <a:ext cx="1504297"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19138633">
            <a:off x="9028160" y="-240277"/>
            <a:ext cx="1014896"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6" name="Picture 2">
            <a:extLst>
              <a:ext uri="{FF2B5EF4-FFF2-40B4-BE49-F238E27FC236}">
                <a16:creationId xmlns:a16="http://schemas.microsoft.com/office/drawing/2014/main" id="{93EF37C1-14BD-ADB8-F2E4-2270572D9B5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4779159" y="262894"/>
            <a:ext cx="2633681" cy="2688933"/>
          </a:xfrm>
          <a:prstGeom prst="rect">
            <a:avLst/>
          </a:prstGeom>
          <a:noFill/>
          <a:extLst>
            <a:ext uri="{909E8E84-426E-40DD-AFC4-6F175D3DCCD1}">
              <a14:hiddenFill xmlns:a14="http://schemas.microsoft.com/office/drawing/2010/main">
                <a:solidFill>
                  <a:srgbClr val="FFFFFF"/>
                </a:solidFill>
              </a14:hiddenFill>
            </a:ext>
          </a:extLst>
        </p:spPr>
      </p:pic>
      <p:sp>
        <p:nvSpPr>
          <p:cNvPr id="6" name="!!T un cazzo">
            <a:extLst>
              <a:ext uri="{FF2B5EF4-FFF2-40B4-BE49-F238E27FC236}">
                <a16:creationId xmlns:a16="http://schemas.microsoft.com/office/drawing/2014/main" id="{3783CAC0-4541-8E4E-662C-5F876652243E}"/>
              </a:ext>
            </a:extLst>
          </p:cNvPr>
          <p:cNvSpPr txBox="1"/>
          <p:nvPr/>
        </p:nvSpPr>
        <p:spPr>
          <a:xfrm>
            <a:off x="2143473" y="3429000"/>
            <a:ext cx="7905051" cy="1569660"/>
          </a:xfrm>
          <a:prstGeom prst="rect">
            <a:avLst/>
          </a:prstGeom>
          <a:noFill/>
        </p:spPr>
        <p:txBody>
          <a:bodyPr wrap="square" rtlCol="0">
            <a:spAutoFit/>
          </a:bodyPr>
          <a:lstStyle/>
          <a:p>
            <a:pPr algn="ctr"/>
            <a:r>
              <a:rPr lang="it-IT" sz="4000" dirty="0">
                <a:solidFill>
                  <a:srgbClr val="003366"/>
                </a:solidFill>
              </a:rPr>
              <a:t>COMPUTER ARCHITECTURE PROJECT</a:t>
            </a:r>
          </a:p>
          <a:p>
            <a:pPr algn="ctr"/>
            <a:endParaRPr lang="it-IT" sz="2800" dirty="0">
              <a:solidFill>
                <a:srgbClr val="003366"/>
              </a:solidFill>
            </a:endParaRPr>
          </a:p>
          <a:p>
            <a:pPr algn="ctr"/>
            <a:r>
              <a:rPr lang="it-IT" sz="2800" dirty="0">
                <a:solidFill>
                  <a:srgbClr val="003366"/>
                </a:solidFill>
              </a:rPr>
              <a:t>Francesco Berti - Iacopo Canetta - Giovanni Marrucci  </a:t>
            </a:r>
          </a:p>
        </p:txBody>
      </p:sp>
    </p:spTree>
    <p:extLst>
      <p:ext uri="{BB962C8B-B14F-4D97-AF65-F5344CB8AC3E}">
        <p14:creationId xmlns:p14="http://schemas.microsoft.com/office/powerpoint/2010/main" val="40146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20909560">
            <a:off x="-708866" y="-330261"/>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3314548">
            <a:off x="-160969" y="-11510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20934639">
            <a:off x="11992070" y="3976614"/>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1455667">
            <a:off x="11807291" y="5328248"/>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5400000">
            <a:off x="11414245" y="-422418"/>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1351540" y="-631136"/>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CPU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9752072">
            <a:off x="-61676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
            <a:extLst>
              <a:ext uri="{FF2B5EF4-FFF2-40B4-BE49-F238E27FC236}">
                <a16:creationId xmlns:a16="http://schemas.microsoft.com/office/drawing/2014/main" id="{385C9215-470F-7792-8475-D2B7CAB42663}"/>
              </a:ext>
            </a:extLst>
          </p:cNvPr>
          <p:cNvSpPr txBox="1"/>
          <p:nvPr/>
        </p:nvSpPr>
        <p:spPr>
          <a:xfrm>
            <a:off x="2143473" y="1313770"/>
            <a:ext cx="7905051" cy="954107"/>
          </a:xfrm>
          <a:prstGeom prst="rect">
            <a:avLst/>
          </a:prstGeom>
          <a:noFill/>
        </p:spPr>
        <p:txBody>
          <a:bodyPr wrap="square" rtlCol="0">
            <a:spAutoFit/>
          </a:bodyPr>
          <a:lstStyle/>
          <a:p>
            <a:pPr algn="ctr" rtl="0">
              <a:defRPr sz="1400" b="0" i="0" u="none" strike="noStrike" kern="1200" spc="0" baseline="0">
                <a:solidFill>
                  <a:srgbClr val="4472C4">
                    <a:lumMod val="50000"/>
                  </a:srgbClr>
                </a:solidFill>
                <a:latin typeface="+mn-lt"/>
                <a:ea typeface="+mn-ea"/>
                <a:cs typeface="+mn-cs"/>
              </a:defRPr>
            </a:pPr>
            <a:r>
              <a:rPr lang="en-US" sz="2800" b="1" baseline="0" dirty="0">
                <a:solidFill>
                  <a:schemeClr val="accent1">
                    <a:lumMod val="50000"/>
                  </a:schemeClr>
                </a:solidFill>
              </a:rPr>
              <a:t>Compare cumulative speedup on </a:t>
            </a:r>
            <a:r>
              <a:rPr lang="en-US" sz="2800" b="1" i="0" u="none" strike="noStrike" kern="1200" spc="0" baseline="0" dirty="0">
                <a:solidFill>
                  <a:schemeClr val="accent1">
                    <a:lumMod val="50000"/>
                  </a:schemeClr>
                </a:solidFill>
              </a:rPr>
              <a:t>All Diff. words</a:t>
            </a:r>
          </a:p>
          <a:p>
            <a:pPr algn="ctr" rtl="0">
              <a:defRPr sz="1400" b="0" i="0" u="none" strike="noStrike" kern="1200" spc="0" baseline="0">
                <a:solidFill>
                  <a:srgbClr val="4472C4">
                    <a:lumMod val="50000"/>
                  </a:srgbClr>
                </a:solidFill>
                <a:latin typeface="+mn-lt"/>
                <a:ea typeface="+mn-ea"/>
                <a:cs typeface="+mn-cs"/>
              </a:defRPr>
            </a:pPr>
            <a:r>
              <a:rPr lang="en-US" sz="2800" b="1" dirty="0">
                <a:solidFill>
                  <a:schemeClr val="accent1">
                    <a:lumMod val="50000"/>
                  </a:schemeClr>
                </a:solidFill>
              </a:rPr>
              <a:t>Worst case (</a:t>
            </a:r>
            <a:r>
              <a:rPr lang="en-US" sz="2800" b="1" i="0" u="none" strike="noStrike" kern="1200" spc="0" baseline="0" dirty="0">
                <a:solidFill>
                  <a:schemeClr val="accent1">
                    <a:lumMod val="50000"/>
                  </a:schemeClr>
                </a:solidFill>
              </a:rPr>
              <a:t>1 MB</a:t>
            </a:r>
            <a:r>
              <a:rPr lang="en-US" sz="2800" b="1" dirty="0">
                <a:solidFill>
                  <a:schemeClr val="accent1">
                    <a:lumMod val="50000"/>
                  </a:schemeClr>
                </a:solidFill>
              </a:rPr>
              <a:t>)</a:t>
            </a:r>
          </a:p>
        </p:txBody>
      </p:sp>
      <p:graphicFrame>
        <p:nvGraphicFramePr>
          <p:cNvPr id="4" name="Chart 59">
            <a:extLst>
              <a:ext uri="{FF2B5EF4-FFF2-40B4-BE49-F238E27FC236}">
                <a16:creationId xmlns:a16="http://schemas.microsoft.com/office/drawing/2014/main" id="{D54DB3BD-395B-41BC-A8F6-DA43D42C2C3D}"/>
              </a:ext>
            </a:extLst>
          </p:cNvPr>
          <p:cNvGraphicFramePr>
            <a:graphicFrameLocks/>
          </p:cNvGraphicFramePr>
          <p:nvPr>
            <p:extLst>
              <p:ext uri="{D42A27DB-BD31-4B8C-83A1-F6EECF244321}">
                <p14:modId xmlns:p14="http://schemas.microsoft.com/office/powerpoint/2010/main" val="1549876843"/>
              </p:ext>
            </p:extLst>
          </p:nvPr>
        </p:nvGraphicFramePr>
        <p:xfrm>
          <a:off x="2004620" y="2377825"/>
          <a:ext cx="8182756" cy="38165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571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707899" y="667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49084" y="-1401034"/>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1844843" y="3432606"/>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2022444" y="4678049"/>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CPU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Land">
            <a:extLst>
              <a:ext uri="{FF2B5EF4-FFF2-40B4-BE49-F238E27FC236}">
                <a16:creationId xmlns:a16="http://schemas.microsoft.com/office/drawing/2014/main" id="{385C9215-470F-7792-8475-D2B7CAB42663}"/>
              </a:ext>
            </a:extLst>
          </p:cNvPr>
          <p:cNvSpPr txBox="1"/>
          <p:nvPr/>
        </p:nvSpPr>
        <p:spPr>
          <a:xfrm>
            <a:off x="2143473" y="1313770"/>
            <a:ext cx="7905051" cy="954107"/>
          </a:xfrm>
          <a:prstGeom prst="rect">
            <a:avLst/>
          </a:prstGeom>
          <a:noFill/>
        </p:spPr>
        <p:txBody>
          <a:bodyPr wrap="square" rtlCol="0">
            <a:spAutoFit/>
          </a:bodyPr>
          <a:lstStyle/>
          <a:p>
            <a:pPr algn="ctr">
              <a:defRPr sz="1400" b="0" i="0" u="none" strike="noStrike" kern="1200" spc="0" baseline="0">
                <a:solidFill>
                  <a:srgbClr val="4472C4">
                    <a:lumMod val="50000"/>
                  </a:srgbClr>
                </a:solidFill>
                <a:latin typeface="+mn-lt"/>
                <a:ea typeface="+mn-ea"/>
                <a:cs typeface="+mn-cs"/>
              </a:defRPr>
            </a:pPr>
            <a:r>
              <a:rPr lang="en-US" sz="2800" b="1" baseline="0" dirty="0">
                <a:solidFill>
                  <a:schemeClr val="accent1">
                    <a:lumMod val="50000"/>
                  </a:schemeClr>
                </a:solidFill>
              </a:rPr>
              <a:t>Compare execution time on </a:t>
            </a:r>
            <a:r>
              <a:rPr lang="en-US" sz="2800" b="1" i="0" u="none" strike="noStrike" baseline="0" dirty="0">
                <a:solidFill>
                  <a:srgbClr val="4472C4">
                    <a:lumMod val="50000"/>
                  </a:srgbClr>
                </a:solidFill>
                <a:effectLst/>
              </a:rPr>
              <a:t>collection of books</a:t>
            </a:r>
            <a:br>
              <a:rPr lang="en-US" sz="2800" b="1" i="0" u="none" strike="noStrike" baseline="0" dirty="0">
                <a:solidFill>
                  <a:srgbClr val="4472C4">
                    <a:lumMod val="50000"/>
                  </a:srgbClr>
                </a:solidFill>
                <a:effectLst/>
              </a:rPr>
            </a:br>
            <a:r>
              <a:rPr lang="en-US" sz="2800" b="1" dirty="0">
                <a:solidFill>
                  <a:schemeClr val="accent1">
                    <a:lumMod val="50000"/>
                  </a:schemeClr>
                </a:solidFill>
              </a:rPr>
              <a:t>Average case </a:t>
            </a:r>
            <a:r>
              <a:rPr lang="en-US" sz="2800" b="1" i="0" u="none" strike="noStrike" kern="1200" spc="0" baseline="0" dirty="0">
                <a:solidFill>
                  <a:srgbClr val="4472C4">
                    <a:lumMod val="50000"/>
                  </a:srgbClr>
                </a:solidFill>
                <a:effectLst/>
              </a:rPr>
              <a:t>(~100 MB)</a:t>
            </a:r>
            <a:endParaRPr lang="en-US" sz="2800" b="1" dirty="0">
              <a:solidFill>
                <a:schemeClr val="accent1">
                  <a:lumMod val="50000"/>
                </a:schemeClr>
              </a:solidFill>
            </a:endParaRPr>
          </a:p>
        </p:txBody>
      </p:sp>
      <p:graphicFrame>
        <p:nvGraphicFramePr>
          <p:cNvPr id="4" name="!!FAJFJA">
            <a:extLst>
              <a:ext uri="{FF2B5EF4-FFF2-40B4-BE49-F238E27FC236}">
                <a16:creationId xmlns:a16="http://schemas.microsoft.com/office/drawing/2014/main" id="{48158BCF-296E-432C-AF3B-3F6E73DC0CF6}"/>
              </a:ext>
            </a:extLst>
          </p:cNvPr>
          <p:cNvGraphicFramePr>
            <a:graphicFrameLocks/>
          </p:cNvGraphicFramePr>
          <p:nvPr>
            <p:extLst>
              <p:ext uri="{D42A27DB-BD31-4B8C-83A1-F6EECF244321}">
                <p14:modId xmlns:p14="http://schemas.microsoft.com/office/powerpoint/2010/main" val="3917078153"/>
              </p:ext>
            </p:extLst>
          </p:nvPr>
        </p:nvGraphicFramePr>
        <p:xfrm>
          <a:off x="2036049" y="2389699"/>
          <a:ext cx="8119898" cy="36356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31364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1842670" y="3996804"/>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a:off x="11941566" y="5070009"/>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533588" y="-152884"/>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67811">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CPU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8641322">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
            <a:extLst>
              <a:ext uri="{FF2B5EF4-FFF2-40B4-BE49-F238E27FC236}">
                <a16:creationId xmlns:a16="http://schemas.microsoft.com/office/drawing/2014/main" id="{385C9215-470F-7792-8475-D2B7CAB42663}"/>
              </a:ext>
            </a:extLst>
          </p:cNvPr>
          <p:cNvSpPr txBox="1"/>
          <p:nvPr/>
        </p:nvSpPr>
        <p:spPr>
          <a:xfrm>
            <a:off x="2143473" y="1313770"/>
            <a:ext cx="7905051" cy="954107"/>
          </a:xfrm>
          <a:prstGeom prst="rect">
            <a:avLst/>
          </a:prstGeom>
          <a:noFill/>
        </p:spPr>
        <p:txBody>
          <a:bodyPr wrap="square" rtlCol="0">
            <a:spAutoFit/>
          </a:bodyPr>
          <a:lstStyle/>
          <a:p>
            <a:pPr algn="ctr" rtl="0">
              <a:defRPr sz="1400" b="0" i="0" u="none" strike="noStrike" kern="1200" spc="0" baseline="0">
                <a:solidFill>
                  <a:srgbClr val="4472C4">
                    <a:lumMod val="50000"/>
                  </a:srgbClr>
                </a:solidFill>
                <a:latin typeface="+mn-lt"/>
                <a:ea typeface="+mn-ea"/>
                <a:cs typeface="+mn-cs"/>
              </a:defRPr>
            </a:pPr>
            <a:r>
              <a:rPr lang="en-US" sz="2800" b="1" baseline="0" dirty="0">
                <a:solidFill>
                  <a:schemeClr val="accent1">
                    <a:lumMod val="50000"/>
                  </a:schemeClr>
                </a:solidFill>
              </a:rPr>
              <a:t>Compare cumulative speedup on </a:t>
            </a:r>
            <a:r>
              <a:rPr lang="en-US" sz="2800" b="1" i="0" u="none" strike="noStrike" baseline="0" dirty="0">
                <a:solidFill>
                  <a:srgbClr val="4472C4">
                    <a:lumMod val="50000"/>
                  </a:srgbClr>
                </a:solidFill>
                <a:effectLst/>
              </a:rPr>
              <a:t>collection of books</a:t>
            </a:r>
            <a:br>
              <a:rPr lang="en-US" sz="2800" b="1" i="0" u="none" strike="noStrike" baseline="0" dirty="0">
                <a:solidFill>
                  <a:srgbClr val="4472C4">
                    <a:lumMod val="50000"/>
                  </a:srgbClr>
                </a:solidFill>
                <a:effectLst/>
              </a:rPr>
            </a:br>
            <a:r>
              <a:rPr lang="en-US" sz="2800" b="1" i="0" u="none" strike="noStrike" baseline="0" dirty="0">
                <a:solidFill>
                  <a:srgbClr val="4472C4">
                    <a:lumMod val="50000"/>
                  </a:srgbClr>
                </a:solidFill>
                <a:effectLst/>
              </a:rPr>
              <a:t>Average case </a:t>
            </a:r>
            <a:r>
              <a:rPr lang="en-US" sz="2800" b="1" i="0" u="none" strike="noStrike" kern="1200" spc="0" baseline="0" dirty="0">
                <a:solidFill>
                  <a:srgbClr val="4472C4">
                    <a:lumMod val="50000"/>
                  </a:srgbClr>
                </a:solidFill>
                <a:effectLst/>
              </a:rPr>
              <a:t>(~100 MB)</a:t>
            </a:r>
            <a:endParaRPr lang="en-US" sz="2800" b="1" dirty="0">
              <a:solidFill>
                <a:schemeClr val="accent1">
                  <a:lumMod val="50000"/>
                </a:schemeClr>
              </a:solidFill>
            </a:endParaRPr>
          </a:p>
        </p:txBody>
      </p:sp>
      <p:graphicFrame>
        <p:nvGraphicFramePr>
          <p:cNvPr id="4" name="Chart 58">
            <a:extLst>
              <a:ext uri="{FF2B5EF4-FFF2-40B4-BE49-F238E27FC236}">
                <a16:creationId xmlns:a16="http://schemas.microsoft.com/office/drawing/2014/main" id="{6D8B0C64-465E-4D91-AEA8-8B9964A6BBAD}"/>
              </a:ext>
            </a:extLst>
          </p:cNvPr>
          <p:cNvGraphicFramePr>
            <a:graphicFrameLocks/>
          </p:cNvGraphicFramePr>
          <p:nvPr>
            <p:extLst>
              <p:ext uri="{D42A27DB-BD31-4B8C-83A1-F6EECF244321}">
                <p14:modId xmlns:p14="http://schemas.microsoft.com/office/powerpoint/2010/main" val="16389540"/>
              </p:ext>
            </p:extLst>
          </p:nvPr>
        </p:nvGraphicFramePr>
        <p:xfrm>
          <a:off x="2010719" y="2371478"/>
          <a:ext cx="8170557" cy="38228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20849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791028" y="55927"/>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434639" y="-1407410"/>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249999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932797" y="384010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2">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GPU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7685849">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4" name="!!BUCCHINA">
            <a:extLst>
              <a:ext uri="{FF2B5EF4-FFF2-40B4-BE49-F238E27FC236}">
                <a16:creationId xmlns:a16="http://schemas.microsoft.com/office/drawing/2014/main" id="{828F293D-DC2F-243C-37B3-0D20EB946341}"/>
              </a:ext>
            </a:extLst>
          </p:cNvPr>
          <p:cNvSpPr txBox="1"/>
          <p:nvPr/>
        </p:nvSpPr>
        <p:spPr>
          <a:xfrm>
            <a:off x="1561634" y="1157153"/>
            <a:ext cx="9068729" cy="4832092"/>
          </a:xfrm>
          <a:prstGeom prst="rect">
            <a:avLst/>
          </a:prstGeom>
          <a:noFill/>
        </p:spPr>
        <p:txBody>
          <a:bodyPr wrap="square" rtlCol="0">
            <a:spAutoFit/>
          </a:bodyPr>
          <a:lstStyle/>
          <a:p>
            <a:pPr algn="ctr"/>
            <a:r>
              <a:rPr lang="it-IT" sz="2800" dirty="0">
                <a:solidFill>
                  <a:srgbClr val="003366"/>
                </a:solidFill>
              </a:rPr>
              <a:t>For the GPU analysis </a:t>
            </a:r>
            <a:r>
              <a:rPr lang="it-IT" sz="2800" dirty="0" err="1">
                <a:solidFill>
                  <a:srgbClr val="003366"/>
                </a:solidFill>
              </a:rPr>
              <a:t>we</a:t>
            </a:r>
            <a:r>
              <a:rPr lang="it-IT" sz="2800" dirty="0">
                <a:solidFill>
                  <a:srgbClr val="003366"/>
                </a:solidFill>
              </a:rPr>
              <a:t> </a:t>
            </a:r>
            <a:r>
              <a:rPr lang="it-IT" sz="2800" dirty="0" err="1">
                <a:solidFill>
                  <a:srgbClr val="003366"/>
                </a:solidFill>
              </a:rPr>
              <a:t>generated</a:t>
            </a:r>
            <a:r>
              <a:rPr lang="it-IT" sz="2800" dirty="0">
                <a:solidFill>
                  <a:srgbClr val="003366"/>
                </a:solidFill>
              </a:rPr>
              <a:t> the following datasets </a:t>
            </a:r>
            <a:r>
              <a:rPr lang="it-IT" sz="2800" dirty="0" err="1">
                <a:solidFill>
                  <a:srgbClr val="003366"/>
                </a:solidFill>
              </a:rPr>
              <a:t>using</a:t>
            </a:r>
            <a:r>
              <a:rPr lang="it-IT" sz="2800" dirty="0">
                <a:solidFill>
                  <a:srgbClr val="003366"/>
                </a:solidFill>
              </a:rPr>
              <a:t> the CURAND </a:t>
            </a:r>
            <a:r>
              <a:rPr lang="it-IT" sz="2800" dirty="0" err="1">
                <a:solidFill>
                  <a:srgbClr val="003366"/>
                </a:solidFill>
              </a:rPr>
              <a:t>functions</a:t>
            </a:r>
            <a:r>
              <a:rPr lang="it-IT" sz="2800" dirty="0">
                <a:solidFill>
                  <a:srgbClr val="003366"/>
                </a:solidFill>
              </a:rPr>
              <a:t>:</a:t>
            </a:r>
          </a:p>
          <a:p>
            <a:pPr algn="ctr"/>
            <a:endParaRPr lang="it-IT" sz="2800" dirty="0">
              <a:solidFill>
                <a:srgbClr val="003366"/>
              </a:solidFill>
            </a:endParaRPr>
          </a:p>
          <a:p>
            <a:pPr marL="457200" indent="-457200" algn="ctr">
              <a:buFont typeface="Arial" panose="020B0604020202020204" pitchFamily="34" charset="0"/>
              <a:buChar char="•"/>
            </a:pPr>
            <a:r>
              <a:rPr lang="it-IT" sz="2800" u="sng" dirty="0">
                <a:solidFill>
                  <a:srgbClr val="003366"/>
                </a:solidFill>
              </a:rPr>
              <a:t>Small dataset</a:t>
            </a:r>
            <a:r>
              <a:rPr lang="it-IT" sz="2800" dirty="0">
                <a:solidFill>
                  <a:srgbClr val="003366"/>
                </a:solidFill>
              </a:rPr>
              <a:t>: 1M </a:t>
            </a:r>
            <a:r>
              <a:rPr lang="it-IT" sz="2800" dirty="0" err="1">
                <a:solidFill>
                  <a:srgbClr val="003366"/>
                </a:solidFill>
              </a:rPr>
              <a:t>elements</a:t>
            </a:r>
            <a:r>
              <a:rPr lang="it-IT" sz="2800" dirty="0">
                <a:solidFill>
                  <a:srgbClr val="003366"/>
                </a:solidFill>
              </a:rPr>
              <a:t> with 32K </a:t>
            </a:r>
            <a:r>
              <a:rPr lang="it-IT" sz="2800" dirty="0" err="1">
                <a:solidFill>
                  <a:srgbClr val="003366"/>
                </a:solidFill>
              </a:rPr>
              <a:t>different</a:t>
            </a:r>
            <a:r>
              <a:rPr lang="it-IT" sz="2800" dirty="0">
                <a:solidFill>
                  <a:srgbClr val="003366"/>
                </a:solidFill>
              </a:rPr>
              <a:t> </a:t>
            </a:r>
            <a:r>
              <a:rPr lang="it-IT" sz="2800" dirty="0" err="1">
                <a:solidFill>
                  <a:srgbClr val="003366"/>
                </a:solidFill>
              </a:rPr>
              <a:t>elements</a:t>
            </a:r>
            <a:endParaRPr lang="it-IT" sz="2800" dirty="0">
              <a:solidFill>
                <a:srgbClr val="003366"/>
              </a:solidFill>
            </a:endParaRPr>
          </a:p>
          <a:p>
            <a:pPr marL="457200" indent="-457200" algn="ctr">
              <a:buFont typeface="Arial" panose="020B0604020202020204" pitchFamily="34" charset="0"/>
              <a:buChar char="•"/>
            </a:pPr>
            <a:r>
              <a:rPr lang="it-IT" sz="2800" u="sng" dirty="0">
                <a:solidFill>
                  <a:srgbClr val="003366"/>
                </a:solidFill>
              </a:rPr>
              <a:t>Large dataset</a:t>
            </a:r>
            <a:r>
              <a:rPr lang="it-IT" sz="2800" dirty="0">
                <a:solidFill>
                  <a:srgbClr val="003366"/>
                </a:solidFill>
              </a:rPr>
              <a:t>: 500M </a:t>
            </a:r>
            <a:r>
              <a:rPr lang="it-IT" sz="2800" dirty="0" err="1">
                <a:solidFill>
                  <a:srgbClr val="003366"/>
                </a:solidFill>
              </a:rPr>
              <a:t>elements</a:t>
            </a:r>
            <a:r>
              <a:rPr lang="it-IT" sz="2800" dirty="0">
                <a:solidFill>
                  <a:srgbClr val="003366"/>
                </a:solidFill>
              </a:rPr>
              <a:t> </a:t>
            </a:r>
            <a:r>
              <a:rPr lang="it-IT" sz="2800" dirty="0" err="1">
                <a:solidFill>
                  <a:srgbClr val="003366"/>
                </a:solidFill>
              </a:rPr>
              <a:t>wit</a:t>
            </a:r>
            <a:r>
              <a:rPr lang="it-IT" sz="2800" dirty="0">
                <a:solidFill>
                  <a:srgbClr val="003366"/>
                </a:solidFill>
              </a:rPr>
              <a:t> 50M </a:t>
            </a:r>
            <a:r>
              <a:rPr lang="it-IT" sz="2800" dirty="0" err="1">
                <a:solidFill>
                  <a:srgbClr val="003366"/>
                </a:solidFill>
              </a:rPr>
              <a:t>different</a:t>
            </a:r>
            <a:r>
              <a:rPr lang="it-IT" sz="2800" dirty="0">
                <a:solidFill>
                  <a:srgbClr val="003366"/>
                </a:solidFill>
              </a:rPr>
              <a:t> </a:t>
            </a:r>
            <a:r>
              <a:rPr lang="it-IT" sz="2800" dirty="0" err="1">
                <a:solidFill>
                  <a:srgbClr val="003366"/>
                </a:solidFill>
              </a:rPr>
              <a:t>elements</a:t>
            </a:r>
            <a:endParaRPr lang="it-IT" sz="2800" dirty="0">
              <a:solidFill>
                <a:srgbClr val="003366"/>
              </a:solidFill>
            </a:endParaRPr>
          </a:p>
          <a:p>
            <a:pPr marL="457200" indent="-457200" algn="ctr">
              <a:buFont typeface="Arial" panose="020B0604020202020204" pitchFamily="34" charset="0"/>
              <a:buChar char="•"/>
            </a:pPr>
            <a:endParaRPr lang="it-IT" sz="2800" u="sng" dirty="0">
              <a:solidFill>
                <a:srgbClr val="003366"/>
              </a:solidFill>
            </a:endParaRPr>
          </a:p>
          <a:p>
            <a:pPr algn="ctr"/>
            <a:r>
              <a:rPr lang="it-IT" sz="2800" dirty="0">
                <a:solidFill>
                  <a:srgbClr val="003366"/>
                </a:solidFill>
              </a:rPr>
              <a:t>For the </a:t>
            </a:r>
            <a:r>
              <a:rPr lang="it-IT" sz="2800" dirty="0" err="1">
                <a:solidFill>
                  <a:srgbClr val="003366"/>
                </a:solidFill>
              </a:rPr>
              <a:t>comparison</a:t>
            </a:r>
            <a:r>
              <a:rPr lang="it-IT" sz="2800" dirty="0">
                <a:solidFill>
                  <a:srgbClr val="003366"/>
                </a:solidFill>
              </a:rPr>
              <a:t> with CPU </a:t>
            </a:r>
            <a:r>
              <a:rPr lang="it-IT" sz="2800" dirty="0" err="1">
                <a:solidFill>
                  <a:srgbClr val="003366"/>
                </a:solidFill>
              </a:rPr>
              <a:t>we</a:t>
            </a:r>
            <a:r>
              <a:rPr lang="it-IT" sz="2800" dirty="0">
                <a:solidFill>
                  <a:srgbClr val="003366"/>
                </a:solidFill>
              </a:rPr>
              <a:t> </a:t>
            </a:r>
            <a:r>
              <a:rPr lang="it-IT" sz="2800" dirty="0" err="1">
                <a:solidFill>
                  <a:srgbClr val="003366"/>
                </a:solidFill>
              </a:rPr>
              <a:t>took</a:t>
            </a:r>
            <a:r>
              <a:rPr lang="it-IT" sz="2800" dirty="0">
                <a:solidFill>
                  <a:srgbClr val="003366"/>
                </a:solidFill>
              </a:rPr>
              <a:t> the </a:t>
            </a:r>
            <a:r>
              <a:rPr lang="it-IT" sz="2800" u="sng" dirty="0">
                <a:solidFill>
                  <a:srgbClr val="003366"/>
                </a:solidFill>
              </a:rPr>
              <a:t>collection of books </a:t>
            </a:r>
            <a:r>
              <a:rPr lang="it-IT" sz="2800" dirty="0">
                <a:solidFill>
                  <a:srgbClr val="003366"/>
                </a:solidFill>
              </a:rPr>
              <a:t>and </a:t>
            </a:r>
            <a:r>
              <a:rPr lang="it-IT" sz="2800" dirty="0" err="1">
                <a:solidFill>
                  <a:srgbClr val="003366"/>
                </a:solidFill>
              </a:rPr>
              <a:t>converted</a:t>
            </a:r>
            <a:r>
              <a:rPr lang="it-IT" sz="2800" dirty="0">
                <a:solidFill>
                  <a:srgbClr val="003366"/>
                </a:solidFill>
              </a:rPr>
              <a:t> </a:t>
            </a:r>
            <a:r>
              <a:rPr lang="it-IT" sz="2800" dirty="0" err="1">
                <a:solidFill>
                  <a:srgbClr val="003366"/>
                </a:solidFill>
              </a:rPr>
              <a:t>every</a:t>
            </a:r>
            <a:r>
              <a:rPr lang="it-IT" sz="2800" dirty="0">
                <a:solidFill>
                  <a:srgbClr val="003366"/>
                </a:solidFill>
              </a:rPr>
              <a:t> </a:t>
            </a:r>
            <a:r>
              <a:rPr lang="it-IT" sz="2800" dirty="0" err="1">
                <a:solidFill>
                  <a:srgbClr val="003366"/>
                </a:solidFill>
              </a:rPr>
              <a:t>string</a:t>
            </a:r>
            <a:r>
              <a:rPr lang="it-IT" sz="2800" dirty="0">
                <a:solidFill>
                  <a:srgbClr val="003366"/>
                </a:solidFill>
              </a:rPr>
              <a:t> in an </a:t>
            </a:r>
            <a:r>
              <a:rPr lang="it-IT" sz="2800" dirty="0" err="1">
                <a:solidFill>
                  <a:srgbClr val="003366"/>
                </a:solidFill>
              </a:rPr>
              <a:t>integer</a:t>
            </a:r>
            <a:endParaRPr lang="it-IT" sz="2800" dirty="0">
              <a:solidFill>
                <a:srgbClr val="003366"/>
              </a:solidFill>
            </a:endParaRPr>
          </a:p>
          <a:p>
            <a:pPr algn="ctr"/>
            <a:endParaRPr lang="it-IT" sz="2800" dirty="0">
              <a:solidFill>
                <a:srgbClr val="003366"/>
              </a:solidFill>
            </a:endParaRPr>
          </a:p>
          <a:p>
            <a:pPr algn="ctr"/>
            <a:r>
              <a:rPr lang="it-IT" sz="2800" dirty="0">
                <a:solidFill>
                  <a:srgbClr val="003366"/>
                </a:solidFill>
              </a:rPr>
              <a:t>The </a:t>
            </a:r>
            <a:r>
              <a:rPr lang="it-IT" sz="2800" dirty="0" err="1">
                <a:solidFill>
                  <a:srgbClr val="003366"/>
                </a:solidFill>
              </a:rPr>
              <a:t>execution</a:t>
            </a:r>
            <a:r>
              <a:rPr lang="it-IT" sz="2800" dirty="0">
                <a:solidFill>
                  <a:srgbClr val="003366"/>
                </a:solidFill>
              </a:rPr>
              <a:t> times </a:t>
            </a:r>
            <a:r>
              <a:rPr lang="it-IT" sz="2800" dirty="0" err="1">
                <a:solidFill>
                  <a:srgbClr val="003366"/>
                </a:solidFill>
              </a:rPr>
              <a:t>were</a:t>
            </a:r>
            <a:r>
              <a:rPr lang="it-IT" sz="2800" dirty="0">
                <a:solidFill>
                  <a:srgbClr val="003366"/>
                </a:solidFill>
              </a:rPr>
              <a:t> </a:t>
            </a:r>
            <a:r>
              <a:rPr lang="it-IT" sz="2800" dirty="0" err="1">
                <a:solidFill>
                  <a:srgbClr val="003366"/>
                </a:solidFill>
              </a:rPr>
              <a:t>measured</a:t>
            </a:r>
            <a:r>
              <a:rPr lang="it-IT" sz="2800" dirty="0">
                <a:solidFill>
                  <a:srgbClr val="003366"/>
                </a:solidFill>
              </a:rPr>
              <a:t> </a:t>
            </a:r>
            <a:r>
              <a:rPr lang="it-IT" sz="2800" dirty="0" err="1">
                <a:solidFill>
                  <a:srgbClr val="003366"/>
                </a:solidFill>
              </a:rPr>
              <a:t>using</a:t>
            </a:r>
            <a:r>
              <a:rPr lang="it-IT" sz="2800" dirty="0">
                <a:solidFill>
                  <a:srgbClr val="003366"/>
                </a:solidFill>
              </a:rPr>
              <a:t> the C library </a:t>
            </a:r>
            <a:r>
              <a:rPr lang="it-IT" sz="2800" dirty="0" err="1">
                <a:solidFill>
                  <a:srgbClr val="003366"/>
                </a:solidFill>
              </a:rPr>
              <a:t>function</a:t>
            </a:r>
            <a:r>
              <a:rPr lang="it-IT" sz="2800" dirty="0">
                <a:solidFill>
                  <a:srgbClr val="003366"/>
                </a:solidFill>
              </a:rPr>
              <a:t> clock()</a:t>
            </a:r>
          </a:p>
        </p:txBody>
      </p:sp>
    </p:spTree>
    <p:extLst>
      <p:ext uri="{BB962C8B-B14F-4D97-AF65-F5344CB8AC3E}">
        <p14:creationId xmlns:p14="http://schemas.microsoft.com/office/powerpoint/2010/main" val="3994506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249999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932797" y="384010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2">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GPU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4" name="!!T">
            <a:extLst>
              <a:ext uri="{FF2B5EF4-FFF2-40B4-BE49-F238E27FC236}">
                <a16:creationId xmlns:a16="http://schemas.microsoft.com/office/drawing/2014/main" id="{E62915A4-74B0-D77A-D200-86E0E92E9CBB}"/>
              </a:ext>
            </a:extLst>
          </p:cNvPr>
          <p:cNvSpPr txBox="1"/>
          <p:nvPr/>
        </p:nvSpPr>
        <p:spPr>
          <a:xfrm>
            <a:off x="1561634" y="2449814"/>
            <a:ext cx="9068729" cy="2246769"/>
          </a:xfrm>
          <a:prstGeom prst="rect">
            <a:avLst/>
          </a:prstGeom>
          <a:noFill/>
        </p:spPr>
        <p:txBody>
          <a:bodyPr wrap="square" rtlCol="0">
            <a:spAutoFit/>
          </a:bodyPr>
          <a:lstStyle/>
          <a:p>
            <a:pPr algn="ctr"/>
            <a:r>
              <a:rPr lang="it-IT" sz="2800" dirty="0" err="1">
                <a:solidFill>
                  <a:srgbClr val="003366"/>
                </a:solidFill>
              </a:rPr>
              <a:t>Instead</a:t>
            </a:r>
            <a:r>
              <a:rPr lang="it-IT" sz="2800" dirty="0">
                <a:solidFill>
                  <a:srgbClr val="003366"/>
                </a:solidFill>
              </a:rPr>
              <a:t> of </a:t>
            </a:r>
            <a:r>
              <a:rPr lang="it-IT" sz="2800" dirty="0" err="1">
                <a:solidFill>
                  <a:srgbClr val="003366"/>
                </a:solidFill>
              </a:rPr>
              <a:t>using</a:t>
            </a:r>
            <a:r>
              <a:rPr lang="it-IT" sz="2800" dirty="0">
                <a:solidFill>
                  <a:srgbClr val="003366"/>
                </a:solidFill>
              </a:rPr>
              <a:t> </a:t>
            </a:r>
            <a:r>
              <a:rPr lang="it-IT" sz="2800" dirty="0" err="1">
                <a:solidFill>
                  <a:srgbClr val="003366"/>
                </a:solidFill>
              </a:rPr>
              <a:t>threads</a:t>
            </a:r>
            <a:r>
              <a:rPr lang="it-IT" sz="2800" dirty="0">
                <a:solidFill>
                  <a:srgbClr val="003366"/>
                </a:solidFill>
              </a:rPr>
              <a:t>, </a:t>
            </a:r>
            <a:r>
              <a:rPr lang="it-IT" sz="2800" dirty="0" err="1">
                <a:solidFill>
                  <a:srgbClr val="003366"/>
                </a:solidFill>
              </a:rPr>
              <a:t>we</a:t>
            </a:r>
            <a:r>
              <a:rPr lang="it-IT" sz="2800" dirty="0">
                <a:solidFill>
                  <a:srgbClr val="003366"/>
                </a:solidFill>
              </a:rPr>
              <a:t> </a:t>
            </a:r>
            <a:r>
              <a:rPr lang="it-IT" sz="2800" dirty="0" err="1">
                <a:solidFill>
                  <a:srgbClr val="003366"/>
                </a:solidFill>
              </a:rPr>
              <a:t>decided</a:t>
            </a:r>
            <a:r>
              <a:rPr lang="it-IT" sz="2800" dirty="0">
                <a:solidFill>
                  <a:srgbClr val="003366"/>
                </a:solidFill>
              </a:rPr>
              <a:t> to use </a:t>
            </a:r>
            <a:r>
              <a:rPr lang="it-IT" sz="2800" dirty="0" err="1">
                <a:solidFill>
                  <a:srgbClr val="003366"/>
                </a:solidFill>
              </a:rPr>
              <a:t>warps</a:t>
            </a:r>
            <a:r>
              <a:rPr lang="it-IT" sz="2800" dirty="0">
                <a:solidFill>
                  <a:srgbClr val="003366"/>
                </a:solidFill>
              </a:rPr>
              <a:t> as a basic </a:t>
            </a:r>
            <a:r>
              <a:rPr lang="it-IT" sz="2800" dirty="0" err="1">
                <a:solidFill>
                  <a:srgbClr val="003366"/>
                </a:solidFill>
              </a:rPr>
              <a:t>unit</a:t>
            </a:r>
            <a:r>
              <a:rPr lang="it-IT" sz="2800" dirty="0">
                <a:solidFill>
                  <a:srgbClr val="003366"/>
                </a:solidFill>
              </a:rPr>
              <a:t> of </a:t>
            </a:r>
            <a:r>
              <a:rPr lang="it-IT" sz="2800" dirty="0" err="1">
                <a:solidFill>
                  <a:srgbClr val="003366"/>
                </a:solidFill>
              </a:rPr>
              <a:t>measurement</a:t>
            </a:r>
            <a:r>
              <a:rPr lang="it-IT" sz="2800" dirty="0">
                <a:solidFill>
                  <a:srgbClr val="003366"/>
                </a:solidFill>
              </a:rPr>
              <a:t>.</a:t>
            </a:r>
          </a:p>
          <a:p>
            <a:pPr algn="ctr"/>
            <a:endParaRPr lang="it-IT" sz="2800" dirty="0">
              <a:solidFill>
                <a:srgbClr val="003366"/>
              </a:solidFill>
            </a:endParaRPr>
          </a:p>
          <a:p>
            <a:pPr algn="ctr"/>
            <a:r>
              <a:rPr lang="it-IT" sz="2800" dirty="0">
                <a:solidFill>
                  <a:srgbClr val="003366"/>
                </a:solidFill>
              </a:rPr>
              <a:t>For the GPU analysis </a:t>
            </a:r>
            <a:r>
              <a:rPr lang="it-IT" sz="2800" dirty="0" err="1">
                <a:solidFill>
                  <a:srgbClr val="003366"/>
                </a:solidFill>
              </a:rPr>
              <a:t>we’ve</a:t>
            </a:r>
            <a:r>
              <a:rPr lang="it-IT" sz="2800" dirty="0">
                <a:solidFill>
                  <a:srgbClr val="003366"/>
                </a:solidFill>
              </a:rPr>
              <a:t> </a:t>
            </a:r>
            <a:r>
              <a:rPr lang="it-IT" sz="2800" dirty="0" err="1">
                <a:solidFill>
                  <a:srgbClr val="003366"/>
                </a:solidFill>
              </a:rPr>
              <a:t>studied</a:t>
            </a:r>
            <a:r>
              <a:rPr lang="it-IT" sz="2800" dirty="0">
                <a:solidFill>
                  <a:srgbClr val="003366"/>
                </a:solidFill>
              </a:rPr>
              <a:t> the </a:t>
            </a:r>
            <a:r>
              <a:rPr lang="it-IT" sz="2800" dirty="0" err="1">
                <a:solidFill>
                  <a:srgbClr val="003366"/>
                </a:solidFill>
              </a:rPr>
              <a:t>algorithms</a:t>
            </a:r>
            <a:r>
              <a:rPr lang="it-IT" sz="2800" dirty="0">
                <a:solidFill>
                  <a:srgbClr val="003366"/>
                </a:solidFill>
              </a:rPr>
              <a:t> </a:t>
            </a:r>
            <a:r>
              <a:rPr lang="it-IT" sz="2800" dirty="0" err="1">
                <a:solidFill>
                  <a:srgbClr val="003366"/>
                </a:solidFill>
              </a:rPr>
              <a:t>varying</a:t>
            </a:r>
            <a:r>
              <a:rPr lang="it-IT" sz="2800" dirty="0">
                <a:solidFill>
                  <a:srgbClr val="003366"/>
                </a:solidFill>
              </a:rPr>
              <a:t> </a:t>
            </a:r>
            <a:r>
              <a:rPr lang="it-IT" sz="2800" dirty="0" err="1">
                <a:solidFill>
                  <a:srgbClr val="003366"/>
                </a:solidFill>
              </a:rPr>
              <a:t>both</a:t>
            </a:r>
            <a:r>
              <a:rPr lang="it-IT" sz="2800" dirty="0">
                <a:solidFill>
                  <a:srgbClr val="003366"/>
                </a:solidFill>
              </a:rPr>
              <a:t> the number of </a:t>
            </a:r>
            <a:r>
              <a:rPr lang="it-IT" sz="2800" dirty="0" err="1">
                <a:solidFill>
                  <a:srgbClr val="003366"/>
                </a:solidFill>
              </a:rPr>
              <a:t>warps</a:t>
            </a:r>
            <a:r>
              <a:rPr lang="it-IT" sz="2800" dirty="0">
                <a:solidFill>
                  <a:srgbClr val="003366"/>
                </a:solidFill>
              </a:rPr>
              <a:t> and blocks.</a:t>
            </a:r>
          </a:p>
        </p:txBody>
      </p:sp>
    </p:spTree>
    <p:extLst>
      <p:ext uri="{BB962C8B-B14F-4D97-AF65-F5344CB8AC3E}">
        <p14:creationId xmlns:p14="http://schemas.microsoft.com/office/powerpoint/2010/main" val="1738405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a:off x="-428764" y="350558"/>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046397" y="-1032580"/>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4914744"/>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708679" y="6218299"/>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5133206">
            <a:off x="11509222" y="25207"/>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1425558">
            <a:off x="11083601" y="-696424"/>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2">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GPU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AFADFADF">
            <a:extLst>
              <a:ext uri="{FF2B5EF4-FFF2-40B4-BE49-F238E27FC236}">
                <a16:creationId xmlns:a16="http://schemas.microsoft.com/office/drawing/2014/main" id="{385C9215-470F-7792-8475-D2B7CAB42663}"/>
              </a:ext>
            </a:extLst>
          </p:cNvPr>
          <p:cNvSpPr txBox="1"/>
          <p:nvPr/>
        </p:nvSpPr>
        <p:spPr>
          <a:xfrm>
            <a:off x="2143473" y="1313770"/>
            <a:ext cx="7905051" cy="1384995"/>
          </a:xfrm>
          <a:prstGeom prst="rect">
            <a:avLst/>
          </a:prstGeom>
          <a:noFill/>
        </p:spPr>
        <p:txBody>
          <a:bodyPr wrap="square" rtlCol="0">
            <a:spAutoFit/>
          </a:bodyPr>
          <a:lstStyle/>
          <a:p>
            <a:pPr algn="ctr">
              <a:defRPr lang="en-US" sz="1680" b="0" i="0" u="none" strike="noStrike" kern="1200" spc="0" baseline="0">
                <a:solidFill>
                  <a:srgbClr val="4472C4">
                    <a:lumMod val="50000"/>
                  </a:srgbClr>
                </a:solidFill>
                <a:latin typeface="+mn-lt"/>
                <a:ea typeface="+mn-ea"/>
                <a:cs typeface="+mn-cs"/>
              </a:defRPr>
            </a:pPr>
            <a:r>
              <a:rPr lang="en-US" sz="2800" b="1" dirty="0"/>
              <a:t>Compare execution time between all the versions</a:t>
            </a:r>
            <a:br>
              <a:rPr lang="en-US" sz="2800" b="1" dirty="0"/>
            </a:br>
            <a:r>
              <a:rPr lang="en-US" sz="2800" b="1" dirty="0"/>
              <a:t>Small dataset (1M, 32K)</a:t>
            </a:r>
          </a:p>
          <a:p>
            <a:pPr algn="ctr" rtl="0">
              <a:defRPr lang="en-US" sz="1680" b="0" i="0" u="none" strike="noStrike" kern="1200" spc="0" baseline="0">
                <a:solidFill>
                  <a:srgbClr val="4472C4">
                    <a:lumMod val="50000"/>
                  </a:srgbClr>
                </a:solidFill>
                <a:latin typeface="+mn-lt"/>
                <a:ea typeface="+mn-ea"/>
                <a:cs typeface="+mn-cs"/>
              </a:defRPr>
            </a:pPr>
            <a:endParaRPr lang="en-US" sz="2800" b="1" dirty="0"/>
          </a:p>
        </p:txBody>
      </p:sp>
      <p:graphicFrame>
        <p:nvGraphicFramePr>
          <p:cNvPr id="4" name="Chart 3">
            <a:extLst>
              <a:ext uri="{FF2B5EF4-FFF2-40B4-BE49-F238E27FC236}">
                <a16:creationId xmlns:a16="http://schemas.microsoft.com/office/drawing/2014/main" id="{686FA654-BBE1-4BC3-B3E0-291D6BC6FFFC}"/>
              </a:ext>
            </a:extLst>
          </p:cNvPr>
          <p:cNvGraphicFramePr>
            <a:graphicFrameLocks/>
          </p:cNvGraphicFramePr>
          <p:nvPr>
            <p:extLst>
              <p:ext uri="{D42A27DB-BD31-4B8C-83A1-F6EECF244321}">
                <p14:modId xmlns:p14="http://schemas.microsoft.com/office/powerpoint/2010/main" val="2240032005"/>
              </p:ext>
            </p:extLst>
          </p:nvPr>
        </p:nvGraphicFramePr>
        <p:xfrm>
          <a:off x="2604826" y="2293563"/>
          <a:ext cx="6982343" cy="39665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90802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249999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932797" y="384010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2">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GPU RESULTS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LAGKDKG">
            <a:extLst>
              <a:ext uri="{FF2B5EF4-FFF2-40B4-BE49-F238E27FC236}">
                <a16:creationId xmlns:a16="http://schemas.microsoft.com/office/drawing/2014/main" id="{385C9215-470F-7792-8475-D2B7CAB42663}"/>
              </a:ext>
            </a:extLst>
          </p:cNvPr>
          <p:cNvSpPr txBox="1"/>
          <p:nvPr/>
        </p:nvSpPr>
        <p:spPr>
          <a:xfrm>
            <a:off x="2143472" y="1202264"/>
            <a:ext cx="7905051" cy="954107"/>
          </a:xfrm>
          <a:prstGeom prst="rect">
            <a:avLst/>
          </a:prstGeom>
          <a:noFill/>
        </p:spPr>
        <p:txBody>
          <a:bodyPr wrap="square" rtlCol="0">
            <a:spAutoFit/>
          </a:bodyPr>
          <a:lstStyle/>
          <a:p>
            <a:pPr algn="ctr" rtl="0">
              <a:defRPr lang="en-US" sz="1680" b="0" i="0" u="none" strike="noStrike" kern="1200" spc="0" baseline="0">
                <a:solidFill>
                  <a:srgbClr val="4472C4">
                    <a:lumMod val="50000"/>
                  </a:srgbClr>
                </a:solidFill>
                <a:latin typeface="+mn-lt"/>
                <a:ea typeface="+mn-ea"/>
                <a:cs typeface="+mn-cs"/>
              </a:defRPr>
            </a:pPr>
            <a:r>
              <a:rPr lang="en-US" sz="2800" b="1" dirty="0"/>
              <a:t>Compare execution time on v4</a:t>
            </a:r>
          </a:p>
          <a:p>
            <a:pPr algn="ctr" rtl="0">
              <a:defRPr lang="en-US" sz="1680" b="0" i="0" u="none" strike="noStrike" kern="1200" spc="0" baseline="0">
                <a:solidFill>
                  <a:srgbClr val="4472C4">
                    <a:lumMod val="50000"/>
                  </a:srgbClr>
                </a:solidFill>
                <a:latin typeface="+mn-lt"/>
                <a:ea typeface="+mn-ea"/>
                <a:cs typeface="+mn-cs"/>
              </a:defRPr>
            </a:pPr>
            <a:r>
              <a:rPr lang="en-US" sz="2800" b="1" dirty="0"/>
              <a:t>Large dataset (500M, 50M)</a:t>
            </a:r>
          </a:p>
        </p:txBody>
      </p:sp>
      <p:graphicFrame>
        <p:nvGraphicFramePr>
          <p:cNvPr id="7" name="Chart 18">
            <a:extLst>
              <a:ext uri="{FF2B5EF4-FFF2-40B4-BE49-F238E27FC236}">
                <a16:creationId xmlns:a16="http://schemas.microsoft.com/office/drawing/2014/main" id="{FBC7C96D-0C3A-4305-9D9E-A90BE8DAD2F2}"/>
              </a:ext>
            </a:extLst>
          </p:cNvPr>
          <p:cNvGraphicFramePr>
            <a:graphicFrameLocks/>
          </p:cNvGraphicFramePr>
          <p:nvPr>
            <p:extLst>
              <p:ext uri="{D42A27DB-BD31-4B8C-83A1-F6EECF244321}">
                <p14:modId xmlns:p14="http://schemas.microsoft.com/office/powerpoint/2010/main" val="1712607614"/>
              </p:ext>
            </p:extLst>
          </p:nvPr>
        </p:nvGraphicFramePr>
        <p:xfrm>
          <a:off x="2586717" y="2293563"/>
          <a:ext cx="7018560" cy="38941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700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755297" y="-722647"/>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4914636">
            <a:off x="-258366" y="-1551608"/>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1992070" y="373511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556206">
            <a:off x="11923832" y="507522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533587" y="192614"/>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716809">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2">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GPU RESULTS</a:t>
            </a:r>
          </a:p>
        </p:txBody>
      </p:sp>
      <p:sp>
        <p:nvSpPr>
          <p:cNvPr id="2" name="Rettangolo 1">
            <a:extLst>
              <a:ext uri="{FF2B5EF4-FFF2-40B4-BE49-F238E27FC236}">
                <a16:creationId xmlns:a16="http://schemas.microsoft.com/office/drawing/2014/main" id="{BAF5E706-677D-5AC8-05A3-8AA8F10E6783}"/>
              </a:ext>
            </a:extLst>
          </p:cNvPr>
          <p:cNvSpPr/>
          <p:nvPr/>
        </p:nvSpPr>
        <p:spPr>
          <a:xfrm rot="19420127">
            <a:off x="-451176" y="5906828"/>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
            <a:extLst>
              <a:ext uri="{FF2B5EF4-FFF2-40B4-BE49-F238E27FC236}">
                <a16:creationId xmlns:a16="http://schemas.microsoft.com/office/drawing/2014/main" id="{385C9215-470F-7792-8475-D2B7CAB42663}"/>
              </a:ext>
            </a:extLst>
          </p:cNvPr>
          <p:cNvSpPr txBox="1"/>
          <p:nvPr/>
        </p:nvSpPr>
        <p:spPr>
          <a:xfrm>
            <a:off x="2143474" y="1147288"/>
            <a:ext cx="7905051" cy="954107"/>
          </a:xfrm>
          <a:prstGeom prst="rect">
            <a:avLst/>
          </a:prstGeom>
          <a:noFill/>
        </p:spPr>
        <p:txBody>
          <a:bodyPr wrap="square" rtlCol="0">
            <a:spAutoFit/>
          </a:bodyPr>
          <a:lstStyle/>
          <a:p>
            <a:pPr algn="ctr" rtl="0">
              <a:defRPr lang="en-US" sz="1680" b="0" i="0" u="none" strike="noStrike" kern="1200" spc="0" baseline="0">
                <a:solidFill>
                  <a:srgbClr val="4472C4">
                    <a:lumMod val="50000"/>
                  </a:srgbClr>
                </a:solidFill>
                <a:latin typeface="+mn-lt"/>
                <a:ea typeface="+mn-ea"/>
                <a:cs typeface="+mn-cs"/>
              </a:defRPr>
            </a:pPr>
            <a:r>
              <a:rPr lang="en-US" sz="2800" b="1" dirty="0"/>
              <a:t>Compare cumulative speedup time on v4</a:t>
            </a:r>
          </a:p>
          <a:p>
            <a:pPr algn="ctr" rtl="0">
              <a:defRPr lang="en-US" sz="1680" b="0" i="0" u="none" strike="noStrike" kern="1200" spc="0" baseline="0">
                <a:solidFill>
                  <a:srgbClr val="4472C4">
                    <a:lumMod val="50000"/>
                  </a:srgbClr>
                </a:solidFill>
                <a:latin typeface="+mn-lt"/>
                <a:ea typeface="+mn-ea"/>
                <a:cs typeface="+mn-cs"/>
              </a:defRPr>
            </a:pPr>
            <a:r>
              <a:rPr lang="en-US" sz="2800" b="1" dirty="0"/>
              <a:t>Large dataset (500M, 50M)</a:t>
            </a:r>
          </a:p>
        </p:txBody>
      </p:sp>
      <p:graphicFrame>
        <p:nvGraphicFramePr>
          <p:cNvPr id="4" name="Chart 19">
            <a:extLst>
              <a:ext uri="{FF2B5EF4-FFF2-40B4-BE49-F238E27FC236}">
                <a16:creationId xmlns:a16="http://schemas.microsoft.com/office/drawing/2014/main" id="{A8376969-4A29-43F7-A619-A2E1C1C8221A}"/>
              </a:ext>
            </a:extLst>
          </p:cNvPr>
          <p:cNvGraphicFramePr>
            <a:graphicFrameLocks/>
          </p:cNvGraphicFramePr>
          <p:nvPr>
            <p:extLst>
              <p:ext uri="{D42A27DB-BD31-4B8C-83A1-F6EECF244321}">
                <p14:modId xmlns:p14="http://schemas.microsoft.com/office/powerpoint/2010/main" val="1784099454"/>
              </p:ext>
            </p:extLst>
          </p:nvPr>
        </p:nvGraphicFramePr>
        <p:xfrm>
          <a:off x="2563686" y="2190100"/>
          <a:ext cx="7064626" cy="410215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5534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249999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932797" y="384010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2">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GPU RESULTS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DHHD">
            <a:extLst>
              <a:ext uri="{FF2B5EF4-FFF2-40B4-BE49-F238E27FC236}">
                <a16:creationId xmlns:a16="http://schemas.microsoft.com/office/drawing/2014/main" id="{385C9215-470F-7792-8475-D2B7CAB42663}"/>
              </a:ext>
            </a:extLst>
          </p:cNvPr>
          <p:cNvSpPr txBox="1"/>
          <p:nvPr/>
        </p:nvSpPr>
        <p:spPr>
          <a:xfrm>
            <a:off x="2033583" y="1058444"/>
            <a:ext cx="8124832" cy="954107"/>
          </a:xfrm>
          <a:prstGeom prst="rect">
            <a:avLst/>
          </a:prstGeom>
          <a:noFill/>
        </p:spPr>
        <p:txBody>
          <a:bodyPr wrap="square" rtlCol="0">
            <a:spAutoFit/>
          </a:bodyPr>
          <a:lstStyle/>
          <a:p>
            <a:pPr algn="ctr" rtl="0">
              <a:defRPr lang="en-US" sz="1680" b="0" i="0" u="none" strike="noStrike" kern="1200" spc="0" baseline="0">
                <a:solidFill>
                  <a:srgbClr val="4472C4">
                    <a:lumMod val="50000"/>
                  </a:srgbClr>
                </a:solidFill>
                <a:latin typeface="+mn-lt"/>
                <a:ea typeface="+mn-ea"/>
                <a:cs typeface="+mn-cs"/>
              </a:defRPr>
            </a:pPr>
            <a:r>
              <a:rPr lang="it-IT" sz="2800" b="1" dirty="0"/>
              <a:t>Compare cumulative </a:t>
            </a:r>
            <a:r>
              <a:rPr lang="it-IT" sz="2800" b="1" dirty="0" err="1"/>
              <a:t>speedup</a:t>
            </a:r>
            <a:r>
              <a:rPr lang="it-IT" sz="2800" b="1" dirty="0"/>
              <a:t> v4 </a:t>
            </a:r>
            <a:r>
              <a:rPr lang="it-IT" sz="2800" b="1" dirty="0" err="1"/>
              <a:t>depending</a:t>
            </a:r>
            <a:r>
              <a:rPr lang="it-IT" sz="2800" b="1" dirty="0"/>
              <a:t> on block number</a:t>
            </a:r>
          </a:p>
          <a:p>
            <a:pPr algn="ctr" rtl="0">
              <a:defRPr lang="en-US" sz="1680" b="0" i="0" u="none" strike="noStrike" kern="1200" spc="0" baseline="0">
                <a:solidFill>
                  <a:srgbClr val="4472C4">
                    <a:lumMod val="50000"/>
                  </a:srgbClr>
                </a:solidFill>
                <a:latin typeface="+mn-lt"/>
                <a:ea typeface="+mn-ea"/>
                <a:cs typeface="+mn-cs"/>
              </a:defRPr>
            </a:pPr>
            <a:r>
              <a:rPr lang="en-US" sz="2800" b="1" dirty="0"/>
              <a:t>Large dataset (500M, 50M)</a:t>
            </a:r>
            <a:r>
              <a:rPr lang="it-IT" sz="2800" b="1" dirty="0"/>
              <a:t> </a:t>
            </a:r>
            <a:endParaRPr lang="en-US" sz="2800" b="1" dirty="0"/>
          </a:p>
        </p:txBody>
      </p:sp>
      <p:graphicFrame>
        <p:nvGraphicFramePr>
          <p:cNvPr id="4" name="!!palle">
            <a:extLst>
              <a:ext uri="{FF2B5EF4-FFF2-40B4-BE49-F238E27FC236}">
                <a16:creationId xmlns:a16="http://schemas.microsoft.com/office/drawing/2014/main" id="{A52DC246-55E7-4BAF-AEDE-A98644AA06E1}"/>
              </a:ext>
            </a:extLst>
          </p:cNvPr>
          <p:cNvGraphicFramePr>
            <a:graphicFrameLocks/>
          </p:cNvGraphicFramePr>
          <p:nvPr>
            <p:extLst>
              <p:ext uri="{D42A27DB-BD31-4B8C-83A1-F6EECF244321}">
                <p14:modId xmlns:p14="http://schemas.microsoft.com/office/powerpoint/2010/main" val="332584117"/>
              </p:ext>
            </p:extLst>
          </p:nvPr>
        </p:nvGraphicFramePr>
        <p:xfrm>
          <a:off x="1745400" y="2224374"/>
          <a:ext cx="8701197" cy="3969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75149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093868" y="4134833"/>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701888" y="5965415"/>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FINAL RESULTS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5">
            <a:extLst>
              <a:ext uri="{FF2B5EF4-FFF2-40B4-BE49-F238E27FC236}">
                <a16:creationId xmlns:a16="http://schemas.microsoft.com/office/drawing/2014/main" id="{CA446E73-696E-4516-B13A-0EEC02A92B87}"/>
              </a:ext>
            </a:extLst>
          </p:cNvPr>
          <p:cNvGraphicFramePr>
            <a:graphicFrameLocks/>
          </p:cNvGraphicFramePr>
          <p:nvPr>
            <p:extLst>
              <p:ext uri="{D42A27DB-BD31-4B8C-83A1-F6EECF244321}">
                <p14:modId xmlns:p14="http://schemas.microsoft.com/office/powerpoint/2010/main" val="4083325135"/>
              </p:ext>
            </p:extLst>
          </p:nvPr>
        </p:nvGraphicFramePr>
        <p:xfrm>
          <a:off x="175489" y="1724575"/>
          <a:ext cx="5920511" cy="37338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palle">
            <a:extLst>
              <a:ext uri="{FF2B5EF4-FFF2-40B4-BE49-F238E27FC236}">
                <a16:creationId xmlns:a16="http://schemas.microsoft.com/office/drawing/2014/main" id="{8FB187AD-1AEC-0E8E-6C67-3B85513834F5}"/>
              </a:ext>
            </a:extLst>
          </p:cNvPr>
          <p:cNvGraphicFramePr>
            <a:graphicFrameLocks/>
          </p:cNvGraphicFramePr>
          <p:nvPr>
            <p:extLst>
              <p:ext uri="{D42A27DB-BD31-4B8C-83A1-F6EECF244321}">
                <p14:modId xmlns:p14="http://schemas.microsoft.com/office/powerpoint/2010/main" val="670259386"/>
              </p:ext>
            </p:extLst>
          </p:nvPr>
        </p:nvGraphicFramePr>
        <p:xfrm>
          <a:off x="6042963" y="1724575"/>
          <a:ext cx="6107027" cy="3733879"/>
        </p:xfrm>
        <a:graphic>
          <a:graphicData uri="http://schemas.openxmlformats.org/drawingml/2006/chart">
            <c:chart xmlns:c="http://schemas.openxmlformats.org/drawingml/2006/chart" xmlns:r="http://schemas.openxmlformats.org/officeDocument/2006/relationships" r:id="rId5"/>
          </a:graphicData>
        </a:graphic>
      </p:graphicFrame>
      <p:sp>
        <p:nvSpPr>
          <p:cNvPr id="7" name="!!TDHHD">
            <a:extLst>
              <a:ext uri="{FF2B5EF4-FFF2-40B4-BE49-F238E27FC236}">
                <a16:creationId xmlns:a16="http://schemas.microsoft.com/office/drawing/2014/main" id="{3FB6A69F-501C-10A1-4F02-AB9EF1209EEF}"/>
              </a:ext>
            </a:extLst>
          </p:cNvPr>
          <p:cNvSpPr txBox="1"/>
          <p:nvPr/>
        </p:nvSpPr>
        <p:spPr>
          <a:xfrm>
            <a:off x="1771645" y="1313770"/>
            <a:ext cx="2728198" cy="523220"/>
          </a:xfrm>
          <a:prstGeom prst="rect">
            <a:avLst/>
          </a:prstGeom>
          <a:noFill/>
        </p:spPr>
        <p:txBody>
          <a:bodyPr wrap="square" rtlCol="0">
            <a:spAutoFit/>
          </a:bodyPr>
          <a:lstStyle/>
          <a:p>
            <a:pPr algn="ctr" rtl="0">
              <a:defRPr lang="en-US" sz="1680" b="0" i="0" u="none" strike="noStrike" kern="1200" spc="0" baseline="0">
                <a:solidFill>
                  <a:srgbClr val="4472C4">
                    <a:lumMod val="50000"/>
                  </a:srgbClr>
                </a:solidFill>
                <a:latin typeface="+mn-lt"/>
                <a:ea typeface="+mn-ea"/>
                <a:cs typeface="+mn-cs"/>
              </a:defRPr>
            </a:pPr>
            <a:r>
              <a:rPr lang="it-IT" sz="2800" b="1" dirty="0"/>
              <a:t>Collection of books</a:t>
            </a:r>
            <a:endParaRPr lang="en-US" sz="2800" b="1" dirty="0"/>
          </a:p>
        </p:txBody>
      </p:sp>
      <p:sp>
        <p:nvSpPr>
          <p:cNvPr id="13" name="!!TDHHD">
            <a:extLst>
              <a:ext uri="{FF2B5EF4-FFF2-40B4-BE49-F238E27FC236}">
                <a16:creationId xmlns:a16="http://schemas.microsoft.com/office/drawing/2014/main" id="{AC7A4E8A-E7D9-C149-403D-08584291FD9C}"/>
              </a:ext>
            </a:extLst>
          </p:cNvPr>
          <p:cNvSpPr txBox="1"/>
          <p:nvPr/>
        </p:nvSpPr>
        <p:spPr>
          <a:xfrm>
            <a:off x="7732377" y="1381226"/>
            <a:ext cx="2728198" cy="523220"/>
          </a:xfrm>
          <a:prstGeom prst="rect">
            <a:avLst/>
          </a:prstGeom>
          <a:noFill/>
        </p:spPr>
        <p:txBody>
          <a:bodyPr wrap="square" rtlCol="0">
            <a:spAutoFit/>
          </a:bodyPr>
          <a:lstStyle/>
          <a:p>
            <a:pPr algn="ctr" rtl="0">
              <a:defRPr lang="en-US" sz="1680" b="0" i="0" u="none" strike="noStrike" kern="1200" spc="0" baseline="0">
                <a:solidFill>
                  <a:srgbClr val="4472C4">
                    <a:lumMod val="50000"/>
                  </a:srgbClr>
                </a:solidFill>
                <a:latin typeface="+mn-lt"/>
                <a:ea typeface="+mn-ea"/>
                <a:cs typeface="+mn-cs"/>
              </a:defRPr>
            </a:pPr>
            <a:r>
              <a:rPr lang="it-IT" sz="2800" b="1" dirty="0"/>
              <a:t>Large dataset</a:t>
            </a:r>
            <a:endParaRPr lang="en-US" sz="2800" b="1" dirty="0"/>
          </a:p>
        </p:txBody>
      </p:sp>
    </p:spTree>
    <p:extLst>
      <p:ext uri="{BB962C8B-B14F-4D97-AF65-F5344CB8AC3E}">
        <p14:creationId xmlns:p14="http://schemas.microsoft.com/office/powerpoint/2010/main" val="3479401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474911">
            <a:off x="-322349" y="-819884"/>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349866">
            <a:off x="254266" y="99228"/>
            <a:ext cx="663748" cy="7295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255742">
            <a:off x="9732228" y="6645424"/>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841899">
            <a:off x="8566141" y="6475738"/>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20574704">
            <a:off x="11596410" y="8631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721943" y="-349079"/>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40701"/>
            <a:ext cx="7905051" cy="707886"/>
          </a:xfrm>
          <a:prstGeom prst="rect">
            <a:avLst/>
          </a:prstGeom>
          <a:noFill/>
        </p:spPr>
        <p:txBody>
          <a:bodyPr wrap="square" rtlCol="0">
            <a:spAutoFit/>
          </a:bodyPr>
          <a:lstStyle/>
          <a:p>
            <a:pPr algn="ctr"/>
            <a:r>
              <a:rPr lang="it-IT" sz="4000" dirty="0">
                <a:solidFill>
                  <a:srgbClr val="003366"/>
                </a:solidFill>
              </a:rPr>
              <a:t>PROBLEM</a:t>
            </a:r>
          </a:p>
        </p:txBody>
      </p:sp>
      <p:sp>
        <p:nvSpPr>
          <p:cNvPr id="4" name="bucchian">
            <a:extLst>
              <a:ext uri="{FF2B5EF4-FFF2-40B4-BE49-F238E27FC236}">
                <a16:creationId xmlns:a16="http://schemas.microsoft.com/office/drawing/2014/main" id="{1E182433-8D4B-391D-A0ED-982D60AAEB8E}"/>
              </a:ext>
            </a:extLst>
          </p:cNvPr>
          <p:cNvSpPr txBox="1"/>
          <p:nvPr/>
        </p:nvSpPr>
        <p:spPr>
          <a:xfrm>
            <a:off x="749375" y="3858784"/>
            <a:ext cx="10693247" cy="1938992"/>
          </a:xfrm>
          <a:prstGeom prst="rect">
            <a:avLst/>
          </a:prstGeom>
          <a:noFill/>
        </p:spPr>
        <p:txBody>
          <a:bodyPr wrap="square" rtlCol="0">
            <a:spAutoFit/>
          </a:bodyPr>
          <a:lstStyle/>
          <a:p>
            <a:pPr algn="ctr"/>
            <a:r>
              <a:rPr lang="en-GB" sz="2400" dirty="0">
                <a:solidFill>
                  <a:srgbClr val="1D499A"/>
                </a:solidFill>
              </a:rPr>
              <a:t>Given a txt file, read all the words and save them in memory. The words are divided into portions whose size is equal to the total number of words divided by the number of threads. Each thread will count the occurrences of the words inside its portion.</a:t>
            </a:r>
            <a:br>
              <a:rPr lang="en-GB" sz="2400" dirty="0">
                <a:solidFill>
                  <a:srgbClr val="1D499A"/>
                </a:solidFill>
              </a:rPr>
            </a:br>
            <a:r>
              <a:rPr lang="en-GB" sz="2400" dirty="0">
                <a:solidFill>
                  <a:srgbClr val="1D499A"/>
                </a:solidFill>
              </a:rPr>
              <a:t>Finally, the result of each thread are merged to obtain the total occurrences of each word inside the txt file.</a:t>
            </a:r>
          </a:p>
        </p:txBody>
      </p:sp>
      <p:sp>
        <p:nvSpPr>
          <p:cNvPr id="8" name="Rettangolo 7">
            <a:extLst>
              <a:ext uri="{FF2B5EF4-FFF2-40B4-BE49-F238E27FC236}">
                <a16:creationId xmlns:a16="http://schemas.microsoft.com/office/drawing/2014/main" id="{4E8605D8-CE04-4768-3EFE-501313D6EF8B}"/>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3" name="Picture 2">
            <a:extLst>
              <a:ext uri="{FF2B5EF4-FFF2-40B4-BE49-F238E27FC236}">
                <a16:creationId xmlns:a16="http://schemas.microsoft.com/office/drawing/2014/main" id="{13AFCA80-DB12-C79F-53D7-066605351D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5A9869A1-B31F-7E19-2367-3D1940377B02}"/>
              </a:ext>
            </a:extLst>
          </p:cNvPr>
          <p:cNvCxnSpPr>
            <a:cxnSpLocks/>
            <a:endCxn id="5" idx="1"/>
          </p:cNvCxnSpPr>
          <p:nvPr/>
        </p:nvCxnSpPr>
        <p:spPr>
          <a:xfrm>
            <a:off x="2071703" y="2950574"/>
            <a:ext cx="1512086" cy="0"/>
          </a:xfrm>
          <a:prstGeom prst="straightConnector1">
            <a:avLst/>
          </a:prstGeom>
          <a:ln w="76200">
            <a:solidFill>
              <a:srgbClr val="1D499A"/>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0CB551-03B2-51C7-4E2D-A7C7B06B7AC7}"/>
              </a:ext>
            </a:extLst>
          </p:cNvPr>
          <p:cNvSpPr txBox="1"/>
          <p:nvPr/>
        </p:nvSpPr>
        <p:spPr>
          <a:xfrm>
            <a:off x="3583789" y="2658186"/>
            <a:ext cx="1711494" cy="584775"/>
          </a:xfrm>
          <a:prstGeom prst="rect">
            <a:avLst/>
          </a:prstGeom>
          <a:noFill/>
        </p:spPr>
        <p:txBody>
          <a:bodyPr wrap="none" rtlCol="0">
            <a:spAutoFit/>
          </a:bodyPr>
          <a:lstStyle/>
          <a:p>
            <a:r>
              <a:rPr lang="en-GB" sz="3200" dirty="0">
                <a:solidFill>
                  <a:srgbClr val="3C638A"/>
                </a:solidFill>
              </a:rPr>
              <a:t>500 words</a:t>
            </a:r>
          </a:p>
        </p:txBody>
      </p:sp>
      <p:sp>
        <p:nvSpPr>
          <p:cNvPr id="7" name="TextBox 6">
            <a:extLst>
              <a:ext uri="{FF2B5EF4-FFF2-40B4-BE49-F238E27FC236}">
                <a16:creationId xmlns:a16="http://schemas.microsoft.com/office/drawing/2014/main" id="{F87C6B82-2DD6-F686-65E9-E576EF63A734}"/>
              </a:ext>
            </a:extLst>
          </p:cNvPr>
          <p:cNvSpPr txBox="1"/>
          <p:nvPr/>
        </p:nvSpPr>
        <p:spPr>
          <a:xfrm>
            <a:off x="1968895" y="2525765"/>
            <a:ext cx="1527341" cy="369332"/>
          </a:xfrm>
          <a:prstGeom prst="rect">
            <a:avLst/>
          </a:prstGeom>
          <a:noFill/>
        </p:spPr>
        <p:txBody>
          <a:bodyPr wrap="none" rtlCol="0">
            <a:spAutoFit/>
          </a:bodyPr>
          <a:lstStyle/>
          <a:p>
            <a:r>
              <a:rPr lang="en-GB" dirty="0">
                <a:solidFill>
                  <a:srgbClr val="3C638A"/>
                </a:solidFill>
              </a:rPr>
              <a:t>Count the words</a:t>
            </a:r>
          </a:p>
        </p:txBody>
      </p:sp>
      <p:cxnSp>
        <p:nvCxnSpPr>
          <p:cNvPr id="15" name="Straight Arrow Connector 14">
            <a:extLst>
              <a:ext uri="{FF2B5EF4-FFF2-40B4-BE49-F238E27FC236}">
                <a16:creationId xmlns:a16="http://schemas.microsoft.com/office/drawing/2014/main" id="{7961C8D3-4AC6-DEA5-5CD3-16263991F3D9}"/>
              </a:ext>
            </a:extLst>
          </p:cNvPr>
          <p:cNvCxnSpPr>
            <a:cxnSpLocks/>
          </p:cNvCxnSpPr>
          <p:nvPr/>
        </p:nvCxnSpPr>
        <p:spPr>
          <a:xfrm>
            <a:off x="5268186" y="2950574"/>
            <a:ext cx="1512086" cy="0"/>
          </a:xfrm>
          <a:prstGeom prst="straightConnector1">
            <a:avLst/>
          </a:prstGeom>
          <a:ln w="76200">
            <a:solidFill>
              <a:srgbClr val="1D499A"/>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99D443-325C-191C-7938-A7B2E2DF9DAC}"/>
              </a:ext>
            </a:extLst>
          </p:cNvPr>
          <p:cNvSpPr txBox="1"/>
          <p:nvPr/>
        </p:nvSpPr>
        <p:spPr>
          <a:xfrm>
            <a:off x="5301685" y="2511886"/>
            <a:ext cx="1215397" cy="369332"/>
          </a:xfrm>
          <a:prstGeom prst="rect">
            <a:avLst/>
          </a:prstGeom>
          <a:noFill/>
        </p:spPr>
        <p:txBody>
          <a:bodyPr wrap="none" rtlCol="0">
            <a:spAutoFit/>
          </a:bodyPr>
          <a:lstStyle/>
          <a:p>
            <a:r>
              <a:rPr lang="en-GB" dirty="0">
                <a:solidFill>
                  <a:srgbClr val="3C638A"/>
                </a:solidFill>
              </a:rPr>
              <a:t>Divide by N*</a:t>
            </a:r>
          </a:p>
        </p:txBody>
      </p:sp>
      <p:sp>
        <p:nvSpPr>
          <p:cNvPr id="17" name="TextBox 16">
            <a:extLst>
              <a:ext uri="{FF2B5EF4-FFF2-40B4-BE49-F238E27FC236}">
                <a16:creationId xmlns:a16="http://schemas.microsoft.com/office/drawing/2014/main" id="{47A3BE7A-7499-B177-8CFD-03BDB88AB172}"/>
              </a:ext>
            </a:extLst>
          </p:cNvPr>
          <p:cNvSpPr txBox="1"/>
          <p:nvPr/>
        </p:nvSpPr>
        <p:spPr>
          <a:xfrm>
            <a:off x="9611744" y="3603281"/>
            <a:ext cx="1585690" cy="369332"/>
          </a:xfrm>
          <a:prstGeom prst="rect">
            <a:avLst/>
          </a:prstGeom>
          <a:noFill/>
        </p:spPr>
        <p:txBody>
          <a:bodyPr wrap="none" rtlCol="0">
            <a:spAutoFit/>
          </a:bodyPr>
          <a:lstStyle/>
          <a:p>
            <a:r>
              <a:rPr lang="en-GB" dirty="0">
                <a:solidFill>
                  <a:srgbClr val="1D499A"/>
                </a:solidFill>
              </a:rPr>
              <a:t>*Assuming N = 2</a:t>
            </a:r>
          </a:p>
        </p:txBody>
      </p:sp>
      <p:pic>
        <p:nvPicPr>
          <p:cNvPr id="21" name="Graphic 20" descr="Processor outline">
            <a:extLst>
              <a:ext uri="{FF2B5EF4-FFF2-40B4-BE49-F238E27FC236}">
                <a16:creationId xmlns:a16="http://schemas.microsoft.com/office/drawing/2014/main" id="{1DA8CD82-78F3-EC24-4228-62D226BF9164}"/>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4993" y="2485934"/>
            <a:ext cx="914400" cy="914400"/>
          </a:xfrm>
          <a:prstGeom prst="rect">
            <a:avLst/>
          </a:prstGeom>
        </p:spPr>
      </p:pic>
      <p:pic>
        <p:nvPicPr>
          <p:cNvPr id="22" name="Graphic 21" descr="Processor outline">
            <a:extLst>
              <a:ext uri="{FF2B5EF4-FFF2-40B4-BE49-F238E27FC236}">
                <a16:creationId xmlns:a16="http://schemas.microsoft.com/office/drawing/2014/main" id="{39F9BE06-343F-7FFF-9170-DD768ADD460D}"/>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01568" y="2483848"/>
            <a:ext cx="914400" cy="914400"/>
          </a:xfrm>
          <a:prstGeom prst="rect">
            <a:avLst/>
          </a:prstGeom>
        </p:spPr>
      </p:pic>
      <p:sp>
        <p:nvSpPr>
          <p:cNvPr id="24" name="TextBox 23">
            <a:extLst>
              <a:ext uri="{FF2B5EF4-FFF2-40B4-BE49-F238E27FC236}">
                <a16:creationId xmlns:a16="http://schemas.microsoft.com/office/drawing/2014/main" id="{067224B4-11EC-B1B4-50D2-CACE990F9D74}"/>
              </a:ext>
            </a:extLst>
          </p:cNvPr>
          <p:cNvSpPr txBox="1"/>
          <p:nvPr/>
        </p:nvSpPr>
        <p:spPr>
          <a:xfrm>
            <a:off x="5154432" y="2960027"/>
            <a:ext cx="1509901" cy="646331"/>
          </a:xfrm>
          <a:prstGeom prst="rect">
            <a:avLst/>
          </a:prstGeom>
          <a:noFill/>
        </p:spPr>
        <p:txBody>
          <a:bodyPr wrap="none" rtlCol="0">
            <a:spAutoFit/>
          </a:bodyPr>
          <a:lstStyle/>
          <a:p>
            <a:pPr algn="ctr"/>
            <a:r>
              <a:rPr lang="en-GB" dirty="0">
                <a:solidFill>
                  <a:srgbClr val="3C638A"/>
                </a:solidFill>
              </a:rPr>
              <a:t>and pass words</a:t>
            </a:r>
          </a:p>
          <a:p>
            <a:pPr algn="ctr"/>
            <a:r>
              <a:rPr lang="en-GB" dirty="0">
                <a:solidFill>
                  <a:srgbClr val="3C638A"/>
                </a:solidFill>
              </a:rPr>
              <a:t>to the threads</a:t>
            </a:r>
          </a:p>
        </p:txBody>
      </p:sp>
      <p:sp>
        <p:nvSpPr>
          <p:cNvPr id="25" name="TextBox 24">
            <a:extLst>
              <a:ext uri="{FF2B5EF4-FFF2-40B4-BE49-F238E27FC236}">
                <a16:creationId xmlns:a16="http://schemas.microsoft.com/office/drawing/2014/main" id="{CED29FFA-20B5-CA33-0418-E09E923A0C7F}"/>
              </a:ext>
            </a:extLst>
          </p:cNvPr>
          <p:cNvSpPr txBox="1"/>
          <p:nvPr/>
        </p:nvSpPr>
        <p:spPr>
          <a:xfrm>
            <a:off x="6784993" y="3273738"/>
            <a:ext cx="1630975" cy="369332"/>
          </a:xfrm>
          <a:prstGeom prst="rect">
            <a:avLst/>
          </a:prstGeom>
          <a:noFill/>
        </p:spPr>
        <p:txBody>
          <a:bodyPr wrap="square" rtlCol="0">
            <a:spAutoFit/>
          </a:bodyPr>
          <a:lstStyle/>
          <a:p>
            <a:pPr algn="ctr"/>
            <a:r>
              <a:rPr lang="en-GB" dirty="0">
                <a:solidFill>
                  <a:srgbClr val="3C638A"/>
                </a:solidFill>
              </a:rPr>
              <a:t>250 Words each</a:t>
            </a:r>
          </a:p>
        </p:txBody>
      </p:sp>
      <p:pic>
        <p:nvPicPr>
          <p:cNvPr id="27" name="Graphic 26" descr="Document outline">
            <a:extLst>
              <a:ext uri="{FF2B5EF4-FFF2-40B4-BE49-F238E27FC236}">
                <a16:creationId xmlns:a16="http://schemas.microsoft.com/office/drawing/2014/main" id="{F9868079-78F0-99AF-A468-2AE57035FD5B}"/>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31756" y="2493373"/>
            <a:ext cx="914400" cy="914400"/>
          </a:xfrm>
          <a:prstGeom prst="rect">
            <a:avLst/>
          </a:prstGeom>
        </p:spPr>
      </p:pic>
      <p:sp>
        <p:nvSpPr>
          <p:cNvPr id="29" name="TextBox 28">
            <a:extLst>
              <a:ext uri="{FF2B5EF4-FFF2-40B4-BE49-F238E27FC236}">
                <a16:creationId xmlns:a16="http://schemas.microsoft.com/office/drawing/2014/main" id="{ADF4502C-F12B-5D66-DAF5-50ACA7A4B6CA}"/>
              </a:ext>
            </a:extLst>
          </p:cNvPr>
          <p:cNvSpPr txBox="1"/>
          <p:nvPr/>
        </p:nvSpPr>
        <p:spPr>
          <a:xfrm>
            <a:off x="2034901" y="3025440"/>
            <a:ext cx="1585690" cy="646331"/>
          </a:xfrm>
          <a:prstGeom prst="rect">
            <a:avLst/>
          </a:prstGeom>
          <a:noFill/>
        </p:spPr>
        <p:txBody>
          <a:bodyPr wrap="square">
            <a:spAutoFit/>
          </a:bodyPr>
          <a:lstStyle/>
          <a:p>
            <a:pPr algn="ctr"/>
            <a:r>
              <a:rPr lang="en-GB" dirty="0">
                <a:solidFill>
                  <a:srgbClr val="3C638A"/>
                </a:solidFill>
              </a:rPr>
              <a:t>and save them in</a:t>
            </a:r>
          </a:p>
          <a:p>
            <a:pPr algn="ctr"/>
            <a:r>
              <a:rPr lang="en-GB" dirty="0">
                <a:solidFill>
                  <a:srgbClr val="3C638A"/>
                </a:solidFill>
              </a:rPr>
              <a:t>memory</a:t>
            </a:r>
          </a:p>
        </p:txBody>
      </p:sp>
      <p:cxnSp>
        <p:nvCxnSpPr>
          <p:cNvPr id="30" name="Straight Arrow Connector 29">
            <a:extLst>
              <a:ext uri="{FF2B5EF4-FFF2-40B4-BE49-F238E27FC236}">
                <a16:creationId xmlns:a16="http://schemas.microsoft.com/office/drawing/2014/main" id="{A4E65BC9-0B58-D23B-26E2-6EE73D70E717}"/>
              </a:ext>
            </a:extLst>
          </p:cNvPr>
          <p:cNvCxnSpPr>
            <a:cxnSpLocks/>
          </p:cNvCxnSpPr>
          <p:nvPr/>
        </p:nvCxnSpPr>
        <p:spPr>
          <a:xfrm>
            <a:off x="8415968" y="2943134"/>
            <a:ext cx="1988621" cy="0"/>
          </a:xfrm>
          <a:prstGeom prst="straightConnector1">
            <a:avLst/>
          </a:prstGeom>
          <a:ln w="76200">
            <a:solidFill>
              <a:srgbClr val="1D499A"/>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3E7C3F3-62B8-A0D6-BEE9-FA1496F80A57}"/>
              </a:ext>
            </a:extLst>
          </p:cNvPr>
          <p:cNvSpPr txBox="1"/>
          <p:nvPr/>
        </p:nvSpPr>
        <p:spPr>
          <a:xfrm>
            <a:off x="8347189" y="2508675"/>
            <a:ext cx="2057400" cy="369332"/>
          </a:xfrm>
          <a:prstGeom prst="rect">
            <a:avLst/>
          </a:prstGeom>
          <a:noFill/>
        </p:spPr>
        <p:txBody>
          <a:bodyPr wrap="square">
            <a:spAutoFit/>
          </a:bodyPr>
          <a:lstStyle/>
          <a:p>
            <a:r>
              <a:rPr lang="en-GB" dirty="0">
                <a:solidFill>
                  <a:srgbClr val="3C638A"/>
                </a:solidFill>
              </a:rPr>
              <a:t>Count the occurrences</a:t>
            </a:r>
          </a:p>
        </p:txBody>
      </p:sp>
      <p:pic>
        <p:nvPicPr>
          <p:cNvPr id="35" name="Graphic 34" descr="Document outline">
            <a:extLst>
              <a:ext uri="{FF2B5EF4-FFF2-40B4-BE49-F238E27FC236}">
                <a16:creationId xmlns:a16="http://schemas.microsoft.com/office/drawing/2014/main" id="{2CA3AF27-FB8C-58E0-441A-790258252905}"/>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87571" y="2481801"/>
            <a:ext cx="914400" cy="914400"/>
          </a:xfrm>
          <a:prstGeom prst="rect">
            <a:avLst/>
          </a:prstGeom>
        </p:spPr>
      </p:pic>
      <p:sp>
        <p:nvSpPr>
          <p:cNvPr id="37" name="TextBox 36">
            <a:extLst>
              <a:ext uri="{FF2B5EF4-FFF2-40B4-BE49-F238E27FC236}">
                <a16:creationId xmlns:a16="http://schemas.microsoft.com/office/drawing/2014/main" id="{C2DB4C49-3429-5E37-B9BA-52FBED091B69}"/>
              </a:ext>
            </a:extLst>
          </p:cNvPr>
          <p:cNvSpPr txBox="1"/>
          <p:nvPr/>
        </p:nvSpPr>
        <p:spPr>
          <a:xfrm>
            <a:off x="8440386" y="2998000"/>
            <a:ext cx="1822766" cy="646331"/>
          </a:xfrm>
          <a:prstGeom prst="rect">
            <a:avLst/>
          </a:prstGeom>
          <a:noFill/>
        </p:spPr>
        <p:txBody>
          <a:bodyPr wrap="square">
            <a:spAutoFit/>
          </a:bodyPr>
          <a:lstStyle/>
          <a:p>
            <a:pPr algn="ctr"/>
            <a:r>
              <a:rPr lang="en-GB" dirty="0">
                <a:solidFill>
                  <a:srgbClr val="3C638A"/>
                </a:solidFill>
              </a:rPr>
              <a:t>and merge the results</a:t>
            </a:r>
          </a:p>
        </p:txBody>
      </p:sp>
      <p:sp>
        <p:nvSpPr>
          <p:cNvPr id="2" name="!!PORCODIOOOOOO">
            <a:extLst>
              <a:ext uri="{FF2B5EF4-FFF2-40B4-BE49-F238E27FC236}">
                <a16:creationId xmlns:a16="http://schemas.microsoft.com/office/drawing/2014/main" id="{80A1F91F-4F2F-77CD-3620-6D019CC8C191}"/>
              </a:ext>
            </a:extLst>
          </p:cNvPr>
          <p:cNvSpPr txBox="1"/>
          <p:nvPr/>
        </p:nvSpPr>
        <p:spPr>
          <a:xfrm>
            <a:off x="2143474" y="1342996"/>
            <a:ext cx="7905051" cy="523220"/>
          </a:xfrm>
          <a:prstGeom prst="rect">
            <a:avLst/>
          </a:prstGeom>
          <a:noFill/>
        </p:spPr>
        <p:txBody>
          <a:bodyPr wrap="square" rtlCol="0">
            <a:spAutoFit/>
          </a:bodyPr>
          <a:lstStyle/>
          <a:p>
            <a:pPr algn="ctr"/>
            <a:r>
              <a:rPr lang="en-GB" sz="2800" dirty="0">
                <a:solidFill>
                  <a:srgbClr val="003366"/>
                </a:solidFill>
              </a:rPr>
              <a:t> Calculate the occurrences of the words in a txt file</a:t>
            </a:r>
          </a:p>
        </p:txBody>
      </p:sp>
    </p:spTree>
    <p:extLst>
      <p:ext uri="{BB962C8B-B14F-4D97-AF65-F5344CB8AC3E}">
        <p14:creationId xmlns:p14="http://schemas.microsoft.com/office/powerpoint/2010/main" val="1285114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9138633">
            <a:off x="-705469" y="-849873"/>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3262563-263C-4C49-A231-F5773F1F3BB4}"/>
              </a:ext>
            </a:extLst>
          </p:cNvPr>
          <p:cNvSpPr/>
          <p:nvPr/>
        </p:nvSpPr>
        <p:spPr>
          <a:xfrm rot="19138633">
            <a:off x="518245" y="298067"/>
            <a:ext cx="1283737" cy="1231655"/>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19138633">
            <a:off x="10269261" y="5784796"/>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19138633">
            <a:off x="9504286" y="5840978"/>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19138633">
            <a:off x="9256620" y="-839317"/>
            <a:ext cx="1504297"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19138633">
            <a:off x="9028160" y="-240277"/>
            <a:ext cx="1014896"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6" name="Picture 2">
            <a:extLst>
              <a:ext uri="{FF2B5EF4-FFF2-40B4-BE49-F238E27FC236}">
                <a16:creationId xmlns:a16="http://schemas.microsoft.com/office/drawing/2014/main" id="{93EF37C1-14BD-ADB8-F2E4-2270572D9B5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4779159" y="1500566"/>
            <a:ext cx="2633681" cy="2688933"/>
          </a:xfrm>
          <a:prstGeom prst="rect">
            <a:avLst/>
          </a:prstGeom>
          <a:noFill/>
          <a:extLst>
            <a:ext uri="{909E8E84-426E-40DD-AFC4-6F175D3DCCD1}">
              <a14:hiddenFill xmlns:a14="http://schemas.microsoft.com/office/drawing/2010/main">
                <a:solidFill>
                  <a:srgbClr val="FFFFFF"/>
                </a:solidFill>
              </a14:hiddenFill>
            </a:ext>
          </a:extLst>
        </p:spPr>
      </p:pic>
      <p:sp>
        <p:nvSpPr>
          <p:cNvPr id="6" name="!!DIOCANE">
            <a:extLst>
              <a:ext uri="{FF2B5EF4-FFF2-40B4-BE49-F238E27FC236}">
                <a16:creationId xmlns:a16="http://schemas.microsoft.com/office/drawing/2014/main" id="{3783CAC0-4541-8E4E-662C-5F876652243E}"/>
              </a:ext>
            </a:extLst>
          </p:cNvPr>
          <p:cNvSpPr txBox="1"/>
          <p:nvPr/>
        </p:nvSpPr>
        <p:spPr>
          <a:xfrm>
            <a:off x="2143473" y="4666672"/>
            <a:ext cx="7905051" cy="1138773"/>
          </a:xfrm>
          <a:prstGeom prst="rect">
            <a:avLst/>
          </a:prstGeom>
          <a:noFill/>
        </p:spPr>
        <p:txBody>
          <a:bodyPr wrap="square" rtlCol="0">
            <a:spAutoFit/>
          </a:bodyPr>
          <a:lstStyle/>
          <a:p>
            <a:pPr algn="ctr"/>
            <a:r>
              <a:rPr lang="it-IT" sz="4000" dirty="0">
                <a:solidFill>
                  <a:srgbClr val="003366"/>
                </a:solidFill>
              </a:rPr>
              <a:t>THANK YOU FOR THE ATTENTION</a:t>
            </a:r>
          </a:p>
          <a:p>
            <a:pPr algn="ctr"/>
            <a:endParaRPr lang="it-IT" sz="2800" dirty="0">
              <a:solidFill>
                <a:srgbClr val="003366"/>
              </a:solidFill>
            </a:endParaRPr>
          </a:p>
        </p:txBody>
      </p:sp>
      <p:sp>
        <p:nvSpPr>
          <p:cNvPr id="2" name="Rettangolo 1">
            <a:extLst>
              <a:ext uri="{FF2B5EF4-FFF2-40B4-BE49-F238E27FC236}">
                <a16:creationId xmlns:a16="http://schemas.microsoft.com/office/drawing/2014/main" id="{33D90284-80B7-F376-4018-CA1E38DF16B5}"/>
              </a:ext>
            </a:extLst>
          </p:cNvPr>
          <p:cNvSpPr/>
          <p:nvPr/>
        </p:nvSpPr>
        <p:spPr>
          <a:xfrm rot="18544421">
            <a:off x="-169039" y="55213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71083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6361286">
            <a:off x="465594" y="-119089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374137">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19138633">
            <a:off x="11467419" y="5232346"/>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19138633">
            <a:off x="9937741" y="6143982"/>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20574704">
            <a:off x="9707111" y="-977552"/>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8243154" y="-742778"/>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TEST MACHINE</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4" name="!!NO">
            <a:extLst>
              <a:ext uri="{FF2B5EF4-FFF2-40B4-BE49-F238E27FC236}">
                <a16:creationId xmlns:a16="http://schemas.microsoft.com/office/drawing/2014/main" id="{3AB56973-A0A1-7C0E-BB60-7B1739495839}"/>
              </a:ext>
            </a:extLst>
          </p:cNvPr>
          <p:cNvSpPr txBox="1"/>
          <p:nvPr/>
        </p:nvSpPr>
        <p:spPr>
          <a:xfrm>
            <a:off x="1561634" y="1702877"/>
            <a:ext cx="9068729" cy="1815882"/>
          </a:xfrm>
          <a:prstGeom prst="rect">
            <a:avLst/>
          </a:prstGeom>
          <a:noFill/>
        </p:spPr>
        <p:txBody>
          <a:bodyPr wrap="square" rtlCol="0">
            <a:spAutoFit/>
          </a:bodyPr>
          <a:lstStyle/>
          <a:p>
            <a:pPr algn="ctr"/>
            <a:r>
              <a:rPr lang="it-IT" sz="2800" dirty="0">
                <a:solidFill>
                  <a:srgbClr val="003366"/>
                </a:solidFill>
              </a:rPr>
              <a:t>CPU: AMD </a:t>
            </a:r>
            <a:r>
              <a:rPr lang="it-IT" sz="2800" dirty="0" err="1">
                <a:solidFill>
                  <a:srgbClr val="003366"/>
                </a:solidFill>
              </a:rPr>
              <a:t>Ryzen</a:t>
            </a:r>
            <a:r>
              <a:rPr lang="it-IT" sz="2800" dirty="0">
                <a:solidFill>
                  <a:srgbClr val="003366"/>
                </a:solidFill>
              </a:rPr>
              <a:t> 7 5800X 8 cores 16 </a:t>
            </a:r>
            <a:r>
              <a:rPr lang="it-IT" sz="2800" dirty="0" err="1">
                <a:solidFill>
                  <a:srgbClr val="003366"/>
                </a:solidFill>
              </a:rPr>
              <a:t>threads</a:t>
            </a:r>
            <a:r>
              <a:rPr lang="it-IT" sz="2800" dirty="0">
                <a:solidFill>
                  <a:srgbClr val="003366"/>
                </a:solidFill>
              </a:rPr>
              <a:t> 4.6 GHz</a:t>
            </a:r>
          </a:p>
          <a:p>
            <a:pPr algn="ctr"/>
            <a:r>
              <a:rPr lang="it-IT" sz="2800" dirty="0">
                <a:solidFill>
                  <a:srgbClr val="003366"/>
                </a:solidFill>
              </a:rPr>
              <a:t>Cache L1: 512KB (8-ways) Cache L2: 4MB (8-ways)</a:t>
            </a:r>
          </a:p>
          <a:p>
            <a:pPr algn="ctr"/>
            <a:r>
              <a:rPr lang="it-IT" sz="2800" dirty="0">
                <a:solidFill>
                  <a:srgbClr val="003366"/>
                </a:solidFill>
              </a:rPr>
              <a:t>Cache L3: 32 MB (Direct </a:t>
            </a:r>
            <a:r>
              <a:rPr lang="it-IT" sz="2800" dirty="0" err="1">
                <a:solidFill>
                  <a:srgbClr val="003366"/>
                </a:solidFill>
              </a:rPr>
              <a:t>mapped</a:t>
            </a:r>
            <a:r>
              <a:rPr lang="it-IT" sz="2800" dirty="0">
                <a:solidFill>
                  <a:srgbClr val="003366"/>
                </a:solidFill>
              </a:rPr>
              <a:t>) </a:t>
            </a:r>
          </a:p>
          <a:p>
            <a:pPr algn="ctr"/>
            <a:r>
              <a:rPr lang="it-IT" sz="2800" dirty="0">
                <a:solidFill>
                  <a:srgbClr val="003366"/>
                </a:solidFill>
              </a:rPr>
              <a:t>GPU: NVIDIA RTX 3080 10GB 8704 CUDA cores 68 </a:t>
            </a:r>
            <a:r>
              <a:rPr lang="it-IT" sz="2800" dirty="0" err="1">
                <a:solidFill>
                  <a:srgbClr val="003366"/>
                </a:solidFill>
              </a:rPr>
              <a:t>SMs</a:t>
            </a:r>
            <a:endParaRPr lang="it-IT" sz="2800" dirty="0">
              <a:solidFill>
                <a:srgbClr val="003366"/>
              </a:solidFill>
            </a:endParaRPr>
          </a:p>
        </p:txBody>
      </p:sp>
      <p:pic>
        <p:nvPicPr>
          <p:cNvPr id="4098" name="Picture 2">
            <a:extLst>
              <a:ext uri="{FF2B5EF4-FFF2-40B4-BE49-F238E27FC236}">
                <a16:creationId xmlns:a16="http://schemas.microsoft.com/office/drawing/2014/main" id="{A07E85E0-AEB3-7BD0-5421-02BB84CE367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93" b="89792" l="7539" r="92695">
                        <a14:foregroundMark x1="9922" y1="61251" x2="9922" y2="61251"/>
                        <a14:foregroundMark x1="31016" y1="60532" x2="31016" y2="60532"/>
                        <a14:foregroundMark x1="9766" y1="30841" x2="9766" y2="30841"/>
                        <a14:foregroundMark x1="16602" y1="32926" x2="16602" y2="32926"/>
                        <a14:foregroundMark x1="22656" y1="31488" x2="22656" y2="31488"/>
                        <a14:foregroundMark x1="31406" y1="38893" x2="31406" y2="38893"/>
                        <a14:foregroundMark x1="34063" y1="27678" x2="34063" y2="27678"/>
                        <a14:foregroundMark x1="7578" y1="67074" x2="7578" y2="67074"/>
                        <a14:foregroundMark x1="62773" y1="63192" x2="62773" y2="63192"/>
                        <a14:foregroundMark x1="67188" y1="49029" x2="67188" y2="49029"/>
                        <a14:foregroundMark x1="83242" y1="55284" x2="83242" y2="55284"/>
                        <a14:foregroundMark x1="92695" y1="62761" x2="92695" y2="62761"/>
                      </a14:backgroundRemoval>
                    </a14:imgEffect>
                  </a14:imgLayer>
                </a14:imgProps>
              </a:ext>
              <a:ext uri="{28A0092B-C50C-407E-A947-70E740481C1C}">
                <a14:useLocalDpi xmlns:a14="http://schemas.microsoft.com/office/drawing/2010/main" val="0"/>
              </a:ext>
            </a:extLst>
          </a:blip>
          <a:srcRect/>
          <a:stretch>
            <a:fillRect/>
          </a:stretch>
        </p:blipFill>
        <p:spPr bwMode="auto">
          <a:xfrm>
            <a:off x="2251114" y="3518759"/>
            <a:ext cx="2580435" cy="14021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os &amp; Brand Guidelines | NVIDIA">
            <a:extLst>
              <a:ext uri="{FF2B5EF4-FFF2-40B4-BE49-F238E27FC236}">
                <a16:creationId xmlns:a16="http://schemas.microsoft.com/office/drawing/2014/main" id="{E420391C-65DB-7CD8-6A60-ABEF7FECFF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28667" y1="69926" x2="28667" y2="69926"/>
                        <a14:foregroundMark x1="38000" y1="71259" x2="38000" y2="71259"/>
                        <a14:foregroundMark x1="47167" y1="74963" x2="47167" y2="74963"/>
                        <a14:foregroundMark x1="51250" y1="75111" x2="51250" y2="75111"/>
                        <a14:foregroundMark x1="61500" y1="72741" x2="61500" y2="72741"/>
                        <a14:foregroundMark x1="65917" y1="75111" x2="65917" y2="75111"/>
                        <a14:foregroundMark x1="74667" y1="81778" x2="74667" y2="81778"/>
                      </a14:backgroundRemoval>
                    </a14:imgEffect>
                  </a14:imgLayer>
                </a14:imgProps>
              </a:ext>
              <a:ext uri="{28A0092B-C50C-407E-A947-70E740481C1C}">
                <a14:useLocalDpi xmlns:a14="http://schemas.microsoft.com/office/drawing/2010/main" val="0"/>
              </a:ext>
            </a:extLst>
          </a:blip>
          <a:srcRect/>
          <a:stretch>
            <a:fillRect/>
          </a:stretch>
        </p:blipFill>
        <p:spPr bwMode="auto">
          <a:xfrm>
            <a:off x="7226654" y="3518759"/>
            <a:ext cx="2714232" cy="152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81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540775" y="-14761"/>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34656" y="-1267069"/>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1919964" y="3337938"/>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520420" y="4863017"/>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8" y="-721634"/>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9995019" y="-773456"/>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ALGORITHMS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1067672" y="5467557"/>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4" name="!!BUCCHINA">
            <a:extLst>
              <a:ext uri="{FF2B5EF4-FFF2-40B4-BE49-F238E27FC236}">
                <a16:creationId xmlns:a16="http://schemas.microsoft.com/office/drawing/2014/main" id="{BD0D85A2-0E36-8746-7FAE-767F57AB19ED}"/>
              </a:ext>
            </a:extLst>
          </p:cNvPr>
          <p:cNvSpPr txBox="1"/>
          <p:nvPr/>
        </p:nvSpPr>
        <p:spPr>
          <a:xfrm>
            <a:off x="1561634" y="2329040"/>
            <a:ext cx="9068729" cy="2677656"/>
          </a:xfrm>
          <a:prstGeom prst="rect">
            <a:avLst/>
          </a:prstGeom>
          <a:noFill/>
        </p:spPr>
        <p:txBody>
          <a:bodyPr wrap="square" rtlCol="0">
            <a:spAutoFit/>
          </a:bodyPr>
          <a:lstStyle/>
          <a:p>
            <a:pPr algn="ctr"/>
            <a:r>
              <a:rPr lang="it-IT" sz="2800" dirty="0" err="1">
                <a:solidFill>
                  <a:srgbClr val="003366"/>
                </a:solidFill>
              </a:rPr>
              <a:t>Our</a:t>
            </a:r>
            <a:r>
              <a:rPr lang="it-IT" sz="2800" dirty="0">
                <a:solidFill>
                  <a:srgbClr val="003366"/>
                </a:solidFill>
              </a:rPr>
              <a:t> goal was to code an algorithm to </a:t>
            </a:r>
            <a:r>
              <a:rPr lang="it-IT" sz="2800" dirty="0" err="1">
                <a:solidFill>
                  <a:srgbClr val="003366"/>
                </a:solidFill>
              </a:rPr>
              <a:t>minimize</a:t>
            </a:r>
            <a:r>
              <a:rPr lang="it-IT" sz="2800" dirty="0">
                <a:solidFill>
                  <a:srgbClr val="003366"/>
                </a:solidFill>
              </a:rPr>
              <a:t> </a:t>
            </a:r>
            <a:r>
              <a:rPr lang="it-IT" sz="2800" dirty="0" err="1">
                <a:solidFill>
                  <a:srgbClr val="003366"/>
                </a:solidFill>
              </a:rPr>
              <a:t>execution</a:t>
            </a:r>
            <a:r>
              <a:rPr lang="it-IT" sz="2800" dirty="0">
                <a:solidFill>
                  <a:srgbClr val="003366"/>
                </a:solidFill>
              </a:rPr>
              <a:t> times and, at the </a:t>
            </a:r>
            <a:r>
              <a:rPr lang="it-IT" sz="2800" dirty="0" err="1">
                <a:solidFill>
                  <a:srgbClr val="003366"/>
                </a:solidFill>
              </a:rPr>
              <a:t>same</a:t>
            </a:r>
            <a:r>
              <a:rPr lang="it-IT" sz="2800" dirty="0">
                <a:solidFill>
                  <a:srgbClr val="003366"/>
                </a:solidFill>
              </a:rPr>
              <a:t> time, </a:t>
            </a:r>
            <a:r>
              <a:rPr lang="it-IT" sz="2800" dirty="0" err="1">
                <a:solidFill>
                  <a:srgbClr val="003366"/>
                </a:solidFill>
              </a:rPr>
              <a:t>guarantee</a:t>
            </a:r>
            <a:r>
              <a:rPr lang="it-IT" sz="2800" dirty="0">
                <a:solidFill>
                  <a:srgbClr val="003366"/>
                </a:solidFill>
              </a:rPr>
              <a:t> </a:t>
            </a:r>
            <a:r>
              <a:rPr lang="it-IT" sz="2800" dirty="0" err="1">
                <a:solidFill>
                  <a:srgbClr val="003366"/>
                </a:solidFill>
              </a:rPr>
              <a:t>scalability</a:t>
            </a:r>
            <a:r>
              <a:rPr lang="it-IT" sz="2800" dirty="0">
                <a:solidFill>
                  <a:srgbClr val="003366"/>
                </a:solidFill>
              </a:rPr>
              <a:t> with the size of the files.</a:t>
            </a:r>
          </a:p>
          <a:p>
            <a:pPr algn="ctr"/>
            <a:endParaRPr lang="it-IT" sz="2800" dirty="0">
              <a:solidFill>
                <a:srgbClr val="003366"/>
              </a:solidFill>
            </a:endParaRPr>
          </a:p>
          <a:p>
            <a:pPr algn="ctr"/>
            <a:r>
              <a:rPr lang="it-IT" sz="2800" dirty="0" err="1">
                <a:solidFill>
                  <a:srgbClr val="003366"/>
                </a:solidFill>
              </a:rPr>
              <a:t>We</a:t>
            </a:r>
            <a:r>
              <a:rPr lang="it-IT" sz="2800" dirty="0">
                <a:solidFill>
                  <a:srgbClr val="003366"/>
                </a:solidFill>
              </a:rPr>
              <a:t> made 5 </a:t>
            </a:r>
            <a:r>
              <a:rPr lang="it-IT" sz="2800" dirty="0" err="1">
                <a:solidFill>
                  <a:srgbClr val="003366"/>
                </a:solidFill>
              </a:rPr>
              <a:t>algorithms</a:t>
            </a:r>
            <a:r>
              <a:rPr lang="it-IT" sz="2800" dirty="0">
                <a:solidFill>
                  <a:srgbClr val="003366"/>
                </a:solidFill>
              </a:rPr>
              <a:t> for </a:t>
            </a:r>
            <a:r>
              <a:rPr lang="it-IT" sz="2800" dirty="0" err="1">
                <a:solidFill>
                  <a:srgbClr val="003366"/>
                </a:solidFill>
              </a:rPr>
              <a:t>both</a:t>
            </a:r>
            <a:r>
              <a:rPr lang="it-IT" sz="2800" dirty="0">
                <a:solidFill>
                  <a:srgbClr val="003366"/>
                </a:solidFill>
              </a:rPr>
              <a:t> CPU and GPU. The </a:t>
            </a:r>
            <a:r>
              <a:rPr lang="it-IT" sz="2800" dirty="0" err="1">
                <a:solidFill>
                  <a:srgbClr val="003366"/>
                </a:solidFill>
              </a:rPr>
              <a:t>fastest</a:t>
            </a:r>
            <a:r>
              <a:rPr lang="it-IT" sz="2800" dirty="0">
                <a:solidFill>
                  <a:srgbClr val="003366"/>
                </a:solidFill>
              </a:rPr>
              <a:t> one for the CPU </a:t>
            </a:r>
            <a:r>
              <a:rPr lang="it-IT" sz="2800" dirty="0" err="1">
                <a:solidFill>
                  <a:srgbClr val="003366"/>
                </a:solidFill>
              </a:rPr>
              <a:t>is</a:t>
            </a:r>
            <a:r>
              <a:rPr lang="it-IT" sz="2800" dirty="0">
                <a:solidFill>
                  <a:srgbClr val="003366"/>
                </a:solidFill>
              </a:rPr>
              <a:t> the </a:t>
            </a:r>
            <a:r>
              <a:rPr lang="it-IT" sz="2800" i="1" dirty="0">
                <a:solidFill>
                  <a:srgbClr val="003366"/>
                </a:solidFill>
              </a:rPr>
              <a:t>New </a:t>
            </a:r>
            <a:r>
              <a:rPr lang="it-IT" sz="2800" i="1" dirty="0" err="1">
                <a:solidFill>
                  <a:srgbClr val="003366"/>
                </a:solidFill>
              </a:rPr>
              <a:t>map</a:t>
            </a:r>
            <a:r>
              <a:rPr lang="it-IT" sz="2800" dirty="0">
                <a:solidFill>
                  <a:srgbClr val="003366"/>
                </a:solidFill>
              </a:rPr>
              <a:t> and for the GPU </a:t>
            </a:r>
            <a:r>
              <a:rPr lang="it-IT" sz="2800" dirty="0" err="1">
                <a:solidFill>
                  <a:srgbClr val="003366"/>
                </a:solidFill>
              </a:rPr>
              <a:t>is</a:t>
            </a:r>
            <a:r>
              <a:rPr lang="it-IT" sz="2800" dirty="0">
                <a:solidFill>
                  <a:srgbClr val="003366"/>
                </a:solidFill>
              </a:rPr>
              <a:t> </a:t>
            </a:r>
            <a:r>
              <a:rPr lang="it-IT" sz="2800" i="1" dirty="0">
                <a:solidFill>
                  <a:srgbClr val="003366"/>
                </a:solidFill>
              </a:rPr>
              <a:t>Version 4</a:t>
            </a:r>
            <a:r>
              <a:rPr lang="it-IT" sz="2800" dirty="0">
                <a:solidFill>
                  <a:srgbClr val="003366"/>
                </a:solidFill>
              </a:rPr>
              <a:t>.</a:t>
            </a:r>
          </a:p>
          <a:p>
            <a:pPr algn="ctr"/>
            <a:endParaRPr lang="it-IT" sz="2800" dirty="0">
              <a:solidFill>
                <a:srgbClr val="003366"/>
              </a:solidFill>
            </a:endParaRPr>
          </a:p>
        </p:txBody>
      </p:sp>
    </p:spTree>
    <p:extLst>
      <p:ext uri="{BB962C8B-B14F-4D97-AF65-F5344CB8AC3E}">
        <p14:creationId xmlns:p14="http://schemas.microsoft.com/office/powerpoint/2010/main" val="4190819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a:off x="-605336" y="-34767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5265002">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21319888">
            <a:off x="11839281" y="3179679"/>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672821" y="4404883"/>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182817" y="-49894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700837">
            <a:off x="10124139" y="-891270"/>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FINAL RESULTS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938079" y="585707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T">
            <a:extLst>
              <a:ext uri="{FF2B5EF4-FFF2-40B4-BE49-F238E27FC236}">
                <a16:creationId xmlns:a16="http://schemas.microsoft.com/office/drawing/2014/main" id="{385C9215-470F-7792-8475-D2B7CAB42663}"/>
              </a:ext>
            </a:extLst>
          </p:cNvPr>
          <p:cNvSpPr txBox="1"/>
          <p:nvPr/>
        </p:nvSpPr>
        <p:spPr>
          <a:xfrm>
            <a:off x="2143473" y="1151750"/>
            <a:ext cx="7905051" cy="954107"/>
          </a:xfrm>
          <a:prstGeom prst="rect">
            <a:avLst/>
          </a:prstGeom>
          <a:noFill/>
        </p:spPr>
        <p:txBody>
          <a:bodyPr wrap="square" rtlCol="0">
            <a:spAutoFit/>
          </a:bodyPr>
          <a:lstStyle/>
          <a:p>
            <a:pPr algn="ctr" rtl="0">
              <a:defRPr sz="1400" b="0" i="0" u="none" strike="noStrike" kern="1200" spc="0" baseline="0">
                <a:solidFill>
                  <a:srgbClr val="4472C4">
                    <a:lumMod val="50000"/>
                  </a:srgbClr>
                </a:solidFill>
                <a:latin typeface="+mn-lt"/>
                <a:ea typeface="+mn-ea"/>
                <a:cs typeface="+mn-cs"/>
              </a:defRPr>
            </a:pPr>
            <a:r>
              <a:rPr lang="en-US" sz="2800" b="1" dirty="0"/>
              <a:t>Compare</a:t>
            </a:r>
            <a:r>
              <a:rPr lang="en-US" sz="2800" b="1" baseline="0" dirty="0"/>
              <a:t> e</a:t>
            </a:r>
            <a:r>
              <a:rPr lang="en-US" sz="2800" b="1" dirty="0"/>
              <a:t>xecution time between</a:t>
            </a:r>
            <a:r>
              <a:rPr lang="en-US" sz="2800" b="1" baseline="0" dirty="0"/>
              <a:t> CPU and GPU depending on warp number (Collection of books)</a:t>
            </a:r>
            <a:endParaRPr lang="en-US" sz="2800" b="1" dirty="0">
              <a:solidFill>
                <a:schemeClr val="accent1">
                  <a:lumMod val="50000"/>
                </a:schemeClr>
              </a:solidFill>
            </a:endParaRPr>
          </a:p>
        </p:txBody>
      </p:sp>
      <p:graphicFrame>
        <p:nvGraphicFramePr>
          <p:cNvPr id="4" name="Chart 2">
            <a:extLst>
              <a:ext uri="{FF2B5EF4-FFF2-40B4-BE49-F238E27FC236}">
                <a16:creationId xmlns:a16="http://schemas.microsoft.com/office/drawing/2014/main" id="{7EE2A913-0F59-40E2-9863-CBE7ECE739AE}"/>
              </a:ext>
            </a:extLst>
          </p:cNvPr>
          <p:cNvGraphicFramePr>
            <a:graphicFrameLocks/>
          </p:cNvGraphicFramePr>
          <p:nvPr>
            <p:extLst>
              <p:ext uri="{D42A27DB-BD31-4B8C-83A1-F6EECF244321}">
                <p14:modId xmlns:p14="http://schemas.microsoft.com/office/powerpoint/2010/main" val="1461689553"/>
              </p:ext>
            </p:extLst>
          </p:nvPr>
        </p:nvGraphicFramePr>
        <p:xfrm>
          <a:off x="2000806" y="2199163"/>
          <a:ext cx="8190384" cy="385331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3358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249999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932797" y="384010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FINAL RESULTS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NOP">
            <a:extLst>
              <a:ext uri="{FF2B5EF4-FFF2-40B4-BE49-F238E27FC236}">
                <a16:creationId xmlns:a16="http://schemas.microsoft.com/office/drawing/2014/main" id="{385C9215-470F-7792-8475-D2B7CAB42663}"/>
              </a:ext>
            </a:extLst>
          </p:cNvPr>
          <p:cNvSpPr txBox="1"/>
          <p:nvPr/>
        </p:nvSpPr>
        <p:spPr>
          <a:xfrm>
            <a:off x="1886122" y="1012106"/>
            <a:ext cx="8419752" cy="954107"/>
          </a:xfrm>
          <a:prstGeom prst="rect">
            <a:avLst/>
          </a:prstGeom>
          <a:noFill/>
        </p:spPr>
        <p:txBody>
          <a:bodyPr wrap="square" rtlCol="0">
            <a:spAutoFit/>
          </a:bodyPr>
          <a:lstStyle/>
          <a:p>
            <a:pPr algn="ctr">
              <a:defRPr sz="1400" b="0" i="0" u="none" strike="noStrike" kern="1200" spc="0" baseline="0">
                <a:solidFill>
                  <a:srgbClr val="4472C4">
                    <a:lumMod val="50000"/>
                  </a:srgbClr>
                </a:solidFill>
                <a:latin typeface="+mn-lt"/>
                <a:ea typeface="+mn-ea"/>
                <a:cs typeface="+mn-cs"/>
              </a:defRPr>
            </a:pPr>
            <a:r>
              <a:rPr lang="en-US" sz="2800" b="1" dirty="0"/>
              <a:t>Compare cumulative speedup between</a:t>
            </a:r>
            <a:r>
              <a:rPr lang="en-US" sz="2800" b="1" baseline="0" dirty="0"/>
              <a:t> CPU and GPU depending on block number (Collection of books)</a:t>
            </a:r>
            <a:endParaRPr lang="en-US" sz="2800" b="1" dirty="0"/>
          </a:p>
        </p:txBody>
      </p:sp>
      <p:graphicFrame>
        <p:nvGraphicFramePr>
          <p:cNvPr id="8" name="Chart 5">
            <a:extLst>
              <a:ext uri="{FF2B5EF4-FFF2-40B4-BE49-F238E27FC236}">
                <a16:creationId xmlns:a16="http://schemas.microsoft.com/office/drawing/2014/main" id="{CA446E73-696E-4516-B13A-0EEC02A92B87}"/>
              </a:ext>
            </a:extLst>
          </p:cNvPr>
          <p:cNvGraphicFramePr>
            <a:graphicFrameLocks/>
          </p:cNvGraphicFramePr>
          <p:nvPr>
            <p:extLst>
              <p:ext uri="{D42A27DB-BD31-4B8C-83A1-F6EECF244321}">
                <p14:modId xmlns:p14="http://schemas.microsoft.com/office/powerpoint/2010/main" val="800078404"/>
              </p:ext>
            </p:extLst>
          </p:nvPr>
        </p:nvGraphicFramePr>
        <p:xfrm>
          <a:off x="2037213" y="1928135"/>
          <a:ext cx="8117569" cy="48880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65805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1109996">
            <a:off x="-255057" y="-40064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142233" y="-1177421"/>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144081" y="2499995"/>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932797" y="3840106"/>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072087" y="-1069309"/>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0849517" y="-45970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FINAL RESULTS</a:t>
            </a:r>
          </a:p>
        </p:txBody>
      </p:sp>
      <p:sp>
        <p:nvSpPr>
          <p:cNvPr id="2" name="Rettangolo 1">
            <a:extLst>
              <a:ext uri="{FF2B5EF4-FFF2-40B4-BE49-F238E27FC236}">
                <a16:creationId xmlns:a16="http://schemas.microsoft.com/office/drawing/2014/main" id="{BAF5E706-677D-5AC8-05A3-8AA8F10E6783}"/>
              </a:ext>
            </a:extLst>
          </p:cNvPr>
          <p:cNvSpPr/>
          <p:nvPr/>
        </p:nvSpPr>
        <p:spPr>
          <a:xfrm rot="18544421">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NOP">
            <a:extLst>
              <a:ext uri="{FF2B5EF4-FFF2-40B4-BE49-F238E27FC236}">
                <a16:creationId xmlns:a16="http://schemas.microsoft.com/office/drawing/2014/main" id="{385C9215-470F-7792-8475-D2B7CAB42663}"/>
              </a:ext>
            </a:extLst>
          </p:cNvPr>
          <p:cNvSpPr txBox="1"/>
          <p:nvPr/>
        </p:nvSpPr>
        <p:spPr>
          <a:xfrm>
            <a:off x="1886123" y="1058444"/>
            <a:ext cx="8419752" cy="954107"/>
          </a:xfrm>
          <a:prstGeom prst="rect">
            <a:avLst/>
          </a:prstGeom>
          <a:noFill/>
        </p:spPr>
        <p:txBody>
          <a:bodyPr wrap="square" rtlCol="0">
            <a:spAutoFit/>
          </a:bodyPr>
          <a:lstStyle/>
          <a:p>
            <a:pPr algn="ctr">
              <a:defRPr sz="1400" b="0" i="0" u="none" strike="noStrike" kern="1200" spc="0" baseline="0">
                <a:solidFill>
                  <a:srgbClr val="4472C4">
                    <a:lumMod val="50000"/>
                  </a:srgbClr>
                </a:solidFill>
                <a:latin typeface="+mn-lt"/>
                <a:ea typeface="+mn-ea"/>
                <a:cs typeface="+mn-cs"/>
              </a:defRPr>
            </a:pPr>
            <a:r>
              <a:rPr lang="en-US" sz="2800" b="1" dirty="0"/>
              <a:t>Compare cumulative speedup GPU depending on block number </a:t>
            </a:r>
            <a:r>
              <a:rPr lang="en-US" sz="2800" b="1" baseline="0" dirty="0"/>
              <a:t>(Collection of books)</a:t>
            </a:r>
            <a:endParaRPr lang="en-US" sz="2800" b="1" dirty="0"/>
          </a:p>
        </p:txBody>
      </p:sp>
      <p:graphicFrame>
        <p:nvGraphicFramePr>
          <p:cNvPr id="4" name="Chart 17">
            <a:extLst>
              <a:ext uri="{FF2B5EF4-FFF2-40B4-BE49-F238E27FC236}">
                <a16:creationId xmlns:a16="http://schemas.microsoft.com/office/drawing/2014/main" id="{9C17A51F-230F-4D67-BA6F-6A6825717B4D}"/>
              </a:ext>
            </a:extLst>
          </p:cNvPr>
          <p:cNvGraphicFramePr>
            <a:graphicFrameLocks/>
          </p:cNvGraphicFramePr>
          <p:nvPr>
            <p:extLst>
              <p:ext uri="{D42A27DB-BD31-4B8C-83A1-F6EECF244321}">
                <p14:modId xmlns:p14="http://schemas.microsoft.com/office/powerpoint/2010/main" val="4149511600"/>
              </p:ext>
            </p:extLst>
          </p:nvPr>
        </p:nvGraphicFramePr>
        <p:xfrm>
          <a:off x="1745034" y="2012551"/>
          <a:ext cx="8701930" cy="3969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1599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rot="410247">
            <a:off x="-683676" y="282945"/>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550185" y="-1231209"/>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a:off x="11826616" y="4551488"/>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735574" y="6170929"/>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4200340">
            <a:off x="11341028" y="513013"/>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1121734">
            <a:off x="10607470" y="-549755"/>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CPU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9517680">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4" name="!!BUCCHINA">
            <a:extLst>
              <a:ext uri="{FF2B5EF4-FFF2-40B4-BE49-F238E27FC236}">
                <a16:creationId xmlns:a16="http://schemas.microsoft.com/office/drawing/2014/main" id="{E4B80FA3-1BE2-3CDE-B75F-6C65A58EA408}"/>
              </a:ext>
            </a:extLst>
          </p:cNvPr>
          <p:cNvSpPr txBox="1"/>
          <p:nvPr/>
        </p:nvSpPr>
        <p:spPr>
          <a:xfrm>
            <a:off x="1561634" y="1682709"/>
            <a:ext cx="9068729" cy="3970318"/>
          </a:xfrm>
          <a:prstGeom prst="rect">
            <a:avLst/>
          </a:prstGeom>
          <a:noFill/>
        </p:spPr>
        <p:txBody>
          <a:bodyPr wrap="square" rtlCol="0">
            <a:spAutoFit/>
          </a:bodyPr>
          <a:lstStyle/>
          <a:p>
            <a:pPr algn="ctr"/>
            <a:r>
              <a:rPr lang="it-IT" sz="2800" dirty="0">
                <a:solidFill>
                  <a:srgbClr val="003366"/>
                </a:solidFill>
              </a:rPr>
              <a:t>For the CPU </a:t>
            </a:r>
            <a:r>
              <a:rPr lang="it-IT" sz="2800" dirty="0" err="1">
                <a:solidFill>
                  <a:srgbClr val="003366"/>
                </a:solidFill>
              </a:rPr>
              <a:t>analysis</a:t>
            </a:r>
            <a:r>
              <a:rPr lang="it-IT" sz="2800" dirty="0">
                <a:solidFill>
                  <a:srgbClr val="003366"/>
                </a:solidFill>
              </a:rPr>
              <a:t> </a:t>
            </a:r>
            <a:r>
              <a:rPr lang="it-IT" sz="2800" dirty="0" err="1">
                <a:solidFill>
                  <a:srgbClr val="003366"/>
                </a:solidFill>
              </a:rPr>
              <a:t>we</a:t>
            </a:r>
            <a:r>
              <a:rPr lang="it-IT" sz="2800" dirty="0">
                <a:solidFill>
                  <a:srgbClr val="003366"/>
                </a:solidFill>
              </a:rPr>
              <a:t> </a:t>
            </a:r>
            <a:r>
              <a:rPr lang="it-IT" sz="2800" dirty="0" err="1">
                <a:solidFill>
                  <a:srgbClr val="003366"/>
                </a:solidFill>
              </a:rPr>
              <a:t>used</a:t>
            </a:r>
            <a:r>
              <a:rPr lang="it-IT" sz="2800" dirty="0">
                <a:solidFill>
                  <a:srgbClr val="003366"/>
                </a:solidFill>
              </a:rPr>
              <a:t> the following datasets:</a:t>
            </a:r>
          </a:p>
          <a:p>
            <a:pPr algn="ctr"/>
            <a:endParaRPr lang="it-IT" sz="2800" dirty="0">
              <a:solidFill>
                <a:srgbClr val="003366"/>
              </a:solidFill>
            </a:endParaRPr>
          </a:p>
          <a:p>
            <a:pPr marL="457200" indent="-457200" algn="ctr">
              <a:buFont typeface="Arial" panose="020B0604020202020204" pitchFamily="34" charset="0"/>
              <a:buChar char="•"/>
            </a:pPr>
            <a:r>
              <a:rPr lang="it-IT" sz="2800" dirty="0" err="1">
                <a:solidFill>
                  <a:srgbClr val="003366"/>
                </a:solidFill>
              </a:rPr>
              <a:t>All</a:t>
            </a:r>
            <a:r>
              <a:rPr lang="it-IT" sz="2800" dirty="0">
                <a:solidFill>
                  <a:srgbClr val="003366"/>
                </a:solidFill>
              </a:rPr>
              <a:t> words are </a:t>
            </a:r>
            <a:r>
              <a:rPr lang="it-IT" sz="2800" dirty="0" err="1">
                <a:solidFill>
                  <a:srgbClr val="003366"/>
                </a:solidFill>
              </a:rPr>
              <a:t>different</a:t>
            </a:r>
            <a:r>
              <a:rPr lang="it-IT" sz="2800" dirty="0">
                <a:solidFill>
                  <a:srgbClr val="003366"/>
                </a:solidFill>
              </a:rPr>
              <a:t> (</a:t>
            </a:r>
            <a:r>
              <a:rPr lang="it-IT" sz="2800" dirty="0" err="1">
                <a:solidFill>
                  <a:srgbClr val="003366"/>
                </a:solidFill>
              </a:rPr>
              <a:t>Worst</a:t>
            </a:r>
            <a:r>
              <a:rPr lang="it-IT" sz="2800" dirty="0">
                <a:solidFill>
                  <a:srgbClr val="003366"/>
                </a:solidFill>
              </a:rPr>
              <a:t> case) : 1MB</a:t>
            </a:r>
          </a:p>
          <a:p>
            <a:pPr marL="457200" indent="-457200" algn="ctr">
              <a:buFont typeface="Arial" panose="020B0604020202020204" pitchFamily="34" charset="0"/>
              <a:buChar char="•"/>
            </a:pPr>
            <a:r>
              <a:rPr lang="it-IT" sz="2800" i="1" dirty="0">
                <a:solidFill>
                  <a:srgbClr val="003366"/>
                </a:solidFill>
              </a:rPr>
              <a:t>Moby Dick </a:t>
            </a:r>
            <a:r>
              <a:rPr lang="it-IT" sz="2800" dirty="0">
                <a:solidFill>
                  <a:srgbClr val="003366"/>
                </a:solidFill>
              </a:rPr>
              <a:t>by </a:t>
            </a:r>
            <a:r>
              <a:rPr lang="it-IT" sz="2800" i="1" dirty="0">
                <a:solidFill>
                  <a:srgbClr val="003366"/>
                </a:solidFill>
              </a:rPr>
              <a:t>Herman Melville </a:t>
            </a:r>
            <a:r>
              <a:rPr lang="it-IT" sz="2800" dirty="0">
                <a:solidFill>
                  <a:srgbClr val="003366"/>
                </a:solidFill>
              </a:rPr>
              <a:t>(</a:t>
            </a:r>
            <a:r>
              <a:rPr lang="it-IT" sz="2800" dirty="0" err="1">
                <a:solidFill>
                  <a:srgbClr val="003366"/>
                </a:solidFill>
              </a:rPr>
              <a:t>Average</a:t>
            </a:r>
            <a:r>
              <a:rPr lang="it-IT" sz="2800" dirty="0">
                <a:solidFill>
                  <a:srgbClr val="003366"/>
                </a:solidFill>
              </a:rPr>
              <a:t> case): 1.2MB</a:t>
            </a:r>
          </a:p>
          <a:p>
            <a:pPr marL="457200" indent="-457200" algn="ctr">
              <a:buFont typeface="Arial" panose="020B0604020202020204" pitchFamily="34" charset="0"/>
              <a:buChar char="•"/>
            </a:pPr>
            <a:r>
              <a:rPr lang="it-IT" sz="2800" dirty="0">
                <a:solidFill>
                  <a:srgbClr val="003366"/>
                </a:solidFill>
              </a:rPr>
              <a:t>A </a:t>
            </a:r>
            <a:r>
              <a:rPr lang="it-IT" sz="2800" dirty="0" err="1">
                <a:solidFill>
                  <a:srgbClr val="003366"/>
                </a:solidFill>
              </a:rPr>
              <a:t>collection</a:t>
            </a:r>
            <a:r>
              <a:rPr lang="it-IT" sz="2800" dirty="0">
                <a:solidFill>
                  <a:srgbClr val="003366"/>
                </a:solidFill>
              </a:rPr>
              <a:t> of books (</a:t>
            </a:r>
            <a:r>
              <a:rPr lang="it-IT" sz="2800" dirty="0" err="1">
                <a:solidFill>
                  <a:srgbClr val="003366"/>
                </a:solidFill>
              </a:rPr>
              <a:t>Average</a:t>
            </a:r>
            <a:r>
              <a:rPr lang="it-IT" sz="2800" dirty="0">
                <a:solidFill>
                  <a:srgbClr val="003366"/>
                </a:solidFill>
              </a:rPr>
              <a:t> case): 100MB</a:t>
            </a:r>
          </a:p>
          <a:p>
            <a:pPr marL="457200" indent="-457200" algn="ctr">
              <a:buFont typeface="Arial" panose="020B0604020202020204" pitchFamily="34" charset="0"/>
              <a:buChar char="•"/>
            </a:pPr>
            <a:endParaRPr lang="it-IT" sz="2800" dirty="0">
              <a:solidFill>
                <a:srgbClr val="003366"/>
              </a:solidFill>
            </a:endParaRPr>
          </a:p>
          <a:p>
            <a:pPr algn="ctr"/>
            <a:r>
              <a:rPr lang="it-IT" sz="2800" dirty="0">
                <a:solidFill>
                  <a:srgbClr val="003366"/>
                </a:solidFill>
              </a:rPr>
              <a:t>The </a:t>
            </a:r>
            <a:r>
              <a:rPr lang="it-IT" sz="2800" dirty="0" err="1">
                <a:solidFill>
                  <a:srgbClr val="003366"/>
                </a:solidFill>
              </a:rPr>
              <a:t>execution</a:t>
            </a:r>
            <a:r>
              <a:rPr lang="it-IT" sz="2800" dirty="0">
                <a:solidFill>
                  <a:srgbClr val="003366"/>
                </a:solidFill>
              </a:rPr>
              <a:t> times </a:t>
            </a:r>
            <a:r>
              <a:rPr lang="it-IT" sz="2800" dirty="0" err="1">
                <a:solidFill>
                  <a:srgbClr val="003366"/>
                </a:solidFill>
              </a:rPr>
              <a:t>were</a:t>
            </a:r>
            <a:r>
              <a:rPr lang="it-IT" sz="2800" dirty="0">
                <a:solidFill>
                  <a:srgbClr val="003366"/>
                </a:solidFill>
              </a:rPr>
              <a:t> </a:t>
            </a:r>
            <a:r>
              <a:rPr lang="it-IT" sz="2800" dirty="0" err="1">
                <a:solidFill>
                  <a:srgbClr val="003366"/>
                </a:solidFill>
              </a:rPr>
              <a:t>measured</a:t>
            </a:r>
            <a:r>
              <a:rPr lang="it-IT" sz="2800" dirty="0">
                <a:solidFill>
                  <a:srgbClr val="003366"/>
                </a:solidFill>
              </a:rPr>
              <a:t> </a:t>
            </a:r>
            <a:r>
              <a:rPr lang="it-IT" sz="2800" dirty="0" err="1">
                <a:solidFill>
                  <a:srgbClr val="003366"/>
                </a:solidFill>
              </a:rPr>
              <a:t>using</a:t>
            </a:r>
            <a:r>
              <a:rPr lang="it-IT" sz="2800" dirty="0">
                <a:solidFill>
                  <a:srgbClr val="003366"/>
                </a:solidFill>
              </a:rPr>
              <a:t> the C library </a:t>
            </a:r>
            <a:r>
              <a:rPr lang="it-IT" sz="2800" dirty="0" err="1">
                <a:solidFill>
                  <a:srgbClr val="003366"/>
                </a:solidFill>
              </a:rPr>
              <a:t>function</a:t>
            </a:r>
            <a:r>
              <a:rPr lang="it-IT" sz="2800" dirty="0">
                <a:solidFill>
                  <a:srgbClr val="003366"/>
                </a:solidFill>
              </a:rPr>
              <a:t> clock().</a:t>
            </a:r>
          </a:p>
          <a:p>
            <a:pPr algn="ctr"/>
            <a:endParaRPr lang="it-IT" sz="2800" dirty="0">
              <a:solidFill>
                <a:srgbClr val="003366"/>
              </a:solidFill>
            </a:endParaRPr>
          </a:p>
        </p:txBody>
      </p:sp>
    </p:spTree>
    <p:extLst>
      <p:ext uri="{BB962C8B-B14F-4D97-AF65-F5344CB8AC3E}">
        <p14:creationId xmlns:p14="http://schemas.microsoft.com/office/powerpoint/2010/main" val="276337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8A676A0-C184-4757-8456-CE39B0A8AD75}"/>
              </a:ext>
            </a:extLst>
          </p:cNvPr>
          <p:cNvSpPr/>
          <p:nvPr/>
        </p:nvSpPr>
        <p:spPr>
          <a:xfrm>
            <a:off x="-717345" y="-217976"/>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D3262563-263C-4C49-A231-F5773F1F3BB4}"/>
              </a:ext>
            </a:extLst>
          </p:cNvPr>
          <p:cNvSpPr/>
          <p:nvPr/>
        </p:nvSpPr>
        <p:spPr>
          <a:xfrm rot="16458564">
            <a:off x="-220042" y="-1466923"/>
            <a:ext cx="1283737" cy="2119472"/>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Q1">
            <a:extLst>
              <a:ext uri="{FF2B5EF4-FFF2-40B4-BE49-F238E27FC236}">
                <a16:creationId xmlns:a16="http://schemas.microsoft.com/office/drawing/2014/main" id="{248A0EEE-7548-415A-9231-0B5FEE38C822}"/>
              </a:ext>
            </a:extLst>
          </p:cNvPr>
          <p:cNvSpPr/>
          <p:nvPr/>
        </p:nvSpPr>
        <p:spPr>
          <a:xfrm rot="671838">
            <a:off x="12036505" y="4345057"/>
            <a:ext cx="2336500"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Q2">
            <a:extLst>
              <a:ext uri="{FF2B5EF4-FFF2-40B4-BE49-F238E27FC236}">
                <a16:creationId xmlns:a16="http://schemas.microsoft.com/office/drawing/2014/main" id="{65CFE8FD-E769-44AF-932D-79252B9F5075}"/>
              </a:ext>
            </a:extLst>
          </p:cNvPr>
          <p:cNvSpPr/>
          <p:nvPr/>
        </p:nvSpPr>
        <p:spPr>
          <a:xfrm rot="20992418">
            <a:off x="11829855" y="5539543"/>
            <a:ext cx="2138709" cy="202545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a:extLst>
              <a:ext uri="{FF2B5EF4-FFF2-40B4-BE49-F238E27FC236}">
                <a16:creationId xmlns:a16="http://schemas.microsoft.com/office/drawing/2014/main" id="{E6BB57D7-63B0-442F-99E3-919B88751030}"/>
              </a:ext>
            </a:extLst>
          </p:cNvPr>
          <p:cNvSpPr/>
          <p:nvPr/>
        </p:nvSpPr>
        <p:spPr>
          <a:xfrm rot="2856139">
            <a:off x="10910641" y="-1010706"/>
            <a:ext cx="2467469" cy="1443267"/>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246565A8-81F7-4DE7-8AC1-2160D671435D}"/>
              </a:ext>
            </a:extLst>
          </p:cNvPr>
          <p:cNvSpPr/>
          <p:nvPr/>
        </p:nvSpPr>
        <p:spPr>
          <a:xfrm rot="20577784">
            <a:off x="11790811" y="501990"/>
            <a:ext cx="2216799" cy="973721"/>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T">
            <a:extLst>
              <a:ext uri="{FF2B5EF4-FFF2-40B4-BE49-F238E27FC236}">
                <a16:creationId xmlns:a16="http://schemas.microsoft.com/office/drawing/2014/main" id="{3783CAC0-4541-8E4E-662C-5F876652243E}"/>
              </a:ext>
            </a:extLst>
          </p:cNvPr>
          <p:cNvSpPr txBox="1"/>
          <p:nvPr/>
        </p:nvSpPr>
        <p:spPr>
          <a:xfrm>
            <a:off x="2143474" y="350558"/>
            <a:ext cx="7905051" cy="707886"/>
          </a:xfrm>
          <a:prstGeom prst="rect">
            <a:avLst/>
          </a:prstGeom>
          <a:noFill/>
        </p:spPr>
        <p:txBody>
          <a:bodyPr wrap="square" rtlCol="0">
            <a:spAutoFit/>
          </a:bodyPr>
          <a:lstStyle/>
          <a:p>
            <a:pPr algn="ctr"/>
            <a:r>
              <a:rPr lang="it-IT" sz="4000" dirty="0">
                <a:solidFill>
                  <a:srgbClr val="003366"/>
                </a:solidFill>
              </a:rPr>
              <a:t>CPU ANALYSIS</a:t>
            </a:r>
          </a:p>
        </p:txBody>
      </p:sp>
      <p:sp>
        <p:nvSpPr>
          <p:cNvPr id="2" name="Rettangolo 1">
            <a:extLst>
              <a:ext uri="{FF2B5EF4-FFF2-40B4-BE49-F238E27FC236}">
                <a16:creationId xmlns:a16="http://schemas.microsoft.com/office/drawing/2014/main" id="{BAF5E706-677D-5AC8-05A3-8AA8F10E6783}"/>
              </a:ext>
            </a:extLst>
          </p:cNvPr>
          <p:cNvSpPr/>
          <p:nvPr/>
        </p:nvSpPr>
        <p:spPr>
          <a:xfrm rot="17307577">
            <a:off x="-493931" y="5987510"/>
            <a:ext cx="924576" cy="2146409"/>
          </a:xfrm>
          <a:prstGeom prst="rect">
            <a:avLst/>
          </a:prstGeom>
          <a:solidFill>
            <a:srgbClr val="003366">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Picture 2">
            <a:extLst>
              <a:ext uri="{FF2B5EF4-FFF2-40B4-BE49-F238E27FC236}">
                <a16:creationId xmlns:a16="http://schemas.microsoft.com/office/drawing/2014/main" id="{4974D76D-AB7B-D218-96F1-38C066A2E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70" b="97603" l="699" r="97203">
                        <a14:foregroundMark x1="8392" y1="33904" x2="8392" y2="33904"/>
                        <a14:foregroundMark x1="4196" y1="32192" x2="4196" y2="32192"/>
                        <a14:foregroundMark x1="11538" y1="24315" x2="11538" y2="24315"/>
                        <a14:foregroundMark x1="19930" y1="17466" x2="19930" y2="17466"/>
                        <a14:foregroundMark x1="29720" y1="10959" x2="29720" y2="10959"/>
                        <a14:foregroundMark x1="32867" y1="5479" x2="32867" y2="5479"/>
                        <a14:foregroundMark x1="41608" y1="6164" x2="41608" y2="6164"/>
                        <a14:foregroundMark x1="44056" y1="1370" x2="44056" y2="1370"/>
                        <a14:foregroundMark x1="59091" y1="5822" x2="59091" y2="5822"/>
                        <a14:foregroundMark x1="71329" y1="8904" x2="71329" y2="8904"/>
                        <a14:foregroundMark x1="74825" y1="12671" x2="74825" y2="12671"/>
                        <a14:foregroundMark x1="87413" y1="20890" x2="87413" y2="20890"/>
                        <a14:foregroundMark x1="90559" y1="24315" x2="90559" y2="24315"/>
                        <a14:foregroundMark x1="90210" y1="31164" x2="90210" y2="31164"/>
                        <a14:foregroundMark x1="94755" y1="29452" x2="94755" y2="29452"/>
                        <a14:foregroundMark x1="97203" y1="37329" x2="97203" y2="37329"/>
                        <a14:foregroundMark x1="93706" y1="46233" x2="93706" y2="46233"/>
                        <a14:foregroundMark x1="95105" y1="58219" x2="95105" y2="58219"/>
                        <a14:foregroundMark x1="89860" y1="64384" x2="89860" y2="64384"/>
                        <a14:foregroundMark x1="86014" y1="72945" x2="86014" y2="72945"/>
                        <a14:foregroundMark x1="80070" y1="83562" x2="80070" y2="83562"/>
                        <a14:foregroundMark x1="64685" y1="91096" x2="64685" y2="91096"/>
                        <a14:foregroundMark x1="56294" y1="97603" x2="56294" y2="97603"/>
                        <a14:foregroundMark x1="46154" y1="97603" x2="46154" y2="97603"/>
                        <a14:foregroundMark x1="42657" y1="91781" x2="42657" y2="91781"/>
                        <a14:foregroundMark x1="36713" y1="93493" x2="36713" y2="93493"/>
                        <a14:foregroundMark x1="20979" y1="86301" x2="20979" y2="86301"/>
                        <a14:foregroundMark x1="10839" y1="76370" x2="10839" y2="76370"/>
                        <a14:foregroundMark x1="6993" y1="68836" x2="6993" y2="68836"/>
                        <a14:foregroundMark x1="4545" y1="53082" x2="4545" y2="53082"/>
                        <a14:foregroundMark x1="699" y1="50342" x2="699" y2="50342"/>
                        <a14:foregroundMark x1="2098" y1="44521" x2="2098" y2="44521"/>
                        <a14:foregroundMark x1="47203" y1="49315" x2="47203" y2="49315"/>
                        <a14:foregroundMark x1="56294" y1="48288" x2="56294" y2="48288"/>
                        <a14:foregroundMark x1="49301" y1="57877" x2="49301" y2="57877"/>
                        <a14:foregroundMark x1="50350" y1="54110" x2="50350" y2="54110"/>
                        <a14:foregroundMark x1="43706" y1="44863" x2="43706" y2="44863"/>
                        <a14:foregroundMark x1="56294" y1="44521" x2="56294" y2="44521"/>
                        <a14:foregroundMark x1="49301" y1="60616" x2="49301" y2="60616"/>
                        <a14:backgroundMark x1="24476" y1="46233" x2="24476" y2="46233"/>
                        <a14:backgroundMark x1="24126" y1="40411" x2="24126" y2="40411"/>
                        <a14:backgroundMark x1="36014" y1="33219" x2="36014" y2="33219"/>
                        <a14:backgroundMark x1="42308" y1="32877" x2="42308" y2="32877"/>
                        <a14:backgroundMark x1="46503" y1="31507" x2="46503" y2="31507"/>
                        <a14:backgroundMark x1="38112" y1="39384" x2="38112" y2="39384"/>
                        <a14:backgroundMark x1="51748" y1="18151" x2="51748" y2="18151"/>
                        <a14:backgroundMark x1="50000" y1="21918" x2="50000" y2="21918"/>
                        <a14:backgroundMark x1="50350" y1="24315" x2="50350" y2="24315"/>
                        <a14:backgroundMark x1="43706" y1="20548" x2="43706" y2="20548"/>
                        <a14:backgroundMark x1="40210" y1="21575" x2="40210" y2="21575"/>
                        <a14:backgroundMark x1="38811" y1="17808" x2="38811" y2="17808"/>
                        <a14:backgroundMark x1="41608" y1="17123" x2="41608" y2="17123"/>
                        <a14:backgroundMark x1="44406" y1="26712" x2="44406" y2="26712"/>
                        <a14:backgroundMark x1="46503" y1="25685" x2="46503" y2="25685"/>
                        <a14:backgroundMark x1="62937" y1="32877" x2="62937" y2="32877"/>
                        <a14:backgroundMark x1="70280" y1="41781" x2="70280" y2="41781"/>
                        <a14:backgroundMark x1="74476" y1="45548" x2="74476" y2="45548"/>
                        <a14:backgroundMark x1="70629" y1="49315" x2="70629" y2="49315"/>
                        <a14:backgroundMark x1="74126" y1="51712" x2="74126" y2="51712"/>
                        <a14:backgroundMark x1="63986" y1="54110" x2="63986" y2="54110"/>
                        <a14:backgroundMark x1="63287" y1="64726" x2="63287" y2="64726"/>
                        <a14:backgroundMark x1="59441" y1="69178" x2="59441" y2="69178"/>
                        <a14:backgroundMark x1="52797" y1="75685" x2="52797" y2="75685"/>
                        <a14:backgroundMark x1="54545" y1="79110" x2="54545" y2="79110"/>
                        <a14:backgroundMark x1="58042" y1="83562" x2="58042" y2="83562"/>
                        <a14:backgroundMark x1="48601" y1="73973" x2="48601" y2="73973"/>
                        <a14:backgroundMark x1="50000" y1="69863" x2="50000" y2="69863"/>
                        <a14:backgroundMark x1="45804" y1="71575" x2="45804" y2="71575"/>
                        <a14:backgroundMark x1="42657" y1="72945" x2="42657" y2="72945"/>
                        <a14:backgroundMark x1="40210" y1="75685" x2="40210" y2="75685"/>
                        <a14:backgroundMark x1="36364" y1="73288" x2="36364" y2="73288"/>
                        <a14:backgroundMark x1="31469" y1="68151" x2="31469" y2="68151"/>
                        <a14:backgroundMark x1="24825" y1="54452" x2="24825" y2="54452"/>
                        <a14:backgroundMark x1="29371" y1="51712" x2="29371" y2="51712"/>
                        <a14:backgroundMark x1="36364" y1="54795" x2="36364" y2="54795"/>
                        <a14:backgroundMark x1="38462" y1="47260" x2="38462" y2="47260"/>
                        <a14:backgroundMark x1="37762" y1="43493" x2="37762" y2="43493"/>
                        <a14:backgroundMark x1="50000" y1="28767" x2="50000" y2="28767"/>
                        <a14:backgroundMark x1="53846" y1="31849" x2="53846" y2="31849"/>
                        <a14:backgroundMark x1="58392" y1="32534" x2="58392" y2="32534"/>
                        <a14:backgroundMark x1="61538" y1="48630" x2="61538" y2="48630"/>
                        <a14:backgroundMark x1="61888" y1="43493" x2="61888" y2="43493"/>
                        <a14:backgroundMark x1="20629" y1="59247" x2="20629" y2="59247"/>
                        <a14:backgroundMark x1="27273" y1="36301" x2="27273" y2="36301"/>
                        <a14:backgroundMark x1="31469" y1="61986" x2="31469" y2="61986"/>
                        <a14:backgroundMark x1="33916" y1="24315" x2="33916" y2="24315"/>
                        <a14:backgroundMark x1="61189" y1="28767" x2="61189" y2="28767"/>
                        <a14:backgroundMark x1="49301" y1="44178" x2="49301" y2="44178"/>
                        <a14:backgroundMark x1="77273" y1="61644" x2="77273" y2="61644"/>
                        <a14:backgroundMark x1="68531" y1="60616" x2="68531" y2="60616"/>
                        <a14:backgroundMark x1="7343" y1="30479" x2="7343" y2="30479"/>
                        <a14:backgroundMark x1="12238" y1="22603" x2="12238" y2="22603"/>
                        <a14:backgroundMark x1="43007" y1="4795" x2="43007" y2="4795"/>
                      </a14:backgroundRemoval>
                    </a14:imgEffect>
                  </a14:imgLayer>
                </a14:imgProps>
              </a:ext>
              <a:ext uri="{28A0092B-C50C-407E-A947-70E740481C1C}">
                <a14:useLocalDpi xmlns:a14="http://schemas.microsoft.com/office/drawing/2010/main" val="0"/>
              </a:ext>
            </a:extLst>
          </a:blip>
          <a:srcRect/>
          <a:stretch>
            <a:fillRect/>
          </a:stretch>
        </p:blipFill>
        <p:spPr bwMode="auto">
          <a:xfrm>
            <a:off x="207231" y="5690778"/>
            <a:ext cx="986425" cy="1007119"/>
          </a:xfrm>
          <a:prstGeom prst="rect">
            <a:avLst/>
          </a:prstGeom>
          <a:noFill/>
          <a:extLst>
            <a:ext uri="{909E8E84-426E-40DD-AFC4-6F175D3DCCD1}">
              <a14:hiddenFill xmlns:a14="http://schemas.microsoft.com/office/drawing/2010/main">
                <a:solidFill>
                  <a:srgbClr val="FFFFFF"/>
                </a:solidFill>
              </a14:hiddenFill>
            </a:ext>
          </a:extLst>
        </p:spPr>
      </p:pic>
      <p:sp>
        <p:nvSpPr>
          <p:cNvPr id="5" name="!!pp">
            <a:extLst>
              <a:ext uri="{FF2B5EF4-FFF2-40B4-BE49-F238E27FC236}">
                <a16:creationId xmlns:a16="http://schemas.microsoft.com/office/drawing/2014/main" id="{385C9215-470F-7792-8475-D2B7CAB42663}"/>
              </a:ext>
            </a:extLst>
          </p:cNvPr>
          <p:cNvSpPr txBox="1"/>
          <p:nvPr/>
        </p:nvSpPr>
        <p:spPr>
          <a:xfrm>
            <a:off x="2143473" y="1313770"/>
            <a:ext cx="7905051" cy="954107"/>
          </a:xfrm>
          <a:prstGeom prst="rect">
            <a:avLst/>
          </a:prstGeom>
          <a:noFill/>
        </p:spPr>
        <p:txBody>
          <a:bodyPr wrap="square" rtlCol="0">
            <a:spAutoFit/>
          </a:bodyPr>
          <a:lstStyle/>
          <a:p>
            <a:pPr algn="ctr">
              <a:defRPr sz="1400" b="0" i="0" u="none" strike="noStrike" kern="1200" spc="0" baseline="0">
                <a:solidFill>
                  <a:srgbClr val="4472C4">
                    <a:lumMod val="50000"/>
                  </a:srgbClr>
                </a:solidFill>
                <a:latin typeface="+mn-lt"/>
                <a:ea typeface="+mn-ea"/>
                <a:cs typeface="+mn-cs"/>
              </a:defRPr>
            </a:pPr>
            <a:r>
              <a:rPr lang="en-US" sz="2800" b="1" baseline="0" dirty="0">
                <a:solidFill>
                  <a:schemeClr val="accent1">
                    <a:lumMod val="50000"/>
                  </a:schemeClr>
                </a:solidFill>
              </a:rPr>
              <a:t>Compare execution time on </a:t>
            </a:r>
            <a:r>
              <a:rPr lang="en-US" sz="2800" b="1" i="0" u="none" strike="noStrike" kern="1200" spc="0" baseline="0" dirty="0">
                <a:solidFill>
                  <a:schemeClr val="accent1">
                    <a:lumMod val="50000"/>
                  </a:schemeClr>
                </a:solidFill>
              </a:rPr>
              <a:t>All Diff. words</a:t>
            </a:r>
            <a:br>
              <a:rPr lang="en-US" sz="2800" b="1" i="0" u="none" strike="noStrike" kern="1200" spc="0" baseline="0" dirty="0">
                <a:solidFill>
                  <a:schemeClr val="accent1">
                    <a:lumMod val="50000"/>
                  </a:schemeClr>
                </a:solidFill>
              </a:rPr>
            </a:br>
            <a:r>
              <a:rPr lang="en-US" sz="2800" b="1" dirty="0">
                <a:solidFill>
                  <a:schemeClr val="accent1">
                    <a:lumMod val="50000"/>
                  </a:schemeClr>
                </a:solidFill>
              </a:rPr>
              <a:t>Worst case </a:t>
            </a:r>
            <a:r>
              <a:rPr lang="en-US" sz="2800" b="1" i="0" u="none" strike="noStrike" kern="1200" spc="0" baseline="0" dirty="0">
                <a:solidFill>
                  <a:schemeClr val="accent1">
                    <a:lumMod val="50000"/>
                  </a:schemeClr>
                </a:solidFill>
              </a:rPr>
              <a:t>(1 MB)</a:t>
            </a:r>
          </a:p>
        </p:txBody>
      </p:sp>
      <p:graphicFrame>
        <p:nvGraphicFramePr>
          <p:cNvPr id="13" name="Chart 61">
            <a:extLst>
              <a:ext uri="{FF2B5EF4-FFF2-40B4-BE49-F238E27FC236}">
                <a16:creationId xmlns:a16="http://schemas.microsoft.com/office/drawing/2014/main" id="{DCC9C541-39A1-4959-B0A7-056E0BC811B9}"/>
              </a:ext>
            </a:extLst>
          </p:cNvPr>
          <p:cNvGraphicFramePr>
            <a:graphicFrameLocks/>
          </p:cNvGraphicFramePr>
          <p:nvPr>
            <p:extLst>
              <p:ext uri="{D42A27DB-BD31-4B8C-83A1-F6EECF244321}">
                <p14:modId xmlns:p14="http://schemas.microsoft.com/office/powerpoint/2010/main" val="4126011197"/>
              </p:ext>
            </p:extLst>
          </p:nvPr>
        </p:nvGraphicFramePr>
        <p:xfrm>
          <a:off x="2004620" y="2267877"/>
          <a:ext cx="8182756" cy="38975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981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Personalizzato 1">
      <a:dk1>
        <a:srgbClr val="30708F"/>
      </a:dk1>
      <a:lt1>
        <a:srgbClr val="FAFAFA"/>
      </a:lt1>
      <a:dk2>
        <a:srgbClr val="009DE0"/>
      </a:dk2>
      <a:lt2>
        <a:srgbClr val="E1E1E1"/>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zato 1">
      <a:majorFont>
        <a:latin typeface="Arial Nova Cond"/>
        <a:ea typeface=""/>
        <a:cs typeface=""/>
      </a:majorFont>
      <a:minorFont>
        <a:latin typeface="Arial Nova Cond Light"/>
        <a:ea typeface=""/>
        <a:cs typeface=""/>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zato 1">
    <a:dk1>
      <a:srgbClr val="30708F"/>
    </a:dk1>
    <a:lt1>
      <a:srgbClr val="FAFAFA"/>
    </a:lt1>
    <a:dk2>
      <a:srgbClr val="009DE0"/>
    </a:dk2>
    <a:lt2>
      <a:srgbClr val="E1E1E1"/>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ersonalizzato 1">
    <a:dk1>
      <a:srgbClr val="30708F"/>
    </a:dk1>
    <a:lt1>
      <a:srgbClr val="FAFAFA"/>
    </a:lt1>
    <a:dk2>
      <a:srgbClr val="009DE0"/>
    </a:dk2>
    <a:lt2>
      <a:srgbClr val="E1E1E1"/>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Personalizzato 1">
    <a:dk1>
      <a:srgbClr val="30708F"/>
    </a:dk1>
    <a:lt1>
      <a:srgbClr val="FAFAFA"/>
    </a:lt1>
    <a:dk2>
      <a:srgbClr val="009DE0"/>
    </a:dk2>
    <a:lt2>
      <a:srgbClr val="E1E1E1"/>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3025</TotalTime>
  <Words>664</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Arial Nova Cond</vt:lpstr>
      <vt:lpstr>Arial Nova Cond Light</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Iacopo Canetta</dc:creator>
  <cp:lastModifiedBy>Francesco Berti</cp:lastModifiedBy>
  <cp:revision>42</cp:revision>
  <dcterms:created xsi:type="dcterms:W3CDTF">2021-12-20T11:01:51Z</dcterms:created>
  <dcterms:modified xsi:type="dcterms:W3CDTF">2023-06-04T10:08:04Z</dcterms:modified>
</cp:coreProperties>
</file>