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62"/>
  </p:notesMasterIdLst>
  <p:sldIdLst>
    <p:sldId id="367" r:id="rId4"/>
    <p:sldId id="361" r:id="rId5"/>
    <p:sldId id="340" r:id="rId6"/>
    <p:sldId id="341" r:id="rId7"/>
    <p:sldId id="342" r:id="rId8"/>
    <p:sldId id="362" r:id="rId9"/>
    <p:sldId id="327" r:id="rId10"/>
    <p:sldId id="257" r:id="rId11"/>
    <p:sldId id="258" r:id="rId12"/>
    <p:sldId id="263" r:id="rId13"/>
    <p:sldId id="264" r:id="rId14"/>
    <p:sldId id="265" r:id="rId15"/>
    <p:sldId id="269" r:id="rId16"/>
    <p:sldId id="270" r:id="rId17"/>
    <p:sldId id="363" r:id="rId18"/>
    <p:sldId id="274" r:id="rId19"/>
    <p:sldId id="275" r:id="rId20"/>
    <p:sldId id="352" r:id="rId21"/>
    <p:sldId id="35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54" r:id="rId32"/>
    <p:sldId id="287" r:id="rId33"/>
    <p:sldId id="288" r:id="rId34"/>
    <p:sldId id="291" r:id="rId35"/>
    <p:sldId id="355" r:id="rId36"/>
    <p:sldId id="293" r:id="rId37"/>
    <p:sldId id="294" r:id="rId38"/>
    <p:sldId id="356" r:id="rId39"/>
    <p:sldId id="357" r:id="rId40"/>
    <p:sldId id="296" r:id="rId41"/>
    <p:sldId id="297" r:id="rId42"/>
    <p:sldId id="298" r:id="rId43"/>
    <p:sldId id="369" r:id="rId44"/>
    <p:sldId id="358" r:id="rId45"/>
    <p:sldId id="368" r:id="rId46"/>
    <p:sldId id="301" r:id="rId47"/>
    <p:sldId id="302" r:id="rId48"/>
    <p:sldId id="370" r:id="rId49"/>
    <p:sldId id="359" r:id="rId50"/>
    <p:sldId id="360" r:id="rId51"/>
    <p:sldId id="306" r:id="rId52"/>
    <p:sldId id="307" r:id="rId53"/>
    <p:sldId id="308" r:id="rId54"/>
    <p:sldId id="309" r:id="rId55"/>
    <p:sldId id="310" r:id="rId56"/>
    <p:sldId id="366" r:id="rId57"/>
    <p:sldId id="315" r:id="rId58"/>
    <p:sldId id="316" r:id="rId59"/>
    <p:sldId id="317" r:id="rId60"/>
    <p:sldId id="31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1" autoAdjust="0"/>
    <p:restoredTop sz="82030" autoAdjust="0"/>
  </p:normalViewPr>
  <p:slideViewPr>
    <p:cSldViewPr snapToGrid="0">
      <p:cViewPr varScale="1">
        <p:scale>
          <a:sx n="98" d="100"/>
          <a:sy n="98" d="100"/>
        </p:scale>
        <p:origin x="2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check for co-linear variables</a:t>
            </a:r>
          </a:p>
          <a:p>
            <a:r>
              <a:rPr lang="en-US" dirty="0"/>
              <a:t>Does not perform outlier suppression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For Internal Purposes Only – Not to Be Distributed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11036-11C8-453C-818D-B090064BB0A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5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75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92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9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you can combine independent voters with someone that didn’t register.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E34-6174-AC4C-A583-198E8A5B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ACC8-19D7-9546-8265-80FFFABA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5722-4575-E546-B421-98FE2DA7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7606-C282-3E4D-9858-DB2D6FCCA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5F0753F-DCF0-E24F-ADCD-CE8006D0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35" y="956603"/>
            <a:ext cx="4922530" cy="51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C6E70BA-DCF0-3A4A-B8E9-C488FCFED418}"/>
              </a:ext>
            </a:extLst>
          </p:cNvPr>
          <p:cNvSpPr txBox="1"/>
          <p:nvPr/>
        </p:nvSpPr>
        <p:spPr>
          <a:xfrm>
            <a:off x="114794" y="1999657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D911F12-93A3-9F40-8E24-5B034B2C3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668E5-911F-E940-8FB8-12A82A63CD0D}"/>
              </a:ext>
            </a:extLst>
          </p:cNvPr>
          <p:cNvSpPr txBox="1"/>
          <p:nvPr/>
        </p:nvSpPr>
        <p:spPr>
          <a:xfrm>
            <a:off x="112295" y="3472408"/>
            <a:ext cx="46040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too hard to be cool”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09" y="1122947"/>
            <a:ext cx="759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 model is a set of rules predicting actions or phenomena.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Computers can learn complex  representations of phenomena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1FA9375-49FD-354D-A520-B74EFA70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8742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922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74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learned patterns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“reality”.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92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61136B9-246C-1344-8FEF-C30ACD45C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748365B-68BA-F245-A854-0923FD288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2248524"/>
            <a:ext cx="3047892" cy="30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0597" y="1076172"/>
            <a:ext cx="599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business terms.  </a:t>
            </a:r>
            <a:r>
              <a:rPr lang="en-US" sz="1600" i="1" dirty="0">
                <a:solidFill>
                  <a:prstClr val="black"/>
                </a:solidFill>
              </a:rPr>
              <a:t>Avoid open ended questions or just curiosity analysis.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3D9EC0-161B-074A-8CF7-24254DA6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EEABB-CDB4-E846-8F32-29F572E9F7C5}"/>
              </a:ext>
            </a:extLst>
          </p:cNvPr>
          <p:cNvSpPr txBox="1"/>
          <p:nvPr/>
        </p:nvSpPr>
        <p:spPr>
          <a:xfrm>
            <a:off x="2900597" y="1654035"/>
            <a:ext cx="624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Don’t measure things twice (multi-collinearity) like Celsius &amp; Fahrenheit in the same data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E6FD3-6C5B-B44B-9A75-FE5846B5B8F6}"/>
              </a:ext>
            </a:extLst>
          </p:cNvPr>
          <p:cNvSpPr/>
          <p:nvPr/>
        </p:nvSpPr>
        <p:spPr>
          <a:xfrm>
            <a:off x="2900596" y="2478120"/>
            <a:ext cx="6243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integrity &amp; human behavior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&amp; therefore 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The choice of what to measure will impact the human behavior </a:t>
            </a:r>
            <a:r>
              <a:rPr lang="en-US" sz="1600" dirty="0" err="1">
                <a:solidFill>
                  <a:prstClr val="black"/>
                </a:solidFill>
              </a:rPr>
              <a:t>ie</a:t>
            </a:r>
            <a:r>
              <a:rPr lang="en-US" sz="1600" dirty="0">
                <a:solidFill>
                  <a:prstClr val="black"/>
                </a:solidFill>
              </a:rPr>
              <a:t> AHT, or FCR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BF1E4-F1BD-5544-9FC8-7ADE1E73107D}"/>
              </a:ext>
            </a:extLst>
          </p:cNvPr>
          <p:cNvSpPr/>
          <p:nvPr/>
        </p:nvSpPr>
        <p:spPr>
          <a:xfrm>
            <a:off x="2900597" y="4040868"/>
            <a:ext cx="62434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8BE84-F0A5-2145-9EBF-25D5C269F743}"/>
              </a:ext>
            </a:extLst>
          </p:cNvPr>
          <p:cNvSpPr/>
          <p:nvPr/>
        </p:nvSpPr>
        <p:spPr>
          <a:xfrm>
            <a:off x="2900596" y="5357393"/>
            <a:ext cx="624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 &amp; misunderstanding of the project!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Including flight ”cancel status” when predicting flight delays</a:t>
            </a: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83256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weird  stock photo light bulb">
            <a:extLst>
              <a:ext uri="{FF2B5EF4-FFF2-40B4-BE49-F238E27FC236}">
                <a16:creationId xmlns:a16="http://schemas.microsoft.com/office/drawing/2014/main" id="{63F8F040-F578-4EA4-A0C1-919F9012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6" y="1898964"/>
            <a:ext cx="4135483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1804916"/>
            <a:ext cx="411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2 States of Nature = 1 Light Switch or  “dummy variable”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 or Cat needs one column where dog =1, cat=0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the column has a 0 then its a 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F40F864-6D4A-774D-B970-F2282D25855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7225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86990" y="1305782"/>
            <a:ext cx="411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3 States of Nature = 2 Light Switches or  “dummy variables”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If both columns are 0 then by default, this is the same information as the row having a fish.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 result for weird  stock photo light bulb">
            <a:extLst>
              <a:ext uri="{FF2B5EF4-FFF2-40B4-BE49-F238E27FC236}">
                <a16:creationId xmlns:a16="http://schemas.microsoft.com/office/drawing/2014/main" id="{D9E7E8F2-A689-46F1-8A83-EE330287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21030"/>
            <a:ext cx="3585029" cy="263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BE8FCBC-0007-A347-8A4E-952EF945C05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D12C4AE-754C-6543-8859-C00AD460E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78336"/>
              </p:ext>
            </p:extLst>
          </p:nvPr>
        </p:nvGraphicFramePr>
        <p:xfrm>
          <a:off x="5811187" y="2401341"/>
          <a:ext cx="12338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33">
                  <a:extLst>
                    <a:ext uri="{9D8B030D-6E8A-4147-A177-3AD203B41FA5}">
                      <a16:colId xmlns:a16="http://schemas.microsoft.com/office/drawing/2014/main" val="2235749819"/>
                    </a:ext>
                  </a:extLst>
                </a:gridCol>
                <a:gridCol w="674236">
                  <a:extLst>
                    <a:ext uri="{9D8B030D-6E8A-4147-A177-3AD203B41FA5}">
                      <a16:colId xmlns:a16="http://schemas.microsoft.com/office/drawing/2014/main" val="44361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8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99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0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681915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908539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69332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D78A9-2061-4794-A58E-95EDF4EB9289}"/>
              </a:ext>
            </a:extLst>
          </p:cNvPr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2B9164E-EBEA-5043-9D64-4A19EE23409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1F746EA-F724-2548-B4BD-8ED176BEDD4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on/off, yet you only need 1 switch.  The same is true as more levels are added, you don’t need one for each level.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8516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Profession_Nurse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Profession_Manager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Affiliation_I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Affiliation_Missing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CU27E792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88059"/>
              </p:ext>
            </p:extLst>
          </p:nvPr>
        </p:nvGraphicFramePr>
        <p:xfrm>
          <a:off x="597118" y="3867057"/>
          <a:ext cx="7915515" cy="1525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9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u="none" strike="noStrike" kern="1200" dirty="0" err="1">
                          <a:effectLst/>
                        </a:rPr>
                        <a:t>Affiliation_IndependentMissing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24AD95A-25F7-1F49-BE17-34C2139E82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5DAEC-4180-774D-806A-D8B30CFDFE20}"/>
              </a:ext>
            </a:extLst>
          </p:cNvPr>
          <p:cNvSpPr txBox="1"/>
          <p:nvPr/>
        </p:nvSpPr>
        <p:spPr>
          <a:xfrm>
            <a:off x="672663" y="5481144"/>
            <a:ext cx="77093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the OK Cupid data, what to do with income &gt;$1m or age &gt; 90?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mean imputation.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87531"/>
              </p:ext>
            </p:extLst>
          </p:nvPr>
        </p:nvGraphicFramePr>
        <p:xfrm>
          <a:off x="63064" y="2510597"/>
          <a:ext cx="4508930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124.2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191.8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Merc 280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2491722"/>
            <a:ext cx="4447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191.8 is the average for the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Other columns could be “</a:t>
            </a:r>
            <a:r>
              <a:rPr lang="en-US" dirty="0" err="1">
                <a:solidFill>
                  <a:prstClr val="black"/>
                </a:solidFill>
              </a:rPr>
              <a:t>hotdeck’ed</a:t>
            </a:r>
            <a:r>
              <a:rPr lang="en-US" dirty="0">
                <a:solidFill>
                  <a:prstClr val="black"/>
                </a:solidFill>
              </a:rPr>
              <a:t>”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49131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124.2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191.8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Still Pre-Processing!!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2F19247-26C5-DB49-B260-57A3BAAC3B2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C2C50-0299-48AA-86ED-3258B68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89AFA-ABF8-4D91-B558-A685679F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2869B-D960-481D-9FDD-B308154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ports analytics memes">
            <a:extLst>
              <a:ext uri="{FF2B5EF4-FFF2-40B4-BE49-F238E27FC236}">
                <a16:creationId xmlns:a16="http://schemas.microsoft.com/office/drawing/2014/main" id="{12DCBE5A-1A5A-4BD4-A667-346CC23E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1" y="1851830"/>
            <a:ext cx="3495765" cy="18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EF07E-5FCA-4CD1-BB8C-9B5F0B998B6B}"/>
              </a:ext>
            </a:extLst>
          </p:cNvPr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B2EEA-CE7A-4DA5-9919-C1D7862D3537}"/>
              </a:ext>
            </a:extLst>
          </p:cNvPr>
          <p:cNvSpPr txBox="1"/>
          <p:nvPr/>
        </p:nvSpPr>
        <p:spPr>
          <a:xfrm>
            <a:off x="4187553" y="1861750"/>
            <a:ext cx="454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Using regular season stats predict the championship outcome: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834900-3041-400F-AB26-F82B9CD97C9F}"/>
              </a:ext>
            </a:extLst>
          </p:cNvPr>
          <p:cNvGrpSpPr/>
          <p:nvPr/>
        </p:nvGrpSpPr>
        <p:grpSpPr>
          <a:xfrm>
            <a:off x="4231095" y="2680607"/>
            <a:ext cx="3200400" cy="1199629"/>
            <a:chOff x="2514600" y="2356964"/>
            <a:chExt cx="3200400" cy="1199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D4812B-150E-47D2-9F67-4FDD8EDB813F}"/>
                </a:ext>
              </a:extLst>
            </p:cNvPr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9DEDA-C9FA-43B5-97E9-17FF0768D4A4}"/>
                </a:ext>
              </a:extLst>
            </p:cNvPr>
            <p:cNvSpPr txBox="1"/>
            <p:nvPr/>
          </p:nvSpPr>
          <p:spPr>
            <a:xfrm>
              <a:off x="2514600" y="2356964"/>
              <a:ext cx="116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A318B1-7F4F-490E-9FD1-0E59D5E29A59}"/>
              </a:ext>
            </a:extLst>
          </p:cNvPr>
          <p:cNvSpPr txBox="1"/>
          <p:nvPr/>
        </p:nvSpPr>
        <p:spPr>
          <a:xfrm>
            <a:off x="4187552" y="1683693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1EF07B-2266-441E-AE1C-ED1C87BC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36149"/>
              </p:ext>
            </p:extLst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71">
                  <a:extLst>
                    <a:ext uri="{9D8B030D-6E8A-4147-A177-3AD203B41FA5}">
                      <a16:colId xmlns:a16="http://schemas.microsoft.com/office/drawing/2014/main" val="2347343230"/>
                    </a:ext>
                  </a:extLst>
                </a:gridCol>
                <a:gridCol w="1060355">
                  <a:extLst>
                    <a:ext uri="{9D8B030D-6E8A-4147-A177-3AD203B41FA5}">
                      <a16:colId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Lebron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85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07DE8B-2BA5-4832-A232-BA5C0FEADE62}"/>
              </a:ext>
            </a:extLst>
          </p:cNvPr>
          <p:cNvSpPr txBox="1"/>
          <p:nvPr/>
        </p:nvSpPr>
        <p:spPr>
          <a:xfrm>
            <a:off x="314873" y="4284543"/>
            <a:ext cx="102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44C62-3572-4073-B352-2E2CA9648C49}"/>
              </a:ext>
            </a:extLst>
          </p:cNvPr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2BAE7901-9B21-FE42-802D-F6D282322C6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1970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199" y="3569626"/>
            <a:ext cx="825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68D20-BDD9-2342-BE57-7700185C6A41}"/>
              </a:ext>
            </a:extLst>
          </p:cNvPr>
          <p:cNvSpPr/>
          <p:nvPr/>
        </p:nvSpPr>
        <p:spPr>
          <a:xfrm>
            <a:off x="457199" y="4222762"/>
            <a:ext cx="8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B97B-E371-0647-8254-38E844D0FA19}"/>
              </a:ext>
            </a:extLst>
          </p:cNvPr>
          <p:cNvSpPr/>
          <p:nvPr/>
        </p:nvSpPr>
        <p:spPr>
          <a:xfrm>
            <a:off x="457199" y="5059181"/>
            <a:ext cx="8252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 for $250,000 prize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7853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335472" y="6059573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Informative Data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2" y="5672010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316" y="4646571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217710" y="3472048"/>
            <a:ext cx="8404313" cy="3088409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39" y="3592925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136316" y="5025721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outcome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44539" y="3967045"/>
            <a:ext cx="2656806" cy="17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FA6B70-DD9F-47CB-A51C-8EF08917C445}"/>
              </a:ext>
            </a:extLst>
          </p:cNvPr>
          <p:cNvGrpSpPr/>
          <p:nvPr/>
        </p:nvGrpSpPr>
        <p:grpSpPr>
          <a:xfrm>
            <a:off x="1219576" y="3563675"/>
            <a:ext cx="977216" cy="1779310"/>
            <a:chOff x="381000" y="4800600"/>
            <a:chExt cx="1219200" cy="1752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E6F1-BE19-4552-AEF9-415493EA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88874-D4BF-4AD9-8934-63298E825E3B}"/>
                </a:ext>
              </a:extLst>
            </p:cNvPr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093789" y="3912362"/>
            <a:ext cx="2652154" cy="4999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50C47D-7D68-497D-8F9D-F175D8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39" y="2108977"/>
            <a:ext cx="2864890" cy="110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A6E8-290C-4B3B-9AC0-A3898B40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adjusts data in many ways.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6F18B3D8-EB75-4D4C-96D6-B7DE4A116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866318"/>
              </p:ext>
            </p:extLst>
          </p:nvPr>
        </p:nvGraphicFramePr>
        <p:xfrm>
          <a:off x="274462" y="1417638"/>
          <a:ext cx="8489865" cy="4005834"/>
        </p:xfrm>
        <a:graphic>
          <a:graphicData uri="http://schemas.openxmlformats.org/drawingml/2006/table">
            <a:tbl>
              <a:tblPr/>
              <a:tblGrid>
                <a:gridCol w="26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22">
                  <a:extLst>
                    <a:ext uri="{9D8B030D-6E8A-4147-A177-3AD203B41FA5}">
                      <a16:colId xmlns:a16="http://schemas.microsoft.com/office/drawing/2014/main" val="3943134416"/>
                    </a:ext>
                  </a:extLst>
                </a:gridCol>
                <a:gridCol w="50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Action</a:t>
                      </a:r>
                    </a:p>
                  </a:txBody>
                  <a:tcPr marL="68580" marR="68580" marT="68580" marB="6858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Type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Imputation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Na, Nan,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replacement 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Imputation Indicator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Append a binary column as imputation flag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Dummy Variables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dummy variables for categorical variables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Constant Attribute Suppression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Remove variables with a single value.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16769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Deviation –”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cat_D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“deviation fact” about a categorical level. Tells us if ‘y’ is concentrated or diffuse when conditioned on the observed level of the original categorical variable.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1259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Prevalence- 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cat_P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“prevalence fact” about a categorical level. Tells us if the original level was rare or common.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36004"/>
                  </a:ext>
                </a:extLst>
              </a:tr>
              <a:tr h="86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Estimated Single Variable Effects –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cat_B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categorical outcome w/Bayesian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cat_N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numeric outcome w/Regression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Bayesian model of the change in logit-odds in outcome from mean distribution conditioned on the observed value of the original variable.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regression model of the difference in outcome expectation conditioned on the observed value of the original variable.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838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Rare Cats*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/>
                          </a:solidFill>
                        </a:rPr>
                        <a:t>For categorical levels below a frequency threshold, pool different levels into a common “rare-level” variable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7917"/>
                  </a:ext>
                </a:extLst>
              </a:tr>
            </a:tbl>
          </a:graphicData>
        </a:graphic>
      </p:graphicFrame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BE4D09F-7E7D-4444-9D34-BD057638414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12719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3067"/>
          <a:stretch/>
        </p:blipFill>
        <p:spPr>
          <a:xfrm>
            <a:off x="4905868" y="3673365"/>
            <a:ext cx="2317891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  <p:bldP spid="23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1872CC-AA62-064A-AF71-203412A6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902407"/>
            <a:ext cx="2279346" cy="2053028"/>
          </a:xfrm>
          <a:prstGeom prst="rect">
            <a:avLst/>
          </a:prstGeom>
        </p:spPr>
      </p:pic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6351639" y="3108304"/>
            <a:ext cx="976145" cy="2418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AE474B-36D8-C042-B705-50930602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976" y="2755273"/>
            <a:ext cx="796909" cy="22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/>
      <p:bldP spid="2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473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X equals A &amp; Y equals 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equals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0.33 - .42 =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-0.0952381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47D381-667F-8B46-BDF9-03FBCDFC1DE4}"/>
              </a:ext>
            </a:extLst>
          </p:cNvPr>
          <p:cNvSpPr/>
          <p:nvPr/>
        </p:nvSpPr>
        <p:spPr>
          <a:xfrm>
            <a:off x="6813755" y="3195484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5977-9F81-AE40-85E0-50D6C0F94FA3}"/>
              </a:ext>
            </a:extLst>
          </p:cNvPr>
          <p:cNvSpPr/>
          <p:nvPr/>
        </p:nvSpPr>
        <p:spPr>
          <a:xfrm>
            <a:off x="1778000" y="4653280"/>
            <a:ext cx="30480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24C0A-66E7-4F46-85D6-71C2AEFDB257}"/>
              </a:ext>
            </a:extLst>
          </p:cNvPr>
          <p:cNvSpPr/>
          <p:nvPr/>
        </p:nvSpPr>
        <p:spPr>
          <a:xfrm>
            <a:off x="1971040" y="4978400"/>
            <a:ext cx="12192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0A925C-866E-F740-94DC-3D789AC9C821}"/>
              </a:ext>
            </a:extLst>
          </p:cNvPr>
          <p:cNvSpPr txBox="1"/>
          <p:nvPr/>
        </p:nvSpPr>
        <p:spPr>
          <a:xfrm>
            <a:off x="6133939" y="2473441"/>
            <a:ext cx="247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The propensity of A to Y=1 is less than average Y’s </a:t>
            </a:r>
            <a:r>
              <a:rPr lang="en-US" sz="1200" b="1" u="sng" dirty="0" err="1">
                <a:solidFill>
                  <a:schemeClr val="tx2"/>
                </a:solidFill>
              </a:rPr>
              <a:t>occurence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66956-10F0-8E5A-DBB6-EE5C43AFD2F5}"/>
              </a:ext>
            </a:extLst>
          </p:cNvPr>
          <p:cNvSpPr/>
          <p:nvPr/>
        </p:nvSpPr>
        <p:spPr>
          <a:xfrm>
            <a:off x="1801466" y="4177764"/>
            <a:ext cx="12192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049D1-D8B9-B122-A114-A88E1F0795F5}"/>
              </a:ext>
            </a:extLst>
          </p:cNvPr>
          <p:cNvSpPr/>
          <p:nvPr/>
        </p:nvSpPr>
        <p:spPr>
          <a:xfrm>
            <a:off x="156755" y="1175657"/>
            <a:ext cx="884355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is the propensity for success in a category level compared to overall occurrence of success?</a:t>
            </a:r>
          </a:p>
        </p:txBody>
      </p:sp>
    </p:spTree>
    <p:extLst>
      <p:ext uri="{BB962C8B-B14F-4D97-AF65-F5344CB8AC3E}">
        <p14:creationId xmlns:p14="http://schemas.microsoft.com/office/powerpoint/2010/main" val="17426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3" grpId="1" animBg="1"/>
      <p:bldP spid="25" grpId="0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24303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346B29-38CF-7247-A02A-A5574441CB2C}"/>
              </a:ext>
            </a:extLst>
          </p:cNvPr>
          <p:cNvSpPr/>
          <p:nvPr/>
        </p:nvSpPr>
        <p:spPr>
          <a:xfrm>
            <a:off x="7580935" y="3436292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5977-9F81-AE40-85E0-50D6C0F94FA3}"/>
              </a:ext>
            </a:extLst>
          </p:cNvPr>
          <p:cNvSpPr/>
          <p:nvPr/>
        </p:nvSpPr>
        <p:spPr>
          <a:xfrm>
            <a:off x="1798320" y="4815840"/>
            <a:ext cx="30480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51AA6-1D1E-A449-B804-6B87F8109456}"/>
              </a:ext>
            </a:extLst>
          </p:cNvPr>
          <p:cNvSpPr/>
          <p:nvPr/>
        </p:nvSpPr>
        <p:spPr>
          <a:xfrm>
            <a:off x="1798320" y="4988560"/>
            <a:ext cx="30480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B117D-E5A4-0041-B8E9-9D7FB5AD11C2}"/>
              </a:ext>
            </a:extLst>
          </p:cNvPr>
          <p:cNvSpPr txBox="1"/>
          <p:nvPr/>
        </p:nvSpPr>
        <p:spPr>
          <a:xfrm>
            <a:off x="5981539" y="2107681"/>
            <a:ext cx="247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The standard deviation of Y for level B captures the relationship’s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45014B-BA47-348E-5D5A-2DD3BD230E10}"/>
              </a:ext>
            </a:extLst>
          </p:cNvPr>
          <p:cNvSpPr/>
          <p:nvPr/>
        </p:nvSpPr>
        <p:spPr>
          <a:xfrm>
            <a:off x="156755" y="1175657"/>
            <a:ext cx="884355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How diffuse is success within a category level?</a:t>
            </a:r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1" grpId="0" animBg="1"/>
      <p:bldP spid="21" grpId="1" animBg="1"/>
      <p:bldP spid="26" grpId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360818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193871-EAF4-0D49-AF10-15D18E01E9D6}"/>
              </a:ext>
            </a:extLst>
          </p:cNvPr>
          <p:cNvSpPr/>
          <p:nvPr/>
        </p:nvSpPr>
        <p:spPr>
          <a:xfrm>
            <a:off x="5997678" y="3952109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5977-9F81-AE40-85E0-50D6C0F94FA3}"/>
              </a:ext>
            </a:extLst>
          </p:cNvPr>
          <p:cNvSpPr/>
          <p:nvPr/>
        </p:nvSpPr>
        <p:spPr>
          <a:xfrm>
            <a:off x="1778000" y="4511040"/>
            <a:ext cx="172720" cy="193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24C0A-66E7-4F46-85D6-71C2AEFDB257}"/>
              </a:ext>
            </a:extLst>
          </p:cNvPr>
          <p:cNvSpPr/>
          <p:nvPr/>
        </p:nvSpPr>
        <p:spPr>
          <a:xfrm>
            <a:off x="1808480" y="5161280"/>
            <a:ext cx="12192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E5E1E-9D9E-9B4D-AE12-D9E1AA739BC7}"/>
              </a:ext>
            </a:extLst>
          </p:cNvPr>
          <p:cNvSpPr txBox="1"/>
          <p:nvPr/>
        </p:nvSpPr>
        <p:spPr>
          <a:xfrm>
            <a:off x="5981539" y="2107681"/>
            <a:ext cx="247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How </a:t>
            </a:r>
            <a:r>
              <a:rPr lang="en-US" sz="1200" b="1" u="sng" dirty="0" err="1">
                <a:solidFill>
                  <a:schemeClr val="tx2"/>
                </a:solidFill>
              </a:rPr>
              <a:t>prevelant</a:t>
            </a:r>
            <a:r>
              <a:rPr lang="en-US" sz="1200" b="1" u="sng" dirty="0">
                <a:solidFill>
                  <a:schemeClr val="tx2"/>
                </a:solidFill>
              </a:rPr>
              <a:t> is C among all observations i.e. is it a rare event?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CCCA6E-99C5-353E-09A8-E7BD840250B9}"/>
              </a:ext>
            </a:extLst>
          </p:cNvPr>
          <p:cNvSpPr/>
          <p:nvPr/>
        </p:nvSpPr>
        <p:spPr>
          <a:xfrm>
            <a:off x="156755" y="1175657"/>
            <a:ext cx="884355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Overall, how prevalent is a category level among all observations?</a:t>
            </a:r>
          </a:p>
        </p:txBody>
      </p:sp>
    </p:spTree>
    <p:extLst>
      <p:ext uri="{BB962C8B-B14F-4D97-AF65-F5344CB8AC3E}">
        <p14:creationId xmlns:p14="http://schemas.microsoft.com/office/powerpoint/2010/main" val="165434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2" grpId="0" animBg="1"/>
      <p:bldP spid="22" grpId="1" animBg="1"/>
      <p:bldP spid="25" grpId="0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</a:t>
            </a:r>
            <a:r>
              <a:rPr lang="en-US" i="1" dirty="0">
                <a:solidFill>
                  <a:prstClr val="white"/>
                </a:solidFill>
              </a:rPr>
              <a:t>separate data </a:t>
            </a:r>
            <a:r>
              <a:rPr lang="en-US" dirty="0">
                <a:solidFill>
                  <a:prstClr val="white"/>
                </a:solidFill>
              </a:rPr>
              <a:t>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Review the output to ensure coherence, its not a free automated lunch!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0780-C506-4B21-AB60-5B24B49053EA}"/>
              </a:ext>
            </a:extLst>
          </p:cNvPr>
          <p:cNvSpPr txBox="1"/>
          <p:nvPr/>
        </p:nvSpPr>
        <p:spPr>
          <a:xfrm>
            <a:off x="417787" y="4957153"/>
            <a:ext cx="108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Best Practices: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D9FB198-E584-674B-A68D-850726BFF8C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951665" y="1701943"/>
            <a:ext cx="565550" cy="171703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539198" y="1761640"/>
            <a:ext cx="648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does NOT need the IDs or variables that aren’t “informative”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788409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3648158" y="167020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these names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631669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Outcome/Target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3BD8A-4276-4174-A5D7-CF43536EA632}"/>
              </a:ext>
            </a:extLst>
          </p:cNvPr>
          <p:cNvSpPr txBox="1"/>
          <p:nvPr/>
        </p:nvSpPr>
        <p:spPr>
          <a:xfrm>
            <a:off x="4309450" y="1540121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this name as the outcome.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69155E0-A1C5-CC46-B354-7C2CA4D98C3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596507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rows!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DF859B7-37AC-7844-B222-A0D284A2ACE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</a:t>
            </a:r>
            <a:r>
              <a:rPr lang="en-US" b="1" u="sng" dirty="0"/>
              <a:t>Enrichment</a:t>
            </a:r>
            <a:r>
              <a:rPr lang="en-US" dirty="0"/>
              <a:t>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1B9ADA-366A-C94B-ABA9-C65E4E37BDB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6046846-8544-5D48-864D-2AF66EB22C1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3AF6996-8F53-6E42-BB46-170AA22B30B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FB29C94-8F78-354E-8970-573C2389448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726243"/>
            <a:ext cx="8744605" cy="448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It’s kind of like a </a:t>
            </a:r>
            <a:r>
              <a:rPr lang="en-US" altLang="en-US" dirty="0" err="1">
                <a:solidFill>
                  <a:schemeClr val="bg1"/>
                </a:solidFill>
                <a:cs typeface="Arial" panose="020B0604020202020204" pitchFamily="34" charset="0"/>
              </a:rPr>
              <a:t>vlookup</a:t>
            </a: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…</a:t>
            </a:r>
            <a:r>
              <a:rPr lang="en-US" altLang="en-US" i="1" dirty="0">
                <a:solidFill>
                  <a:schemeClr val="bg1"/>
                </a:solidFill>
                <a:cs typeface="Arial" panose="020B0604020202020204" pitchFamily="34" charset="0"/>
              </a:rPr>
              <a:t>matching records from one table to another.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3233" y="20887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4D384-B5CA-F441-BA6E-82F6B226AC97}"/>
              </a:ext>
            </a:extLst>
          </p:cNvPr>
          <p:cNvSpPr/>
          <p:nvPr/>
        </p:nvSpPr>
        <p:spPr>
          <a:xfrm>
            <a:off x="2109426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8089E-6457-2643-B23E-877C399970E3}"/>
              </a:ext>
            </a:extLst>
          </p:cNvPr>
          <p:cNvSpPr/>
          <p:nvPr/>
        </p:nvSpPr>
        <p:spPr>
          <a:xfrm>
            <a:off x="5311264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FA0F3-EC6D-3545-83F7-C75B3A5847B8}"/>
              </a:ext>
            </a:extLst>
          </p:cNvPr>
          <p:cNvSpPr txBox="1"/>
          <p:nvPr/>
        </p:nvSpPr>
        <p:spPr>
          <a:xfrm>
            <a:off x="2778991" y="208877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EB5B-63D1-E347-AE13-F27017A18AA2}"/>
              </a:ext>
            </a:extLst>
          </p:cNvPr>
          <p:cNvSpPr txBox="1"/>
          <p:nvPr/>
        </p:nvSpPr>
        <p:spPr>
          <a:xfrm>
            <a:off x="1454045" y="4250961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playing instruments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DE653-5CCA-754F-9353-05C7A054996B}"/>
              </a:ext>
            </a:extLst>
          </p:cNvPr>
          <p:cNvSpPr txBox="1"/>
          <p:nvPr/>
        </p:nvSpPr>
        <p:spPr>
          <a:xfrm>
            <a:off x="5091156" y="4250961"/>
            <a:ext cx="204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Grades from Honors Science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D1B23-DAF7-EE47-B7F8-ABDE2491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558"/>
            <a:ext cx="20828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1C41-983E-704A-8124-AB6DAED3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426637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9" grpId="0" animBg="1"/>
      <p:bldP spid="20" grpId="0"/>
      <p:bldP spid="8" grpId="0"/>
      <p:bldP spid="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A_DataPreProcessingEngineering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97032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</a:t>
            </a:r>
            <a:r>
              <a:rPr lang="en-US" sz="2000" b="1" u="sng" dirty="0">
                <a:solidFill>
                  <a:prstClr val="white"/>
                </a:solidFill>
              </a:rPr>
              <a:t>modify</a:t>
            </a:r>
            <a:r>
              <a:rPr lang="en-US" dirty="0">
                <a:solidFill>
                  <a:prstClr val="white"/>
                </a:solidFill>
              </a:rPr>
              <a:t>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case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414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data sets are curated for you.  Sampling is done to avoid overfitting.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/>
              <a:t>In addition to SEMMA, Data Mining (from the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AEC4A6A-C528-3B42-BB04-76528FFA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/>
              <a:t>Data Mining in a Complete Business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435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the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to make it repeatable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Deploy &amp; Monitor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Business Data Mining Project Life 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1DF57DDF-0D63-BB43-983B-104A61D20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6272</Words>
  <Application>Microsoft Macintosh PowerPoint</Application>
  <PresentationFormat>On-screen Show (4:3)</PresentationFormat>
  <Paragraphs>2735</Paragraphs>
  <Slides>58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Open Sans</vt:lpstr>
      <vt:lpstr>1_Office Theme</vt:lpstr>
      <vt:lpstr>2_Office Theme</vt:lpstr>
      <vt:lpstr>3_Office Theme</vt:lpstr>
      <vt:lpstr>PowerPoint Presentation</vt:lpstr>
      <vt:lpstr>Agenda</vt:lpstr>
      <vt:lpstr>Data Structure for Analysis &amp; Modeling</vt:lpstr>
      <vt:lpstr>Data Structure for Analysis &amp; Modeling</vt:lpstr>
      <vt:lpstr>Data Structure for Analysis &amp; Modeling</vt:lpstr>
      <vt:lpstr>Agenda</vt:lpstr>
      <vt:lpstr>Modeling Process</vt:lpstr>
      <vt:lpstr>In addition to SEMMA, Data Mining (from the book)</vt:lpstr>
      <vt:lpstr>Data Mining in a Complete Business Workflow</vt:lpstr>
      <vt:lpstr>What is a model?</vt:lpstr>
      <vt:lpstr>What is a model?</vt:lpstr>
      <vt:lpstr>Vocabulary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Variable Treatment: library(vtreat)</vt:lpstr>
      <vt:lpstr>Vtreat adjusts data in many ways.</vt:lpstr>
      <vt:lpstr>Mean Imputation - PreProcessing</vt:lpstr>
      <vt:lpstr>Missing Flags- PreProcessing</vt:lpstr>
      <vt:lpstr>Dummy Variables - PreProcessing</vt:lpstr>
      <vt:lpstr>Vtreat Engineered CAT Variables Example</vt:lpstr>
      <vt:lpstr>Vtreat Engineered CAT Variables Example</vt:lpstr>
      <vt:lpstr>Vtreat Engineered CAT Variables Example</vt:lpstr>
      <vt:lpstr>Non-Informative Check</vt:lpstr>
      <vt:lpstr>Vtreat summary</vt:lpstr>
      <vt:lpstr>REVIEW: Informative Variables</vt:lpstr>
      <vt:lpstr>REVIEW: Informative Variables</vt:lpstr>
      <vt:lpstr>REVIEW: Outcome/Target Variable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Feature Enrichment Requires a Join</vt:lpstr>
      <vt:lpstr>Meet Donor Bureau</vt:lpstr>
      <vt:lpstr>Company Overview</vt:lpstr>
      <vt:lpstr>Modeling Problem</vt:lpstr>
      <vt:lpstr>Let’s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Edward Kwartler</cp:lastModifiedBy>
  <cp:revision>52</cp:revision>
  <dcterms:created xsi:type="dcterms:W3CDTF">2018-09-09T20:06:05Z</dcterms:created>
  <dcterms:modified xsi:type="dcterms:W3CDTF">2023-10-02T18:49:26Z</dcterms:modified>
</cp:coreProperties>
</file>