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361" r:id="rId2"/>
    <p:sldId id="373" r:id="rId3"/>
    <p:sldId id="376" r:id="rId4"/>
    <p:sldId id="374" r:id="rId5"/>
    <p:sldId id="473" r:id="rId6"/>
    <p:sldId id="474" r:id="rId7"/>
    <p:sldId id="475" r:id="rId8"/>
    <p:sldId id="378" r:id="rId9"/>
    <p:sldId id="476" r:id="rId10"/>
    <p:sldId id="477" r:id="rId11"/>
    <p:sldId id="479" r:id="rId12"/>
    <p:sldId id="480" r:id="rId13"/>
    <p:sldId id="481" r:id="rId14"/>
    <p:sldId id="483" r:id="rId15"/>
    <p:sldId id="482" r:id="rId16"/>
    <p:sldId id="484" r:id="rId17"/>
    <p:sldId id="366" r:id="rId18"/>
    <p:sldId id="311" r:id="rId19"/>
    <p:sldId id="312" r:id="rId20"/>
    <p:sldId id="313" r:id="rId21"/>
    <p:sldId id="314" r:id="rId22"/>
    <p:sldId id="377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7" autoAdjust="0"/>
    <p:restoredTop sz="91361" autoAdjust="0"/>
  </p:normalViewPr>
  <p:slideViewPr>
    <p:cSldViewPr snapToGrid="0">
      <p:cViewPr varScale="1">
        <p:scale>
          <a:sx n="112" d="100"/>
          <a:sy n="112" d="100"/>
        </p:scale>
        <p:origin x="2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Ordinal – is there an order to the factor, how does that factor level relate</a:t>
            </a:r>
            <a:r>
              <a:rPr lang="en-US" baseline="0" dirty="0"/>
              <a:t> to other levels</a:t>
            </a:r>
            <a:endParaRPr lang="en-US" dirty="0"/>
          </a:p>
          <a:p>
            <a:r>
              <a:rPr lang="en-US" dirty="0"/>
              <a:t>Cardinality – number of distinct factor</a:t>
            </a:r>
            <a:r>
              <a:rPr lang="en-US" baseline="0" dirty="0"/>
              <a:t> levels,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elements in a set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8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9/5/22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9/5/22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73932D4-585F-4965-961B-74D6B944BB13}"/>
              </a:ext>
            </a:extLst>
          </p:cNvPr>
          <p:cNvSpPr/>
          <p:nvPr/>
        </p:nvSpPr>
        <p:spPr>
          <a:xfrm>
            <a:off x="4774509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4A1D90-6197-49C9-B98B-8576097CEFE2}"/>
              </a:ext>
            </a:extLst>
          </p:cNvPr>
          <p:cNvSpPr/>
          <p:nvPr/>
        </p:nvSpPr>
        <p:spPr>
          <a:xfrm>
            <a:off x="560147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C7128A-12CD-48C7-BF7F-9449ADA925CB}"/>
              </a:ext>
            </a:extLst>
          </p:cNvPr>
          <p:cNvSpPr/>
          <p:nvPr/>
        </p:nvSpPr>
        <p:spPr>
          <a:xfrm>
            <a:off x="4774509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F5EDD1-3B50-4093-B499-0802BD0F0EB5}"/>
              </a:ext>
            </a:extLst>
          </p:cNvPr>
          <p:cNvSpPr/>
          <p:nvPr/>
        </p:nvSpPr>
        <p:spPr>
          <a:xfrm>
            <a:off x="560147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 Object Types -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28E62-1946-4F9E-9D38-52B39F64001C}"/>
              </a:ext>
            </a:extLst>
          </p:cNvPr>
          <p:cNvSpPr txBox="1"/>
          <p:nvPr/>
        </p:nvSpPr>
        <p:spPr>
          <a:xfrm>
            <a:off x="628650" y="1031709"/>
            <a:ext cx="709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in R can be various forms and even made to be “custom” types.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71355B-F223-4EB9-ADE5-5CFA00FC9FE6}"/>
              </a:ext>
            </a:extLst>
          </p:cNvPr>
          <p:cNvGraphicFramePr>
            <a:graphicFrameLocks noGrp="1"/>
          </p:cNvGraphicFramePr>
          <p:nvPr/>
        </p:nvGraphicFramePr>
        <p:xfrm>
          <a:off x="1102891" y="2306053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672524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811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40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3784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054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833029"/>
                  </a:ext>
                </a:extLst>
              </a:tr>
            </a:tbl>
          </a:graphicData>
        </a:graphic>
      </p:graphicFrame>
      <p:pic>
        <p:nvPicPr>
          <p:cNvPr id="1026" name="Picture 2" descr="R">
            <a:extLst>
              <a:ext uri="{FF2B5EF4-FFF2-40B4-BE49-F238E27FC236}">
                <a16:creationId xmlns:a16="http://schemas.microsoft.com/office/drawing/2014/main" id="{F55C34EE-562F-4967-9FE5-45BD25BB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78" y="215441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C00517C6-F530-4DD9-A6C4-EE91B963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253" y="2648272"/>
            <a:ext cx="133882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c(1,10,12,3.47)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36B7B-872E-45EE-9B94-1BE48A8FF678}"/>
              </a:ext>
            </a:extLst>
          </p:cNvPr>
          <p:cNvSpPr/>
          <p:nvPr/>
        </p:nvSpPr>
        <p:spPr>
          <a:xfrm>
            <a:off x="558769" y="5892475"/>
            <a:ext cx="8026463" cy="334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R, a vector can be numeric, Boolean (T/F), factors, or contain strings.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7070C25-BF4A-4CD2-8E3D-39E6D3C32421}"/>
              </a:ext>
            </a:extLst>
          </p:cNvPr>
          <p:cNvGraphicFramePr>
            <a:graphicFrameLocks noGrp="1"/>
          </p:cNvGraphicFramePr>
          <p:nvPr/>
        </p:nvGraphicFramePr>
        <p:xfrm>
          <a:off x="958811" y="4641389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682899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980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407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105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233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457734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B7C8CB1B-0649-4498-B4AB-EE7F50E8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14" y="4909040"/>
            <a:ext cx="2569934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c(T, T, F, T, F)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c(TRUE,TRUE, FALSE, TRUE,FALSE)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c(T,TRUE, F, TRUE,FALSE)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01627" y="2151483"/>
            <a:ext cx="256031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(c('MALE','FEMALE','FEMALE'))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F5512CC3-E99D-4313-84BC-1A50DBA8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100" y="2536993"/>
            <a:ext cx="158537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MALE FEMALE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Levels: FEMALE MALE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CA62E7-E68E-4411-BBDA-4D879C18F6FF}"/>
              </a:ext>
            </a:extLst>
          </p:cNvPr>
          <p:cNvSpPr/>
          <p:nvPr/>
        </p:nvSpPr>
        <p:spPr>
          <a:xfrm>
            <a:off x="5491711" y="4681955"/>
            <a:ext cx="226215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c('MALE','FEMALE','FEMALE')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EAF7FAC9-7A73-405A-B7C7-88DFF809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572" y="5006767"/>
            <a:ext cx="215443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"MALE" "FEMALE" "FEMALE"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Image result for excel logo">
            <a:extLst>
              <a:ext uri="{FF2B5EF4-FFF2-40B4-BE49-F238E27FC236}">
                <a16:creationId xmlns:a16="http://schemas.microsoft.com/office/drawing/2014/main" id="{D9164295-8471-40B1-9686-A9A16037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86" y="191617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A22419F-643E-432F-B1AF-B6A2CCED2A86}"/>
              </a:ext>
            </a:extLst>
          </p:cNvPr>
          <p:cNvSpPr/>
          <p:nvPr/>
        </p:nvSpPr>
        <p:spPr>
          <a:xfrm>
            <a:off x="560147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Numeric/Integer</a:t>
            </a:r>
          </a:p>
        </p:txBody>
      </p:sp>
      <p:pic>
        <p:nvPicPr>
          <p:cNvPr id="28" name="Picture 10" descr="Image result for excel logo">
            <a:extLst>
              <a:ext uri="{FF2B5EF4-FFF2-40B4-BE49-F238E27FC236}">
                <a16:creationId xmlns:a16="http://schemas.microsoft.com/office/drawing/2014/main" id="{8D733D74-2E64-46DE-B265-F8B82FC2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05" y="424889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">
            <a:extLst>
              <a:ext uri="{FF2B5EF4-FFF2-40B4-BE49-F238E27FC236}">
                <a16:creationId xmlns:a16="http://schemas.microsoft.com/office/drawing/2014/main" id="{24A82192-9718-4192-BC79-DE9B2C9A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2" y="445944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8696593-5A32-479D-9F8D-C91EA0F55256}"/>
              </a:ext>
            </a:extLst>
          </p:cNvPr>
          <p:cNvSpPr/>
          <p:nvPr/>
        </p:nvSpPr>
        <p:spPr>
          <a:xfrm>
            <a:off x="560147" y="3819403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812138-F705-4A0A-9EDC-538F81BD486C}"/>
              </a:ext>
            </a:extLst>
          </p:cNvPr>
          <p:cNvSpPr/>
          <p:nvPr/>
        </p:nvSpPr>
        <p:spPr>
          <a:xfrm>
            <a:off x="4774509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Factors (Distinct Classes)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/>
        </p:nvGraphicFramePr>
        <p:xfrm>
          <a:off x="4848705" y="2303645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722079"/>
                  </a:ext>
                </a:extLst>
              </a:tr>
            </a:tbl>
          </a:graphicData>
        </a:graphic>
      </p:graphicFrame>
      <p:pic>
        <p:nvPicPr>
          <p:cNvPr id="35" name="Picture 2" descr="R">
            <a:extLst>
              <a:ext uri="{FF2B5EF4-FFF2-40B4-BE49-F238E27FC236}">
                <a16:creationId xmlns:a16="http://schemas.microsoft.com/office/drawing/2014/main" id="{46834B87-1D33-4AAA-979B-FBC0BF9B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96" y="174052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Image result for excel logo">
            <a:extLst>
              <a:ext uri="{FF2B5EF4-FFF2-40B4-BE49-F238E27FC236}">
                <a16:creationId xmlns:a16="http://schemas.microsoft.com/office/drawing/2014/main" id="{3AA4453C-EF18-4F3B-B837-B3110928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00" y="176112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7343245-5A3F-4C8A-B3F3-F13DABCF060A}"/>
              </a:ext>
            </a:extLst>
          </p:cNvPr>
          <p:cNvSpPr/>
          <p:nvPr/>
        </p:nvSpPr>
        <p:spPr>
          <a:xfrm>
            <a:off x="4774509" y="3817576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(just text)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5385218" y="2359645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Unordered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5508310" y="3226419"/>
            <a:ext cx="72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Ordinal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39727" y="3143994"/>
            <a:ext cx="2185214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(c(‘</a:t>
            </a:r>
            <a:r>
              <a:rPr lang="en-US" sz="800" dirty="0" err="1">
                <a:latin typeface="Lucida Console" panose="020B0609040504020204" pitchFamily="49" charset="0"/>
              </a:rPr>
              <a:t>High',‘Med',‘Low</a:t>
            </a:r>
            <a:r>
              <a:rPr lang="en-US" sz="800" dirty="0">
                <a:latin typeface="Lucida Console" panose="020B0609040504020204" pitchFamily="49" charset="0"/>
              </a:rPr>
              <a:t>'))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4375" r="37024"/>
          <a:stretch/>
        </p:blipFill>
        <p:spPr>
          <a:xfrm>
            <a:off x="6381741" y="3429005"/>
            <a:ext cx="1733551" cy="300038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/>
        </p:nvGraphicFramePr>
        <p:xfrm>
          <a:off x="4858230" y="3127557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72207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8494050" y="206948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Cardinality</a:t>
            </a:r>
          </a:p>
          <a:p>
            <a:pPr algn="ctr"/>
            <a:r>
              <a:rPr lang="en-US" sz="11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94050" y="303627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Cardinality</a:t>
            </a:r>
          </a:p>
          <a:p>
            <a:pPr algn="ctr"/>
            <a:r>
              <a:rPr lang="en-US" sz="1100" dirty="0"/>
              <a:t>3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326E4E97-3FFB-0A4A-9C6D-0041E2B6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46461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4038-62BD-A58E-658D-441C9591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65126"/>
            <a:ext cx="8823960" cy="591477"/>
          </a:xfrm>
        </p:spPr>
        <p:txBody>
          <a:bodyPr/>
          <a:lstStyle/>
          <a:p>
            <a:r>
              <a:rPr lang="en-US" sz="2800" dirty="0"/>
              <a:t>When you have 2+ tables of data with a shared column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E65B-D69B-61C8-C75D-E14AA943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233B3-D793-7097-E8D3-34BD786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DB78-1B87-A726-6130-55B4DA150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BB0D3-2C1D-6778-EA80-ADAC3073197B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How do you want to bring them together?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7C069E-C836-E1E4-674B-C9C0B5EA42B5}"/>
              </a:ext>
            </a:extLst>
          </p:cNvPr>
          <p:cNvSpPr/>
          <p:nvPr/>
        </p:nvSpPr>
        <p:spPr>
          <a:xfrm>
            <a:off x="725750" y="2278286"/>
            <a:ext cx="2240280" cy="22402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DC2E36-9FA9-66B4-4BBC-257C2A02041F}"/>
              </a:ext>
            </a:extLst>
          </p:cNvPr>
          <p:cNvSpPr/>
          <p:nvPr/>
        </p:nvSpPr>
        <p:spPr>
          <a:xfrm>
            <a:off x="5926510" y="2218702"/>
            <a:ext cx="2240280" cy="22402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88C54-159D-8125-8E6E-6A0EDA87C148}"/>
              </a:ext>
            </a:extLst>
          </p:cNvPr>
          <p:cNvSpPr txBox="1"/>
          <p:nvPr/>
        </p:nvSpPr>
        <p:spPr>
          <a:xfrm>
            <a:off x="2601569" y="3244537"/>
            <a:ext cx="3689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Come together by a unique yet shared identifier</a:t>
            </a:r>
          </a:p>
          <a:p>
            <a:pPr algn="ctr"/>
            <a:r>
              <a:rPr lang="en-US" sz="1400" dirty="0">
                <a:highlight>
                  <a:srgbClr val="FFFF00"/>
                </a:highlight>
              </a:rPr>
              <a:t>Like a customer ID</a:t>
            </a:r>
          </a:p>
        </p:txBody>
      </p:sp>
    </p:spTree>
    <p:extLst>
      <p:ext uri="{BB962C8B-B14F-4D97-AF65-F5344CB8AC3E}">
        <p14:creationId xmlns:p14="http://schemas.microsoft.com/office/powerpoint/2010/main" val="186226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4038-62BD-A58E-658D-441C9591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83980"/>
            <a:ext cx="8823960" cy="591477"/>
          </a:xfrm>
        </p:spPr>
        <p:txBody>
          <a:bodyPr/>
          <a:lstStyle/>
          <a:p>
            <a:r>
              <a:rPr lang="en-US" sz="2400" dirty="0"/>
              <a:t>Do you want to retain all records in table A &amp; append table B data?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E65B-D69B-61C8-C75D-E14AA943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233B3-D793-7097-E8D3-34BD786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DB78-1B87-A726-6130-55B4DA150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BB0D3-2C1D-6778-EA80-ADAC3073197B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 this case use a “left” join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2A78397-5370-F243-2508-B901B40B0FC2}"/>
              </a:ext>
            </a:extLst>
          </p:cNvPr>
          <p:cNvSpPr/>
          <p:nvPr/>
        </p:nvSpPr>
        <p:spPr>
          <a:xfrm>
            <a:off x="4399368" y="2706955"/>
            <a:ext cx="442596" cy="1332787"/>
          </a:xfrm>
          <a:custGeom>
            <a:avLst/>
            <a:gdLst>
              <a:gd name="connsiteX0" fmla="*/ 221298 w 442596"/>
              <a:gd name="connsiteY0" fmla="*/ 0 h 1332787"/>
              <a:gd name="connsiteX1" fmla="*/ 251294 w 442596"/>
              <a:gd name="connsiteY1" fmla="*/ 40112 h 1332787"/>
              <a:gd name="connsiteX2" fmla="*/ 442596 w 442596"/>
              <a:gd name="connsiteY2" fmla="*/ 666393 h 1332787"/>
              <a:gd name="connsiteX3" fmla="*/ 251294 w 442596"/>
              <a:gd name="connsiteY3" fmla="*/ 1292674 h 1332787"/>
              <a:gd name="connsiteX4" fmla="*/ 221298 w 442596"/>
              <a:gd name="connsiteY4" fmla="*/ 1332787 h 1332787"/>
              <a:gd name="connsiteX5" fmla="*/ 191302 w 442596"/>
              <a:gd name="connsiteY5" fmla="*/ 1292674 h 1332787"/>
              <a:gd name="connsiteX6" fmla="*/ 0 w 442596"/>
              <a:gd name="connsiteY6" fmla="*/ 666393 h 1332787"/>
              <a:gd name="connsiteX7" fmla="*/ 191302 w 442596"/>
              <a:gd name="connsiteY7" fmla="*/ 40112 h 1332787"/>
              <a:gd name="connsiteX8" fmla="*/ 221298 w 442596"/>
              <a:gd name="connsiteY8" fmla="*/ 0 h 133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2596" h="1332787">
                <a:moveTo>
                  <a:pt x="221298" y="0"/>
                </a:moveTo>
                <a:lnTo>
                  <a:pt x="251294" y="40112"/>
                </a:lnTo>
                <a:cubicBezTo>
                  <a:pt x="372072" y="218888"/>
                  <a:pt x="442596" y="434405"/>
                  <a:pt x="442596" y="666393"/>
                </a:cubicBezTo>
                <a:cubicBezTo>
                  <a:pt x="442596" y="898382"/>
                  <a:pt x="372072" y="1113898"/>
                  <a:pt x="251294" y="1292674"/>
                </a:cubicBezTo>
                <a:lnTo>
                  <a:pt x="221298" y="1332787"/>
                </a:lnTo>
                <a:lnTo>
                  <a:pt x="191302" y="1292674"/>
                </a:lnTo>
                <a:cubicBezTo>
                  <a:pt x="70524" y="1113898"/>
                  <a:pt x="0" y="898382"/>
                  <a:pt x="0" y="666393"/>
                </a:cubicBezTo>
                <a:cubicBezTo>
                  <a:pt x="0" y="434405"/>
                  <a:pt x="70524" y="218888"/>
                  <a:pt x="191302" y="40112"/>
                </a:cubicBezTo>
                <a:lnTo>
                  <a:pt x="221298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F612FED-6126-8C7B-8025-FCDB739F80FD}"/>
              </a:ext>
            </a:extLst>
          </p:cNvPr>
          <p:cNvSpPr/>
          <p:nvPr/>
        </p:nvSpPr>
        <p:spPr>
          <a:xfrm>
            <a:off x="2601684" y="2253207"/>
            <a:ext cx="2018982" cy="2240280"/>
          </a:xfrm>
          <a:custGeom>
            <a:avLst/>
            <a:gdLst>
              <a:gd name="connsiteX0" fmla="*/ 1120140 w 2018982"/>
              <a:gd name="connsiteY0" fmla="*/ 0 h 2240280"/>
              <a:gd name="connsiteX1" fmla="*/ 1984494 w 2018982"/>
              <a:gd name="connsiteY1" fmla="*/ 407627 h 2240280"/>
              <a:gd name="connsiteX2" fmla="*/ 2018982 w 2018982"/>
              <a:gd name="connsiteY2" fmla="*/ 453747 h 2240280"/>
              <a:gd name="connsiteX3" fmla="*/ 1988986 w 2018982"/>
              <a:gd name="connsiteY3" fmla="*/ 493859 h 2240280"/>
              <a:gd name="connsiteX4" fmla="*/ 1797684 w 2018982"/>
              <a:gd name="connsiteY4" fmla="*/ 1120140 h 2240280"/>
              <a:gd name="connsiteX5" fmla="*/ 1988986 w 2018982"/>
              <a:gd name="connsiteY5" fmla="*/ 1746421 h 2240280"/>
              <a:gd name="connsiteX6" fmla="*/ 2018982 w 2018982"/>
              <a:gd name="connsiteY6" fmla="*/ 1786534 h 2240280"/>
              <a:gd name="connsiteX7" fmla="*/ 1984494 w 2018982"/>
              <a:gd name="connsiteY7" fmla="*/ 1832653 h 2240280"/>
              <a:gd name="connsiteX8" fmla="*/ 1120140 w 2018982"/>
              <a:gd name="connsiteY8" fmla="*/ 2240280 h 2240280"/>
              <a:gd name="connsiteX9" fmla="*/ 0 w 2018982"/>
              <a:gd name="connsiteY9" fmla="*/ 1120140 h 2240280"/>
              <a:gd name="connsiteX10" fmla="*/ 1120140 w 2018982"/>
              <a:gd name="connsiteY10" fmla="*/ 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8982" h="2240280">
                <a:moveTo>
                  <a:pt x="1120140" y="0"/>
                </a:moveTo>
                <a:cubicBezTo>
                  <a:pt x="1468123" y="0"/>
                  <a:pt x="1779044" y="158679"/>
                  <a:pt x="1984494" y="407627"/>
                </a:cubicBezTo>
                <a:lnTo>
                  <a:pt x="2018982" y="453747"/>
                </a:lnTo>
                <a:lnTo>
                  <a:pt x="1988986" y="493859"/>
                </a:lnTo>
                <a:cubicBezTo>
                  <a:pt x="1868208" y="672635"/>
                  <a:pt x="1797684" y="888152"/>
                  <a:pt x="1797684" y="1120140"/>
                </a:cubicBezTo>
                <a:cubicBezTo>
                  <a:pt x="1797684" y="1352129"/>
                  <a:pt x="1868208" y="1567645"/>
                  <a:pt x="1988986" y="1746421"/>
                </a:cubicBezTo>
                <a:lnTo>
                  <a:pt x="2018982" y="1786534"/>
                </a:lnTo>
                <a:lnTo>
                  <a:pt x="1984494" y="1832653"/>
                </a:lnTo>
                <a:cubicBezTo>
                  <a:pt x="1779044" y="2081601"/>
                  <a:pt x="1468123" y="2240280"/>
                  <a:pt x="1120140" y="2240280"/>
                </a:cubicBezTo>
                <a:cubicBezTo>
                  <a:pt x="501504" y="2240280"/>
                  <a:pt x="0" y="1738776"/>
                  <a:pt x="0" y="1120140"/>
                </a:cubicBezTo>
                <a:cubicBezTo>
                  <a:pt x="0" y="501504"/>
                  <a:pt x="501504" y="0"/>
                  <a:pt x="1120140" y="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Table 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800262D-7EB6-BEA3-9C45-A948336D9680}"/>
              </a:ext>
            </a:extLst>
          </p:cNvPr>
          <p:cNvSpPr/>
          <p:nvPr/>
        </p:nvSpPr>
        <p:spPr>
          <a:xfrm>
            <a:off x="4620666" y="2253207"/>
            <a:ext cx="2018982" cy="2240280"/>
          </a:xfrm>
          <a:custGeom>
            <a:avLst/>
            <a:gdLst>
              <a:gd name="connsiteX0" fmla="*/ 898842 w 2018982"/>
              <a:gd name="connsiteY0" fmla="*/ 0 h 2240280"/>
              <a:gd name="connsiteX1" fmla="*/ 2018982 w 2018982"/>
              <a:gd name="connsiteY1" fmla="*/ 1120140 h 2240280"/>
              <a:gd name="connsiteX2" fmla="*/ 898842 w 2018982"/>
              <a:gd name="connsiteY2" fmla="*/ 2240280 h 2240280"/>
              <a:gd name="connsiteX3" fmla="*/ 34488 w 2018982"/>
              <a:gd name="connsiteY3" fmla="*/ 1832653 h 2240280"/>
              <a:gd name="connsiteX4" fmla="*/ 0 w 2018982"/>
              <a:gd name="connsiteY4" fmla="*/ 1786534 h 2240280"/>
              <a:gd name="connsiteX5" fmla="*/ 29996 w 2018982"/>
              <a:gd name="connsiteY5" fmla="*/ 1746421 h 2240280"/>
              <a:gd name="connsiteX6" fmla="*/ 221298 w 2018982"/>
              <a:gd name="connsiteY6" fmla="*/ 1120140 h 2240280"/>
              <a:gd name="connsiteX7" fmla="*/ 29996 w 2018982"/>
              <a:gd name="connsiteY7" fmla="*/ 493859 h 2240280"/>
              <a:gd name="connsiteX8" fmla="*/ 0 w 2018982"/>
              <a:gd name="connsiteY8" fmla="*/ 453747 h 2240280"/>
              <a:gd name="connsiteX9" fmla="*/ 34488 w 2018982"/>
              <a:gd name="connsiteY9" fmla="*/ 407627 h 2240280"/>
              <a:gd name="connsiteX10" fmla="*/ 898842 w 2018982"/>
              <a:gd name="connsiteY10" fmla="*/ 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8982" h="2240280">
                <a:moveTo>
                  <a:pt x="898842" y="0"/>
                </a:moveTo>
                <a:cubicBezTo>
                  <a:pt x="1517478" y="0"/>
                  <a:pt x="2018982" y="501504"/>
                  <a:pt x="2018982" y="1120140"/>
                </a:cubicBezTo>
                <a:cubicBezTo>
                  <a:pt x="2018982" y="1738776"/>
                  <a:pt x="1517478" y="2240280"/>
                  <a:pt x="898842" y="2240280"/>
                </a:cubicBezTo>
                <a:cubicBezTo>
                  <a:pt x="550859" y="2240280"/>
                  <a:pt x="239938" y="2081601"/>
                  <a:pt x="34488" y="1832653"/>
                </a:cubicBezTo>
                <a:lnTo>
                  <a:pt x="0" y="1786534"/>
                </a:lnTo>
                <a:lnTo>
                  <a:pt x="29996" y="1746421"/>
                </a:lnTo>
                <a:cubicBezTo>
                  <a:pt x="150774" y="1567645"/>
                  <a:pt x="221298" y="1352129"/>
                  <a:pt x="221298" y="1120140"/>
                </a:cubicBezTo>
                <a:cubicBezTo>
                  <a:pt x="221298" y="888152"/>
                  <a:pt x="150774" y="672635"/>
                  <a:pt x="29996" y="493859"/>
                </a:cubicBezTo>
                <a:lnTo>
                  <a:pt x="0" y="453747"/>
                </a:lnTo>
                <a:lnTo>
                  <a:pt x="34488" y="407627"/>
                </a:lnTo>
                <a:cubicBezTo>
                  <a:pt x="239938" y="158679"/>
                  <a:pt x="550859" y="0"/>
                  <a:pt x="898842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77C5D-C201-33E7-817F-4924EE7C09DC}"/>
              </a:ext>
            </a:extLst>
          </p:cNvPr>
          <p:cNvSpPr txBox="1"/>
          <p:nvPr/>
        </p:nvSpPr>
        <p:spPr>
          <a:xfrm>
            <a:off x="4928616" y="3059668"/>
            <a:ext cx="1489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Records in table B NOT in Table A are dropped. </a:t>
            </a:r>
          </a:p>
        </p:txBody>
      </p:sp>
    </p:spTree>
    <p:extLst>
      <p:ext uri="{BB962C8B-B14F-4D97-AF65-F5344CB8AC3E}">
        <p14:creationId xmlns:p14="http://schemas.microsoft.com/office/powerpoint/2010/main" val="270361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4038-62BD-A58E-658D-441C9591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83980"/>
            <a:ext cx="8823960" cy="591477"/>
          </a:xfrm>
        </p:spPr>
        <p:txBody>
          <a:bodyPr/>
          <a:lstStyle/>
          <a:p>
            <a:r>
              <a:rPr lang="en-US" sz="2400" dirty="0"/>
              <a:t>Do you want to retain all records in table B &amp; append table A data?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E65B-D69B-61C8-C75D-E14AA943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233B3-D793-7097-E8D3-34BD786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DB78-1B87-A726-6130-55B4DA150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BB0D3-2C1D-6778-EA80-ADAC3073197B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 this case use a “right” join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2A78397-5370-F243-2508-B901B40B0FC2}"/>
              </a:ext>
            </a:extLst>
          </p:cNvPr>
          <p:cNvSpPr/>
          <p:nvPr/>
        </p:nvSpPr>
        <p:spPr>
          <a:xfrm>
            <a:off x="4399368" y="2706955"/>
            <a:ext cx="442596" cy="1332787"/>
          </a:xfrm>
          <a:custGeom>
            <a:avLst/>
            <a:gdLst>
              <a:gd name="connsiteX0" fmla="*/ 221298 w 442596"/>
              <a:gd name="connsiteY0" fmla="*/ 0 h 1332787"/>
              <a:gd name="connsiteX1" fmla="*/ 251294 w 442596"/>
              <a:gd name="connsiteY1" fmla="*/ 40112 h 1332787"/>
              <a:gd name="connsiteX2" fmla="*/ 442596 w 442596"/>
              <a:gd name="connsiteY2" fmla="*/ 666393 h 1332787"/>
              <a:gd name="connsiteX3" fmla="*/ 251294 w 442596"/>
              <a:gd name="connsiteY3" fmla="*/ 1292674 h 1332787"/>
              <a:gd name="connsiteX4" fmla="*/ 221298 w 442596"/>
              <a:gd name="connsiteY4" fmla="*/ 1332787 h 1332787"/>
              <a:gd name="connsiteX5" fmla="*/ 191302 w 442596"/>
              <a:gd name="connsiteY5" fmla="*/ 1292674 h 1332787"/>
              <a:gd name="connsiteX6" fmla="*/ 0 w 442596"/>
              <a:gd name="connsiteY6" fmla="*/ 666393 h 1332787"/>
              <a:gd name="connsiteX7" fmla="*/ 191302 w 442596"/>
              <a:gd name="connsiteY7" fmla="*/ 40112 h 1332787"/>
              <a:gd name="connsiteX8" fmla="*/ 221298 w 442596"/>
              <a:gd name="connsiteY8" fmla="*/ 0 h 133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2596" h="1332787">
                <a:moveTo>
                  <a:pt x="221298" y="0"/>
                </a:moveTo>
                <a:lnTo>
                  <a:pt x="251294" y="40112"/>
                </a:lnTo>
                <a:cubicBezTo>
                  <a:pt x="372072" y="218888"/>
                  <a:pt x="442596" y="434405"/>
                  <a:pt x="442596" y="666393"/>
                </a:cubicBezTo>
                <a:cubicBezTo>
                  <a:pt x="442596" y="898382"/>
                  <a:pt x="372072" y="1113898"/>
                  <a:pt x="251294" y="1292674"/>
                </a:cubicBezTo>
                <a:lnTo>
                  <a:pt x="221298" y="1332787"/>
                </a:lnTo>
                <a:lnTo>
                  <a:pt x="191302" y="1292674"/>
                </a:lnTo>
                <a:cubicBezTo>
                  <a:pt x="70524" y="1113898"/>
                  <a:pt x="0" y="898382"/>
                  <a:pt x="0" y="666393"/>
                </a:cubicBezTo>
                <a:cubicBezTo>
                  <a:pt x="0" y="434405"/>
                  <a:pt x="70524" y="218888"/>
                  <a:pt x="191302" y="40112"/>
                </a:cubicBezTo>
                <a:lnTo>
                  <a:pt x="221298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F612FED-6126-8C7B-8025-FCDB739F80FD}"/>
              </a:ext>
            </a:extLst>
          </p:cNvPr>
          <p:cNvSpPr/>
          <p:nvPr/>
        </p:nvSpPr>
        <p:spPr>
          <a:xfrm>
            <a:off x="2601684" y="2253207"/>
            <a:ext cx="2018982" cy="2240280"/>
          </a:xfrm>
          <a:custGeom>
            <a:avLst/>
            <a:gdLst>
              <a:gd name="connsiteX0" fmla="*/ 1120140 w 2018982"/>
              <a:gd name="connsiteY0" fmla="*/ 0 h 2240280"/>
              <a:gd name="connsiteX1" fmla="*/ 1984494 w 2018982"/>
              <a:gd name="connsiteY1" fmla="*/ 407627 h 2240280"/>
              <a:gd name="connsiteX2" fmla="*/ 2018982 w 2018982"/>
              <a:gd name="connsiteY2" fmla="*/ 453747 h 2240280"/>
              <a:gd name="connsiteX3" fmla="*/ 1988986 w 2018982"/>
              <a:gd name="connsiteY3" fmla="*/ 493859 h 2240280"/>
              <a:gd name="connsiteX4" fmla="*/ 1797684 w 2018982"/>
              <a:gd name="connsiteY4" fmla="*/ 1120140 h 2240280"/>
              <a:gd name="connsiteX5" fmla="*/ 1988986 w 2018982"/>
              <a:gd name="connsiteY5" fmla="*/ 1746421 h 2240280"/>
              <a:gd name="connsiteX6" fmla="*/ 2018982 w 2018982"/>
              <a:gd name="connsiteY6" fmla="*/ 1786534 h 2240280"/>
              <a:gd name="connsiteX7" fmla="*/ 1984494 w 2018982"/>
              <a:gd name="connsiteY7" fmla="*/ 1832653 h 2240280"/>
              <a:gd name="connsiteX8" fmla="*/ 1120140 w 2018982"/>
              <a:gd name="connsiteY8" fmla="*/ 2240280 h 2240280"/>
              <a:gd name="connsiteX9" fmla="*/ 0 w 2018982"/>
              <a:gd name="connsiteY9" fmla="*/ 1120140 h 2240280"/>
              <a:gd name="connsiteX10" fmla="*/ 1120140 w 2018982"/>
              <a:gd name="connsiteY10" fmla="*/ 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8982" h="2240280">
                <a:moveTo>
                  <a:pt x="1120140" y="0"/>
                </a:moveTo>
                <a:cubicBezTo>
                  <a:pt x="1468123" y="0"/>
                  <a:pt x="1779044" y="158679"/>
                  <a:pt x="1984494" y="407627"/>
                </a:cubicBezTo>
                <a:lnTo>
                  <a:pt x="2018982" y="453747"/>
                </a:lnTo>
                <a:lnTo>
                  <a:pt x="1988986" y="493859"/>
                </a:lnTo>
                <a:cubicBezTo>
                  <a:pt x="1868208" y="672635"/>
                  <a:pt x="1797684" y="888152"/>
                  <a:pt x="1797684" y="1120140"/>
                </a:cubicBezTo>
                <a:cubicBezTo>
                  <a:pt x="1797684" y="1352129"/>
                  <a:pt x="1868208" y="1567645"/>
                  <a:pt x="1988986" y="1746421"/>
                </a:cubicBezTo>
                <a:lnTo>
                  <a:pt x="2018982" y="1786534"/>
                </a:lnTo>
                <a:lnTo>
                  <a:pt x="1984494" y="1832653"/>
                </a:lnTo>
                <a:cubicBezTo>
                  <a:pt x="1779044" y="2081601"/>
                  <a:pt x="1468123" y="2240280"/>
                  <a:pt x="1120140" y="2240280"/>
                </a:cubicBezTo>
                <a:cubicBezTo>
                  <a:pt x="501504" y="2240280"/>
                  <a:pt x="0" y="1738776"/>
                  <a:pt x="0" y="1120140"/>
                </a:cubicBezTo>
                <a:cubicBezTo>
                  <a:pt x="0" y="501504"/>
                  <a:pt x="501504" y="0"/>
                  <a:pt x="1120140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800262D-7EB6-BEA3-9C45-A948336D9680}"/>
              </a:ext>
            </a:extLst>
          </p:cNvPr>
          <p:cNvSpPr/>
          <p:nvPr/>
        </p:nvSpPr>
        <p:spPr>
          <a:xfrm>
            <a:off x="4620666" y="2253207"/>
            <a:ext cx="2018982" cy="2240280"/>
          </a:xfrm>
          <a:custGeom>
            <a:avLst/>
            <a:gdLst>
              <a:gd name="connsiteX0" fmla="*/ 898842 w 2018982"/>
              <a:gd name="connsiteY0" fmla="*/ 0 h 2240280"/>
              <a:gd name="connsiteX1" fmla="*/ 2018982 w 2018982"/>
              <a:gd name="connsiteY1" fmla="*/ 1120140 h 2240280"/>
              <a:gd name="connsiteX2" fmla="*/ 898842 w 2018982"/>
              <a:gd name="connsiteY2" fmla="*/ 2240280 h 2240280"/>
              <a:gd name="connsiteX3" fmla="*/ 34488 w 2018982"/>
              <a:gd name="connsiteY3" fmla="*/ 1832653 h 2240280"/>
              <a:gd name="connsiteX4" fmla="*/ 0 w 2018982"/>
              <a:gd name="connsiteY4" fmla="*/ 1786534 h 2240280"/>
              <a:gd name="connsiteX5" fmla="*/ 29996 w 2018982"/>
              <a:gd name="connsiteY5" fmla="*/ 1746421 h 2240280"/>
              <a:gd name="connsiteX6" fmla="*/ 221298 w 2018982"/>
              <a:gd name="connsiteY6" fmla="*/ 1120140 h 2240280"/>
              <a:gd name="connsiteX7" fmla="*/ 29996 w 2018982"/>
              <a:gd name="connsiteY7" fmla="*/ 493859 h 2240280"/>
              <a:gd name="connsiteX8" fmla="*/ 0 w 2018982"/>
              <a:gd name="connsiteY8" fmla="*/ 453747 h 2240280"/>
              <a:gd name="connsiteX9" fmla="*/ 34488 w 2018982"/>
              <a:gd name="connsiteY9" fmla="*/ 407627 h 2240280"/>
              <a:gd name="connsiteX10" fmla="*/ 898842 w 2018982"/>
              <a:gd name="connsiteY10" fmla="*/ 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8982" h="2240280">
                <a:moveTo>
                  <a:pt x="898842" y="0"/>
                </a:moveTo>
                <a:cubicBezTo>
                  <a:pt x="1517478" y="0"/>
                  <a:pt x="2018982" y="501504"/>
                  <a:pt x="2018982" y="1120140"/>
                </a:cubicBezTo>
                <a:cubicBezTo>
                  <a:pt x="2018982" y="1738776"/>
                  <a:pt x="1517478" y="2240280"/>
                  <a:pt x="898842" y="2240280"/>
                </a:cubicBezTo>
                <a:cubicBezTo>
                  <a:pt x="550859" y="2240280"/>
                  <a:pt x="239938" y="2081601"/>
                  <a:pt x="34488" y="1832653"/>
                </a:cubicBezTo>
                <a:lnTo>
                  <a:pt x="0" y="1786534"/>
                </a:lnTo>
                <a:lnTo>
                  <a:pt x="29996" y="1746421"/>
                </a:lnTo>
                <a:cubicBezTo>
                  <a:pt x="150774" y="1567645"/>
                  <a:pt x="221298" y="1352129"/>
                  <a:pt x="221298" y="1120140"/>
                </a:cubicBezTo>
                <a:cubicBezTo>
                  <a:pt x="221298" y="888152"/>
                  <a:pt x="150774" y="672635"/>
                  <a:pt x="29996" y="493859"/>
                </a:cubicBezTo>
                <a:lnTo>
                  <a:pt x="0" y="453747"/>
                </a:lnTo>
                <a:lnTo>
                  <a:pt x="34488" y="407627"/>
                </a:lnTo>
                <a:cubicBezTo>
                  <a:pt x="239938" y="158679"/>
                  <a:pt x="550859" y="0"/>
                  <a:pt x="898842" y="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77C5D-C201-33E7-817F-4924EE7C09DC}"/>
              </a:ext>
            </a:extLst>
          </p:cNvPr>
          <p:cNvSpPr txBox="1"/>
          <p:nvPr/>
        </p:nvSpPr>
        <p:spPr>
          <a:xfrm>
            <a:off x="2755659" y="3059668"/>
            <a:ext cx="1489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Records in table A NOT in Table B are dropped. </a:t>
            </a:r>
          </a:p>
        </p:txBody>
      </p:sp>
    </p:spTree>
    <p:extLst>
      <p:ext uri="{BB962C8B-B14F-4D97-AF65-F5344CB8AC3E}">
        <p14:creationId xmlns:p14="http://schemas.microsoft.com/office/powerpoint/2010/main" val="98932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4038-62BD-A58E-658D-441C9591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83980"/>
            <a:ext cx="8823960" cy="591477"/>
          </a:xfrm>
        </p:spPr>
        <p:txBody>
          <a:bodyPr/>
          <a:lstStyle/>
          <a:p>
            <a:r>
              <a:rPr lang="en-US" sz="2400" dirty="0"/>
              <a:t>Do you want to retain records only if they are in A &amp; B?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E65B-D69B-61C8-C75D-E14AA943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233B3-D793-7097-E8D3-34BD786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DB78-1B87-A726-6130-55B4DA150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BB0D3-2C1D-6778-EA80-ADAC3073197B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 this case use an “inner” join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2A78397-5370-F243-2508-B901B40B0FC2}"/>
              </a:ext>
            </a:extLst>
          </p:cNvPr>
          <p:cNvSpPr/>
          <p:nvPr/>
        </p:nvSpPr>
        <p:spPr>
          <a:xfrm>
            <a:off x="4399368" y="2706955"/>
            <a:ext cx="442596" cy="1332787"/>
          </a:xfrm>
          <a:custGeom>
            <a:avLst/>
            <a:gdLst>
              <a:gd name="connsiteX0" fmla="*/ 221298 w 442596"/>
              <a:gd name="connsiteY0" fmla="*/ 0 h 1332787"/>
              <a:gd name="connsiteX1" fmla="*/ 251294 w 442596"/>
              <a:gd name="connsiteY1" fmla="*/ 40112 h 1332787"/>
              <a:gd name="connsiteX2" fmla="*/ 442596 w 442596"/>
              <a:gd name="connsiteY2" fmla="*/ 666393 h 1332787"/>
              <a:gd name="connsiteX3" fmla="*/ 251294 w 442596"/>
              <a:gd name="connsiteY3" fmla="*/ 1292674 h 1332787"/>
              <a:gd name="connsiteX4" fmla="*/ 221298 w 442596"/>
              <a:gd name="connsiteY4" fmla="*/ 1332787 h 1332787"/>
              <a:gd name="connsiteX5" fmla="*/ 191302 w 442596"/>
              <a:gd name="connsiteY5" fmla="*/ 1292674 h 1332787"/>
              <a:gd name="connsiteX6" fmla="*/ 0 w 442596"/>
              <a:gd name="connsiteY6" fmla="*/ 666393 h 1332787"/>
              <a:gd name="connsiteX7" fmla="*/ 191302 w 442596"/>
              <a:gd name="connsiteY7" fmla="*/ 40112 h 1332787"/>
              <a:gd name="connsiteX8" fmla="*/ 221298 w 442596"/>
              <a:gd name="connsiteY8" fmla="*/ 0 h 133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2596" h="1332787">
                <a:moveTo>
                  <a:pt x="221298" y="0"/>
                </a:moveTo>
                <a:lnTo>
                  <a:pt x="251294" y="40112"/>
                </a:lnTo>
                <a:cubicBezTo>
                  <a:pt x="372072" y="218888"/>
                  <a:pt x="442596" y="434405"/>
                  <a:pt x="442596" y="666393"/>
                </a:cubicBezTo>
                <a:cubicBezTo>
                  <a:pt x="442596" y="898382"/>
                  <a:pt x="372072" y="1113898"/>
                  <a:pt x="251294" y="1292674"/>
                </a:cubicBezTo>
                <a:lnTo>
                  <a:pt x="221298" y="1332787"/>
                </a:lnTo>
                <a:lnTo>
                  <a:pt x="191302" y="1292674"/>
                </a:lnTo>
                <a:cubicBezTo>
                  <a:pt x="70524" y="1113898"/>
                  <a:pt x="0" y="898382"/>
                  <a:pt x="0" y="666393"/>
                </a:cubicBezTo>
                <a:cubicBezTo>
                  <a:pt x="0" y="434405"/>
                  <a:pt x="70524" y="218888"/>
                  <a:pt x="191302" y="40112"/>
                </a:cubicBezTo>
                <a:lnTo>
                  <a:pt x="221298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F612FED-6126-8C7B-8025-FCDB739F80FD}"/>
              </a:ext>
            </a:extLst>
          </p:cNvPr>
          <p:cNvSpPr/>
          <p:nvPr/>
        </p:nvSpPr>
        <p:spPr>
          <a:xfrm>
            <a:off x="2601684" y="2253207"/>
            <a:ext cx="2018982" cy="2240280"/>
          </a:xfrm>
          <a:custGeom>
            <a:avLst/>
            <a:gdLst>
              <a:gd name="connsiteX0" fmla="*/ 1120140 w 2018982"/>
              <a:gd name="connsiteY0" fmla="*/ 0 h 2240280"/>
              <a:gd name="connsiteX1" fmla="*/ 1984494 w 2018982"/>
              <a:gd name="connsiteY1" fmla="*/ 407627 h 2240280"/>
              <a:gd name="connsiteX2" fmla="*/ 2018982 w 2018982"/>
              <a:gd name="connsiteY2" fmla="*/ 453747 h 2240280"/>
              <a:gd name="connsiteX3" fmla="*/ 1988986 w 2018982"/>
              <a:gd name="connsiteY3" fmla="*/ 493859 h 2240280"/>
              <a:gd name="connsiteX4" fmla="*/ 1797684 w 2018982"/>
              <a:gd name="connsiteY4" fmla="*/ 1120140 h 2240280"/>
              <a:gd name="connsiteX5" fmla="*/ 1988986 w 2018982"/>
              <a:gd name="connsiteY5" fmla="*/ 1746421 h 2240280"/>
              <a:gd name="connsiteX6" fmla="*/ 2018982 w 2018982"/>
              <a:gd name="connsiteY6" fmla="*/ 1786534 h 2240280"/>
              <a:gd name="connsiteX7" fmla="*/ 1984494 w 2018982"/>
              <a:gd name="connsiteY7" fmla="*/ 1832653 h 2240280"/>
              <a:gd name="connsiteX8" fmla="*/ 1120140 w 2018982"/>
              <a:gd name="connsiteY8" fmla="*/ 2240280 h 2240280"/>
              <a:gd name="connsiteX9" fmla="*/ 0 w 2018982"/>
              <a:gd name="connsiteY9" fmla="*/ 1120140 h 2240280"/>
              <a:gd name="connsiteX10" fmla="*/ 1120140 w 2018982"/>
              <a:gd name="connsiteY10" fmla="*/ 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8982" h="2240280">
                <a:moveTo>
                  <a:pt x="1120140" y="0"/>
                </a:moveTo>
                <a:cubicBezTo>
                  <a:pt x="1468123" y="0"/>
                  <a:pt x="1779044" y="158679"/>
                  <a:pt x="1984494" y="407627"/>
                </a:cubicBezTo>
                <a:lnTo>
                  <a:pt x="2018982" y="453747"/>
                </a:lnTo>
                <a:lnTo>
                  <a:pt x="1988986" y="493859"/>
                </a:lnTo>
                <a:cubicBezTo>
                  <a:pt x="1868208" y="672635"/>
                  <a:pt x="1797684" y="888152"/>
                  <a:pt x="1797684" y="1120140"/>
                </a:cubicBezTo>
                <a:cubicBezTo>
                  <a:pt x="1797684" y="1352129"/>
                  <a:pt x="1868208" y="1567645"/>
                  <a:pt x="1988986" y="1746421"/>
                </a:cubicBezTo>
                <a:lnTo>
                  <a:pt x="2018982" y="1786534"/>
                </a:lnTo>
                <a:lnTo>
                  <a:pt x="1984494" y="1832653"/>
                </a:lnTo>
                <a:cubicBezTo>
                  <a:pt x="1779044" y="2081601"/>
                  <a:pt x="1468123" y="2240280"/>
                  <a:pt x="1120140" y="2240280"/>
                </a:cubicBezTo>
                <a:cubicBezTo>
                  <a:pt x="501504" y="2240280"/>
                  <a:pt x="0" y="1738776"/>
                  <a:pt x="0" y="1120140"/>
                </a:cubicBezTo>
                <a:cubicBezTo>
                  <a:pt x="0" y="501504"/>
                  <a:pt x="501504" y="0"/>
                  <a:pt x="1120140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800262D-7EB6-BEA3-9C45-A948336D9680}"/>
              </a:ext>
            </a:extLst>
          </p:cNvPr>
          <p:cNvSpPr/>
          <p:nvPr/>
        </p:nvSpPr>
        <p:spPr>
          <a:xfrm>
            <a:off x="4620666" y="2253207"/>
            <a:ext cx="2018982" cy="2240280"/>
          </a:xfrm>
          <a:custGeom>
            <a:avLst/>
            <a:gdLst>
              <a:gd name="connsiteX0" fmla="*/ 898842 w 2018982"/>
              <a:gd name="connsiteY0" fmla="*/ 0 h 2240280"/>
              <a:gd name="connsiteX1" fmla="*/ 2018982 w 2018982"/>
              <a:gd name="connsiteY1" fmla="*/ 1120140 h 2240280"/>
              <a:gd name="connsiteX2" fmla="*/ 898842 w 2018982"/>
              <a:gd name="connsiteY2" fmla="*/ 2240280 h 2240280"/>
              <a:gd name="connsiteX3" fmla="*/ 34488 w 2018982"/>
              <a:gd name="connsiteY3" fmla="*/ 1832653 h 2240280"/>
              <a:gd name="connsiteX4" fmla="*/ 0 w 2018982"/>
              <a:gd name="connsiteY4" fmla="*/ 1786534 h 2240280"/>
              <a:gd name="connsiteX5" fmla="*/ 29996 w 2018982"/>
              <a:gd name="connsiteY5" fmla="*/ 1746421 h 2240280"/>
              <a:gd name="connsiteX6" fmla="*/ 221298 w 2018982"/>
              <a:gd name="connsiteY6" fmla="*/ 1120140 h 2240280"/>
              <a:gd name="connsiteX7" fmla="*/ 29996 w 2018982"/>
              <a:gd name="connsiteY7" fmla="*/ 493859 h 2240280"/>
              <a:gd name="connsiteX8" fmla="*/ 0 w 2018982"/>
              <a:gd name="connsiteY8" fmla="*/ 453747 h 2240280"/>
              <a:gd name="connsiteX9" fmla="*/ 34488 w 2018982"/>
              <a:gd name="connsiteY9" fmla="*/ 407627 h 2240280"/>
              <a:gd name="connsiteX10" fmla="*/ 898842 w 2018982"/>
              <a:gd name="connsiteY10" fmla="*/ 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8982" h="2240280">
                <a:moveTo>
                  <a:pt x="898842" y="0"/>
                </a:moveTo>
                <a:cubicBezTo>
                  <a:pt x="1517478" y="0"/>
                  <a:pt x="2018982" y="501504"/>
                  <a:pt x="2018982" y="1120140"/>
                </a:cubicBezTo>
                <a:cubicBezTo>
                  <a:pt x="2018982" y="1738776"/>
                  <a:pt x="1517478" y="2240280"/>
                  <a:pt x="898842" y="2240280"/>
                </a:cubicBezTo>
                <a:cubicBezTo>
                  <a:pt x="550859" y="2240280"/>
                  <a:pt x="239938" y="2081601"/>
                  <a:pt x="34488" y="1832653"/>
                </a:cubicBezTo>
                <a:lnTo>
                  <a:pt x="0" y="1786534"/>
                </a:lnTo>
                <a:lnTo>
                  <a:pt x="29996" y="1746421"/>
                </a:lnTo>
                <a:cubicBezTo>
                  <a:pt x="150774" y="1567645"/>
                  <a:pt x="221298" y="1352129"/>
                  <a:pt x="221298" y="1120140"/>
                </a:cubicBezTo>
                <a:cubicBezTo>
                  <a:pt x="221298" y="888152"/>
                  <a:pt x="150774" y="672635"/>
                  <a:pt x="29996" y="493859"/>
                </a:cubicBezTo>
                <a:lnTo>
                  <a:pt x="0" y="453747"/>
                </a:lnTo>
                <a:lnTo>
                  <a:pt x="34488" y="407627"/>
                </a:lnTo>
                <a:cubicBezTo>
                  <a:pt x="239938" y="158679"/>
                  <a:pt x="550859" y="0"/>
                  <a:pt x="898842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77C5D-C201-33E7-817F-4924EE7C09DC}"/>
              </a:ext>
            </a:extLst>
          </p:cNvPr>
          <p:cNvSpPr txBox="1"/>
          <p:nvPr/>
        </p:nvSpPr>
        <p:spPr>
          <a:xfrm>
            <a:off x="2755659" y="3059668"/>
            <a:ext cx="1489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Records in table A NOT in Table B are dropped.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BCC87-D496-BBEB-025C-1D6E3E2C88DC}"/>
              </a:ext>
            </a:extLst>
          </p:cNvPr>
          <p:cNvSpPr txBox="1"/>
          <p:nvPr/>
        </p:nvSpPr>
        <p:spPr>
          <a:xfrm>
            <a:off x="4928616" y="3059668"/>
            <a:ext cx="1489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Records in table B NOT in Table A are dropped. </a:t>
            </a:r>
          </a:p>
        </p:txBody>
      </p:sp>
    </p:spTree>
    <p:extLst>
      <p:ext uri="{BB962C8B-B14F-4D97-AF65-F5344CB8AC3E}">
        <p14:creationId xmlns:p14="http://schemas.microsoft.com/office/powerpoint/2010/main" val="86073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4038-62BD-A58E-658D-441C9591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83980"/>
            <a:ext cx="8823960" cy="591477"/>
          </a:xfrm>
        </p:spPr>
        <p:txBody>
          <a:bodyPr/>
          <a:lstStyle/>
          <a:p>
            <a:r>
              <a:rPr lang="en-US" sz="2400" dirty="0"/>
              <a:t>Do you want to keep unique data points not shared in the tables?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E65B-D69B-61C8-C75D-E14AA943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233B3-D793-7097-E8D3-34BD786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DB78-1B87-A726-6130-55B4DA150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BB0D3-2C1D-6778-EA80-ADAC3073197B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 this case use an “outer” join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2A78397-5370-F243-2508-B901B40B0FC2}"/>
              </a:ext>
            </a:extLst>
          </p:cNvPr>
          <p:cNvSpPr/>
          <p:nvPr/>
        </p:nvSpPr>
        <p:spPr>
          <a:xfrm>
            <a:off x="4399368" y="2706955"/>
            <a:ext cx="442596" cy="1332787"/>
          </a:xfrm>
          <a:custGeom>
            <a:avLst/>
            <a:gdLst>
              <a:gd name="connsiteX0" fmla="*/ 221298 w 442596"/>
              <a:gd name="connsiteY0" fmla="*/ 0 h 1332787"/>
              <a:gd name="connsiteX1" fmla="*/ 251294 w 442596"/>
              <a:gd name="connsiteY1" fmla="*/ 40112 h 1332787"/>
              <a:gd name="connsiteX2" fmla="*/ 442596 w 442596"/>
              <a:gd name="connsiteY2" fmla="*/ 666393 h 1332787"/>
              <a:gd name="connsiteX3" fmla="*/ 251294 w 442596"/>
              <a:gd name="connsiteY3" fmla="*/ 1292674 h 1332787"/>
              <a:gd name="connsiteX4" fmla="*/ 221298 w 442596"/>
              <a:gd name="connsiteY4" fmla="*/ 1332787 h 1332787"/>
              <a:gd name="connsiteX5" fmla="*/ 191302 w 442596"/>
              <a:gd name="connsiteY5" fmla="*/ 1292674 h 1332787"/>
              <a:gd name="connsiteX6" fmla="*/ 0 w 442596"/>
              <a:gd name="connsiteY6" fmla="*/ 666393 h 1332787"/>
              <a:gd name="connsiteX7" fmla="*/ 191302 w 442596"/>
              <a:gd name="connsiteY7" fmla="*/ 40112 h 1332787"/>
              <a:gd name="connsiteX8" fmla="*/ 221298 w 442596"/>
              <a:gd name="connsiteY8" fmla="*/ 0 h 133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2596" h="1332787">
                <a:moveTo>
                  <a:pt x="221298" y="0"/>
                </a:moveTo>
                <a:lnTo>
                  <a:pt x="251294" y="40112"/>
                </a:lnTo>
                <a:cubicBezTo>
                  <a:pt x="372072" y="218888"/>
                  <a:pt x="442596" y="434405"/>
                  <a:pt x="442596" y="666393"/>
                </a:cubicBezTo>
                <a:cubicBezTo>
                  <a:pt x="442596" y="898382"/>
                  <a:pt x="372072" y="1113898"/>
                  <a:pt x="251294" y="1292674"/>
                </a:cubicBezTo>
                <a:lnTo>
                  <a:pt x="221298" y="1332787"/>
                </a:lnTo>
                <a:lnTo>
                  <a:pt x="191302" y="1292674"/>
                </a:lnTo>
                <a:cubicBezTo>
                  <a:pt x="70524" y="1113898"/>
                  <a:pt x="0" y="898382"/>
                  <a:pt x="0" y="666393"/>
                </a:cubicBezTo>
                <a:cubicBezTo>
                  <a:pt x="0" y="434405"/>
                  <a:pt x="70524" y="218888"/>
                  <a:pt x="191302" y="40112"/>
                </a:cubicBezTo>
                <a:lnTo>
                  <a:pt x="221298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F612FED-6126-8C7B-8025-FCDB739F80FD}"/>
              </a:ext>
            </a:extLst>
          </p:cNvPr>
          <p:cNvSpPr/>
          <p:nvPr/>
        </p:nvSpPr>
        <p:spPr>
          <a:xfrm>
            <a:off x="2601684" y="2253207"/>
            <a:ext cx="2018982" cy="2240280"/>
          </a:xfrm>
          <a:custGeom>
            <a:avLst/>
            <a:gdLst>
              <a:gd name="connsiteX0" fmla="*/ 1120140 w 2018982"/>
              <a:gd name="connsiteY0" fmla="*/ 0 h 2240280"/>
              <a:gd name="connsiteX1" fmla="*/ 1984494 w 2018982"/>
              <a:gd name="connsiteY1" fmla="*/ 407627 h 2240280"/>
              <a:gd name="connsiteX2" fmla="*/ 2018982 w 2018982"/>
              <a:gd name="connsiteY2" fmla="*/ 453747 h 2240280"/>
              <a:gd name="connsiteX3" fmla="*/ 1988986 w 2018982"/>
              <a:gd name="connsiteY3" fmla="*/ 493859 h 2240280"/>
              <a:gd name="connsiteX4" fmla="*/ 1797684 w 2018982"/>
              <a:gd name="connsiteY4" fmla="*/ 1120140 h 2240280"/>
              <a:gd name="connsiteX5" fmla="*/ 1988986 w 2018982"/>
              <a:gd name="connsiteY5" fmla="*/ 1746421 h 2240280"/>
              <a:gd name="connsiteX6" fmla="*/ 2018982 w 2018982"/>
              <a:gd name="connsiteY6" fmla="*/ 1786534 h 2240280"/>
              <a:gd name="connsiteX7" fmla="*/ 1984494 w 2018982"/>
              <a:gd name="connsiteY7" fmla="*/ 1832653 h 2240280"/>
              <a:gd name="connsiteX8" fmla="*/ 1120140 w 2018982"/>
              <a:gd name="connsiteY8" fmla="*/ 2240280 h 2240280"/>
              <a:gd name="connsiteX9" fmla="*/ 0 w 2018982"/>
              <a:gd name="connsiteY9" fmla="*/ 1120140 h 2240280"/>
              <a:gd name="connsiteX10" fmla="*/ 1120140 w 2018982"/>
              <a:gd name="connsiteY10" fmla="*/ 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8982" h="2240280">
                <a:moveTo>
                  <a:pt x="1120140" y="0"/>
                </a:moveTo>
                <a:cubicBezTo>
                  <a:pt x="1468123" y="0"/>
                  <a:pt x="1779044" y="158679"/>
                  <a:pt x="1984494" y="407627"/>
                </a:cubicBezTo>
                <a:lnTo>
                  <a:pt x="2018982" y="453747"/>
                </a:lnTo>
                <a:lnTo>
                  <a:pt x="1988986" y="493859"/>
                </a:lnTo>
                <a:cubicBezTo>
                  <a:pt x="1868208" y="672635"/>
                  <a:pt x="1797684" y="888152"/>
                  <a:pt x="1797684" y="1120140"/>
                </a:cubicBezTo>
                <a:cubicBezTo>
                  <a:pt x="1797684" y="1352129"/>
                  <a:pt x="1868208" y="1567645"/>
                  <a:pt x="1988986" y="1746421"/>
                </a:cubicBezTo>
                <a:lnTo>
                  <a:pt x="2018982" y="1786534"/>
                </a:lnTo>
                <a:lnTo>
                  <a:pt x="1984494" y="1832653"/>
                </a:lnTo>
                <a:cubicBezTo>
                  <a:pt x="1779044" y="2081601"/>
                  <a:pt x="1468123" y="2240280"/>
                  <a:pt x="1120140" y="2240280"/>
                </a:cubicBezTo>
                <a:cubicBezTo>
                  <a:pt x="501504" y="2240280"/>
                  <a:pt x="0" y="1738776"/>
                  <a:pt x="0" y="1120140"/>
                </a:cubicBezTo>
                <a:cubicBezTo>
                  <a:pt x="0" y="501504"/>
                  <a:pt x="501504" y="0"/>
                  <a:pt x="1120140" y="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800262D-7EB6-BEA3-9C45-A948336D9680}"/>
              </a:ext>
            </a:extLst>
          </p:cNvPr>
          <p:cNvSpPr/>
          <p:nvPr/>
        </p:nvSpPr>
        <p:spPr>
          <a:xfrm>
            <a:off x="4620666" y="2253207"/>
            <a:ext cx="2018982" cy="2240280"/>
          </a:xfrm>
          <a:custGeom>
            <a:avLst/>
            <a:gdLst>
              <a:gd name="connsiteX0" fmla="*/ 898842 w 2018982"/>
              <a:gd name="connsiteY0" fmla="*/ 0 h 2240280"/>
              <a:gd name="connsiteX1" fmla="*/ 2018982 w 2018982"/>
              <a:gd name="connsiteY1" fmla="*/ 1120140 h 2240280"/>
              <a:gd name="connsiteX2" fmla="*/ 898842 w 2018982"/>
              <a:gd name="connsiteY2" fmla="*/ 2240280 h 2240280"/>
              <a:gd name="connsiteX3" fmla="*/ 34488 w 2018982"/>
              <a:gd name="connsiteY3" fmla="*/ 1832653 h 2240280"/>
              <a:gd name="connsiteX4" fmla="*/ 0 w 2018982"/>
              <a:gd name="connsiteY4" fmla="*/ 1786534 h 2240280"/>
              <a:gd name="connsiteX5" fmla="*/ 29996 w 2018982"/>
              <a:gd name="connsiteY5" fmla="*/ 1746421 h 2240280"/>
              <a:gd name="connsiteX6" fmla="*/ 221298 w 2018982"/>
              <a:gd name="connsiteY6" fmla="*/ 1120140 h 2240280"/>
              <a:gd name="connsiteX7" fmla="*/ 29996 w 2018982"/>
              <a:gd name="connsiteY7" fmla="*/ 493859 h 2240280"/>
              <a:gd name="connsiteX8" fmla="*/ 0 w 2018982"/>
              <a:gd name="connsiteY8" fmla="*/ 453747 h 2240280"/>
              <a:gd name="connsiteX9" fmla="*/ 34488 w 2018982"/>
              <a:gd name="connsiteY9" fmla="*/ 407627 h 2240280"/>
              <a:gd name="connsiteX10" fmla="*/ 898842 w 2018982"/>
              <a:gd name="connsiteY10" fmla="*/ 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8982" h="2240280">
                <a:moveTo>
                  <a:pt x="898842" y="0"/>
                </a:moveTo>
                <a:cubicBezTo>
                  <a:pt x="1517478" y="0"/>
                  <a:pt x="2018982" y="501504"/>
                  <a:pt x="2018982" y="1120140"/>
                </a:cubicBezTo>
                <a:cubicBezTo>
                  <a:pt x="2018982" y="1738776"/>
                  <a:pt x="1517478" y="2240280"/>
                  <a:pt x="898842" y="2240280"/>
                </a:cubicBezTo>
                <a:cubicBezTo>
                  <a:pt x="550859" y="2240280"/>
                  <a:pt x="239938" y="2081601"/>
                  <a:pt x="34488" y="1832653"/>
                </a:cubicBezTo>
                <a:lnTo>
                  <a:pt x="0" y="1786534"/>
                </a:lnTo>
                <a:lnTo>
                  <a:pt x="29996" y="1746421"/>
                </a:lnTo>
                <a:cubicBezTo>
                  <a:pt x="150774" y="1567645"/>
                  <a:pt x="221298" y="1352129"/>
                  <a:pt x="221298" y="1120140"/>
                </a:cubicBezTo>
                <a:cubicBezTo>
                  <a:pt x="221298" y="888152"/>
                  <a:pt x="150774" y="672635"/>
                  <a:pt x="29996" y="493859"/>
                </a:cubicBezTo>
                <a:lnTo>
                  <a:pt x="0" y="453747"/>
                </a:lnTo>
                <a:lnTo>
                  <a:pt x="34488" y="407627"/>
                </a:lnTo>
                <a:cubicBezTo>
                  <a:pt x="239938" y="158679"/>
                  <a:pt x="550859" y="0"/>
                  <a:pt x="898842" y="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77C5D-C201-33E7-817F-4924EE7C09DC}"/>
              </a:ext>
            </a:extLst>
          </p:cNvPr>
          <p:cNvSpPr txBox="1"/>
          <p:nvPr/>
        </p:nvSpPr>
        <p:spPr>
          <a:xfrm>
            <a:off x="2755659" y="3059668"/>
            <a:ext cx="1489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Records in table A NOT in Table B are retained.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BCC87-D496-BBEB-025C-1D6E3E2C88DC}"/>
              </a:ext>
            </a:extLst>
          </p:cNvPr>
          <p:cNvSpPr txBox="1"/>
          <p:nvPr/>
        </p:nvSpPr>
        <p:spPr>
          <a:xfrm>
            <a:off x="4928616" y="3059668"/>
            <a:ext cx="1489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Records in table B NOT in Table A are retained. </a:t>
            </a:r>
          </a:p>
        </p:txBody>
      </p:sp>
    </p:spTree>
    <p:extLst>
      <p:ext uri="{BB962C8B-B14F-4D97-AF65-F5344CB8AC3E}">
        <p14:creationId xmlns:p14="http://schemas.microsoft.com/office/powerpoint/2010/main" val="300924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4038-62BD-A58E-658D-441C9591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83980"/>
            <a:ext cx="8823960" cy="591477"/>
          </a:xfrm>
        </p:spPr>
        <p:txBody>
          <a:bodyPr/>
          <a:lstStyle/>
          <a:p>
            <a:r>
              <a:rPr lang="en-US" sz="2400" dirty="0"/>
              <a:t>Do you want to remove records in Table A that are in table B?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E65B-D69B-61C8-C75D-E14AA943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233B3-D793-7097-E8D3-34BD786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DB78-1B87-A726-6130-55B4DA150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BB0D3-2C1D-6778-EA80-ADAC3073197B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 this case use an “anti” join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2A78397-5370-F243-2508-B901B40B0FC2}"/>
              </a:ext>
            </a:extLst>
          </p:cNvPr>
          <p:cNvSpPr/>
          <p:nvPr/>
        </p:nvSpPr>
        <p:spPr>
          <a:xfrm>
            <a:off x="4399368" y="2706955"/>
            <a:ext cx="442596" cy="1332787"/>
          </a:xfrm>
          <a:custGeom>
            <a:avLst/>
            <a:gdLst>
              <a:gd name="connsiteX0" fmla="*/ 221298 w 442596"/>
              <a:gd name="connsiteY0" fmla="*/ 0 h 1332787"/>
              <a:gd name="connsiteX1" fmla="*/ 251294 w 442596"/>
              <a:gd name="connsiteY1" fmla="*/ 40112 h 1332787"/>
              <a:gd name="connsiteX2" fmla="*/ 442596 w 442596"/>
              <a:gd name="connsiteY2" fmla="*/ 666393 h 1332787"/>
              <a:gd name="connsiteX3" fmla="*/ 251294 w 442596"/>
              <a:gd name="connsiteY3" fmla="*/ 1292674 h 1332787"/>
              <a:gd name="connsiteX4" fmla="*/ 221298 w 442596"/>
              <a:gd name="connsiteY4" fmla="*/ 1332787 h 1332787"/>
              <a:gd name="connsiteX5" fmla="*/ 191302 w 442596"/>
              <a:gd name="connsiteY5" fmla="*/ 1292674 h 1332787"/>
              <a:gd name="connsiteX6" fmla="*/ 0 w 442596"/>
              <a:gd name="connsiteY6" fmla="*/ 666393 h 1332787"/>
              <a:gd name="connsiteX7" fmla="*/ 191302 w 442596"/>
              <a:gd name="connsiteY7" fmla="*/ 40112 h 1332787"/>
              <a:gd name="connsiteX8" fmla="*/ 221298 w 442596"/>
              <a:gd name="connsiteY8" fmla="*/ 0 h 133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2596" h="1332787">
                <a:moveTo>
                  <a:pt x="221298" y="0"/>
                </a:moveTo>
                <a:lnTo>
                  <a:pt x="251294" y="40112"/>
                </a:lnTo>
                <a:cubicBezTo>
                  <a:pt x="372072" y="218888"/>
                  <a:pt x="442596" y="434405"/>
                  <a:pt x="442596" y="666393"/>
                </a:cubicBezTo>
                <a:cubicBezTo>
                  <a:pt x="442596" y="898382"/>
                  <a:pt x="372072" y="1113898"/>
                  <a:pt x="251294" y="1292674"/>
                </a:cubicBezTo>
                <a:lnTo>
                  <a:pt x="221298" y="1332787"/>
                </a:lnTo>
                <a:lnTo>
                  <a:pt x="191302" y="1292674"/>
                </a:lnTo>
                <a:cubicBezTo>
                  <a:pt x="70524" y="1113898"/>
                  <a:pt x="0" y="898382"/>
                  <a:pt x="0" y="666393"/>
                </a:cubicBezTo>
                <a:cubicBezTo>
                  <a:pt x="0" y="434405"/>
                  <a:pt x="70524" y="218888"/>
                  <a:pt x="191302" y="40112"/>
                </a:cubicBezTo>
                <a:lnTo>
                  <a:pt x="221298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F612FED-6126-8C7B-8025-FCDB739F80FD}"/>
              </a:ext>
            </a:extLst>
          </p:cNvPr>
          <p:cNvSpPr/>
          <p:nvPr/>
        </p:nvSpPr>
        <p:spPr>
          <a:xfrm>
            <a:off x="2601684" y="2253207"/>
            <a:ext cx="2018982" cy="2240280"/>
          </a:xfrm>
          <a:custGeom>
            <a:avLst/>
            <a:gdLst>
              <a:gd name="connsiteX0" fmla="*/ 1120140 w 2018982"/>
              <a:gd name="connsiteY0" fmla="*/ 0 h 2240280"/>
              <a:gd name="connsiteX1" fmla="*/ 1984494 w 2018982"/>
              <a:gd name="connsiteY1" fmla="*/ 407627 h 2240280"/>
              <a:gd name="connsiteX2" fmla="*/ 2018982 w 2018982"/>
              <a:gd name="connsiteY2" fmla="*/ 453747 h 2240280"/>
              <a:gd name="connsiteX3" fmla="*/ 1988986 w 2018982"/>
              <a:gd name="connsiteY3" fmla="*/ 493859 h 2240280"/>
              <a:gd name="connsiteX4" fmla="*/ 1797684 w 2018982"/>
              <a:gd name="connsiteY4" fmla="*/ 1120140 h 2240280"/>
              <a:gd name="connsiteX5" fmla="*/ 1988986 w 2018982"/>
              <a:gd name="connsiteY5" fmla="*/ 1746421 h 2240280"/>
              <a:gd name="connsiteX6" fmla="*/ 2018982 w 2018982"/>
              <a:gd name="connsiteY6" fmla="*/ 1786534 h 2240280"/>
              <a:gd name="connsiteX7" fmla="*/ 1984494 w 2018982"/>
              <a:gd name="connsiteY7" fmla="*/ 1832653 h 2240280"/>
              <a:gd name="connsiteX8" fmla="*/ 1120140 w 2018982"/>
              <a:gd name="connsiteY8" fmla="*/ 2240280 h 2240280"/>
              <a:gd name="connsiteX9" fmla="*/ 0 w 2018982"/>
              <a:gd name="connsiteY9" fmla="*/ 1120140 h 2240280"/>
              <a:gd name="connsiteX10" fmla="*/ 1120140 w 2018982"/>
              <a:gd name="connsiteY10" fmla="*/ 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8982" h="2240280">
                <a:moveTo>
                  <a:pt x="1120140" y="0"/>
                </a:moveTo>
                <a:cubicBezTo>
                  <a:pt x="1468123" y="0"/>
                  <a:pt x="1779044" y="158679"/>
                  <a:pt x="1984494" y="407627"/>
                </a:cubicBezTo>
                <a:lnTo>
                  <a:pt x="2018982" y="453747"/>
                </a:lnTo>
                <a:lnTo>
                  <a:pt x="1988986" y="493859"/>
                </a:lnTo>
                <a:cubicBezTo>
                  <a:pt x="1868208" y="672635"/>
                  <a:pt x="1797684" y="888152"/>
                  <a:pt x="1797684" y="1120140"/>
                </a:cubicBezTo>
                <a:cubicBezTo>
                  <a:pt x="1797684" y="1352129"/>
                  <a:pt x="1868208" y="1567645"/>
                  <a:pt x="1988986" y="1746421"/>
                </a:cubicBezTo>
                <a:lnTo>
                  <a:pt x="2018982" y="1786534"/>
                </a:lnTo>
                <a:lnTo>
                  <a:pt x="1984494" y="1832653"/>
                </a:lnTo>
                <a:cubicBezTo>
                  <a:pt x="1779044" y="2081601"/>
                  <a:pt x="1468123" y="2240280"/>
                  <a:pt x="1120140" y="2240280"/>
                </a:cubicBezTo>
                <a:cubicBezTo>
                  <a:pt x="501504" y="2240280"/>
                  <a:pt x="0" y="1738776"/>
                  <a:pt x="0" y="1120140"/>
                </a:cubicBezTo>
                <a:cubicBezTo>
                  <a:pt x="0" y="501504"/>
                  <a:pt x="501504" y="0"/>
                  <a:pt x="1120140" y="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800262D-7EB6-BEA3-9C45-A948336D9680}"/>
              </a:ext>
            </a:extLst>
          </p:cNvPr>
          <p:cNvSpPr/>
          <p:nvPr/>
        </p:nvSpPr>
        <p:spPr>
          <a:xfrm>
            <a:off x="4620666" y="2253207"/>
            <a:ext cx="2018982" cy="2240280"/>
          </a:xfrm>
          <a:custGeom>
            <a:avLst/>
            <a:gdLst>
              <a:gd name="connsiteX0" fmla="*/ 898842 w 2018982"/>
              <a:gd name="connsiteY0" fmla="*/ 0 h 2240280"/>
              <a:gd name="connsiteX1" fmla="*/ 2018982 w 2018982"/>
              <a:gd name="connsiteY1" fmla="*/ 1120140 h 2240280"/>
              <a:gd name="connsiteX2" fmla="*/ 898842 w 2018982"/>
              <a:gd name="connsiteY2" fmla="*/ 2240280 h 2240280"/>
              <a:gd name="connsiteX3" fmla="*/ 34488 w 2018982"/>
              <a:gd name="connsiteY3" fmla="*/ 1832653 h 2240280"/>
              <a:gd name="connsiteX4" fmla="*/ 0 w 2018982"/>
              <a:gd name="connsiteY4" fmla="*/ 1786534 h 2240280"/>
              <a:gd name="connsiteX5" fmla="*/ 29996 w 2018982"/>
              <a:gd name="connsiteY5" fmla="*/ 1746421 h 2240280"/>
              <a:gd name="connsiteX6" fmla="*/ 221298 w 2018982"/>
              <a:gd name="connsiteY6" fmla="*/ 1120140 h 2240280"/>
              <a:gd name="connsiteX7" fmla="*/ 29996 w 2018982"/>
              <a:gd name="connsiteY7" fmla="*/ 493859 h 2240280"/>
              <a:gd name="connsiteX8" fmla="*/ 0 w 2018982"/>
              <a:gd name="connsiteY8" fmla="*/ 453747 h 2240280"/>
              <a:gd name="connsiteX9" fmla="*/ 34488 w 2018982"/>
              <a:gd name="connsiteY9" fmla="*/ 407627 h 2240280"/>
              <a:gd name="connsiteX10" fmla="*/ 898842 w 2018982"/>
              <a:gd name="connsiteY10" fmla="*/ 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8982" h="2240280">
                <a:moveTo>
                  <a:pt x="898842" y="0"/>
                </a:moveTo>
                <a:cubicBezTo>
                  <a:pt x="1517478" y="0"/>
                  <a:pt x="2018982" y="501504"/>
                  <a:pt x="2018982" y="1120140"/>
                </a:cubicBezTo>
                <a:cubicBezTo>
                  <a:pt x="2018982" y="1738776"/>
                  <a:pt x="1517478" y="2240280"/>
                  <a:pt x="898842" y="2240280"/>
                </a:cubicBezTo>
                <a:cubicBezTo>
                  <a:pt x="550859" y="2240280"/>
                  <a:pt x="239938" y="2081601"/>
                  <a:pt x="34488" y="1832653"/>
                </a:cubicBezTo>
                <a:lnTo>
                  <a:pt x="0" y="1786534"/>
                </a:lnTo>
                <a:lnTo>
                  <a:pt x="29996" y="1746421"/>
                </a:lnTo>
                <a:cubicBezTo>
                  <a:pt x="150774" y="1567645"/>
                  <a:pt x="221298" y="1352129"/>
                  <a:pt x="221298" y="1120140"/>
                </a:cubicBezTo>
                <a:cubicBezTo>
                  <a:pt x="221298" y="888152"/>
                  <a:pt x="150774" y="672635"/>
                  <a:pt x="29996" y="493859"/>
                </a:cubicBezTo>
                <a:lnTo>
                  <a:pt x="0" y="453747"/>
                </a:lnTo>
                <a:lnTo>
                  <a:pt x="34488" y="407627"/>
                </a:lnTo>
                <a:cubicBezTo>
                  <a:pt x="239938" y="158679"/>
                  <a:pt x="550859" y="0"/>
                  <a:pt x="898842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BCC87-D496-BBEB-025C-1D6E3E2C88DC}"/>
              </a:ext>
            </a:extLst>
          </p:cNvPr>
          <p:cNvSpPr txBox="1"/>
          <p:nvPr/>
        </p:nvSpPr>
        <p:spPr>
          <a:xfrm>
            <a:off x="4928616" y="3059668"/>
            <a:ext cx="148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Records in table A &amp; B are dropped. </a:t>
            </a:r>
          </a:p>
        </p:txBody>
      </p:sp>
    </p:spTree>
    <p:extLst>
      <p:ext uri="{BB962C8B-B14F-4D97-AF65-F5344CB8AC3E}">
        <p14:creationId xmlns:p14="http://schemas.microsoft.com/office/powerpoint/2010/main" val="314368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4038-62BD-A58E-658D-441C9591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83980"/>
            <a:ext cx="8823960" cy="591477"/>
          </a:xfrm>
        </p:spPr>
        <p:txBody>
          <a:bodyPr/>
          <a:lstStyle/>
          <a:p>
            <a:r>
              <a:rPr lang="en-US" sz="2400" dirty="0"/>
              <a:t>Do you want to just keep all records?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E65B-D69B-61C8-C75D-E14AA943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233B3-D793-7097-E8D3-34BD786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DB78-1B87-A726-6130-55B4DA150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BB0D3-2C1D-6778-EA80-ADAC3073197B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 this case use a “full” join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2A78397-5370-F243-2508-B901B40B0FC2}"/>
              </a:ext>
            </a:extLst>
          </p:cNvPr>
          <p:cNvSpPr/>
          <p:nvPr/>
        </p:nvSpPr>
        <p:spPr>
          <a:xfrm>
            <a:off x="4399368" y="2706955"/>
            <a:ext cx="442596" cy="1332787"/>
          </a:xfrm>
          <a:custGeom>
            <a:avLst/>
            <a:gdLst>
              <a:gd name="connsiteX0" fmla="*/ 221298 w 442596"/>
              <a:gd name="connsiteY0" fmla="*/ 0 h 1332787"/>
              <a:gd name="connsiteX1" fmla="*/ 251294 w 442596"/>
              <a:gd name="connsiteY1" fmla="*/ 40112 h 1332787"/>
              <a:gd name="connsiteX2" fmla="*/ 442596 w 442596"/>
              <a:gd name="connsiteY2" fmla="*/ 666393 h 1332787"/>
              <a:gd name="connsiteX3" fmla="*/ 251294 w 442596"/>
              <a:gd name="connsiteY3" fmla="*/ 1292674 h 1332787"/>
              <a:gd name="connsiteX4" fmla="*/ 221298 w 442596"/>
              <a:gd name="connsiteY4" fmla="*/ 1332787 h 1332787"/>
              <a:gd name="connsiteX5" fmla="*/ 191302 w 442596"/>
              <a:gd name="connsiteY5" fmla="*/ 1292674 h 1332787"/>
              <a:gd name="connsiteX6" fmla="*/ 0 w 442596"/>
              <a:gd name="connsiteY6" fmla="*/ 666393 h 1332787"/>
              <a:gd name="connsiteX7" fmla="*/ 191302 w 442596"/>
              <a:gd name="connsiteY7" fmla="*/ 40112 h 1332787"/>
              <a:gd name="connsiteX8" fmla="*/ 221298 w 442596"/>
              <a:gd name="connsiteY8" fmla="*/ 0 h 133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2596" h="1332787">
                <a:moveTo>
                  <a:pt x="221298" y="0"/>
                </a:moveTo>
                <a:lnTo>
                  <a:pt x="251294" y="40112"/>
                </a:lnTo>
                <a:cubicBezTo>
                  <a:pt x="372072" y="218888"/>
                  <a:pt x="442596" y="434405"/>
                  <a:pt x="442596" y="666393"/>
                </a:cubicBezTo>
                <a:cubicBezTo>
                  <a:pt x="442596" y="898382"/>
                  <a:pt x="372072" y="1113898"/>
                  <a:pt x="251294" y="1292674"/>
                </a:cubicBezTo>
                <a:lnTo>
                  <a:pt x="221298" y="1332787"/>
                </a:lnTo>
                <a:lnTo>
                  <a:pt x="191302" y="1292674"/>
                </a:lnTo>
                <a:cubicBezTo>
                  <a:pt x="70524" y="1113898"/>
                  <a:pt x="0" y="898382"/>
                  <a:pt x="0" y="666393"/>
                </a:cubicBezTo>
                <a:cubicBezTo>
                  <a:pt x="0" y="434405"/>
                  <a:pt x="70524" y="218888"/>
                  <a:pt x="191302" y="40112"/>
                </a:cubicBezTo>
                <a:lnTo>
                  <a:pt x="221298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F612FED-6126-8C7B-8025-FCDB739F80FD}"/>
              </a:ext>
            </a:extLst>
          </p:cNvPr>
          <p:cNvSpPr/>
          <p:nvPr/>
        </p:nvSpPr>
        <p:spPr>
          <a:xfrm>
            <a:off x="2601684" y="2253207"/>
            <a:ext cx="2018982" cy="2240280"/>
          </a:xfrm>
          <a:custGeom>
            <a:avLst/>
            <a:gdLst>
              <a:gd name="connsiteX0" fmla="*/ 1120140 w 2018982"/>
              <a:gd name="connsiteY0" fmla="*/ 0 h 2240280"/>
              <a:gd name="connsiteX1" fmla="*/ 1984494 w 2018982"/>
              <a:gd name="connsiteY1" fmla="*/ 407627 h 2240280"/>
              <a:gd name="connsiteX2" fmla="*/ 2018982 w 2018982"/>
              <a:gd name="connsiteY2" fmla="*/ 453747 h 2240280"/>
              <a:gd name="connsiteX3" fmla="*/ 1988986 w 2018982"/>
              <a:gd name="connsiteY3" fmla="*/ 493859 h 2240280"/>
              <a:gd name="connsiteX4" fmla="*/ 1797684 w 2018982"/>
              <a:gd name="connsiteY4" fmla="*/ 1120140 h 2240280"/>
              <a:gd name="connsiteX5" fmla="*/ 1988986 w 2018982"/>
              <a:gd name="connsiteY5" fmla="*/ 1746421 h 2240280"/>
              <a:gd name="connsiteX6" fmla="*/ 2018982 w 2018982"/>
              <a:gd name="connsiteY6" fmla="*/ 1786534 h 2240280"/>
              <a:gd name="connsiteX7" fmla="*/ 1984494 w 2018982"/>
              <a:gd name="connsiteY7" fmla="*/ 1832653 h 2240280"/>
              <a:gd name="connsiteX8" fmla="*/ 1120140 w 2018982"/>
              <a:gd name="connsiteY8" fmla="*/ 2240280 h 2240280"/>
              <a:gd name="connsiteX9" fmla="*/ 0 w 2018982"/>
              <a:gd name="connsiteY9" fmla="*/ 1120140 h 2240280"/>
              <a:gd name="connsiteX10" fmla="*/ 1120140 w 2018982"/>
              <a:gd name="connsiteY10" fmla="*/ 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8982" h="2240280">
                <a:moveTo>
                  <a:pt x="1120140" y="0"/>
                </a:moveTo>
                <a:cubicBezTo>
                  <a:pt x="1468123" y="0"/>
                  <a:pt x="1779044" y="158679"/>
                  <a:pt x="1984494" y="407627"/>
                </a:cubicBezTo>
                <a:lnTo>
                  <a:pt x="2018982" y="453747"/>
                </a:lnTo>
                <a:lnTo>
                  <a:pt x="1988986" y="493859"/>
                </a:lnTo>
                <a:cubicBezTo>
                  <a:pt x="1868208" y="672635"/>
                  <a:pt x="1797684" y="888152"/>
                  <a:pt x="1797684" y="1120140"/>
                </a:cubicBezTo>
                <a:cubicBezTo>
                  <a:pt x="1797684" y="1352129"/>
                  <a:pt x="1868208" y="1567645"/>
                  <a:pt x="1988986" y="1746421"/>
                </a:cubicBezTo>
                <a:lnTo>
                  <a:pt x="2018982" y="1786534"/>
                </a:lnTo>
                <a:lnTo>
                  <a:pt x="1984494" y="1832653"/>
                </a:lnTo>
                <a:cubicBezTo>
                  <a:pt x="1779044" y="2081601"/>
                  <a:pt x="1468123" y="2240280"/>
                  <a:pt x="1120140" y="2240280"/>
                </a:cubicBezTo>
                <a:cubicBezTo>
                  <a:pt x="501504" y="2240280"/>
                  <a:pt x="0" y="1738776"/>
                  <a:pt x="0" y="1120140"/>
                </a:cubicBezTo>
                <a:cubicBezTo>
                  <a:pt x="0" y="501504"/>
                  <a:pt x="501504" y="0"/>
                  <a:pt x="1120140" y="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800262D-7EB6-BEA3-9C45-A948336D9680}"/>
              </a:ext>
            </a:extLst>
          </p:cNvPr>
          <p:cNvSpPr/>
          <p:nvPr/>
        </p:nvSpPr>
        <p:spPr>
          <a:xfrm>
            <a:off x="4620666" y="2253207"/>
            <a:ext cx="2018982" cy="2240280"/>
          </a:xfrm>
          <a:custGeom>
            <a:avLst/>
            <a:gdLst>
              <a:gd name="connsiteX0" fmla="*/ 898842 w 2018982"/>
              <a:gd name="connsiteY0" fmla="*/ 0 h 2240280"/>
              <a:gd name="connsiteX1" fmla="*/ 2018982 w 2018982"/>
              <a:gd name="connsiteY1" fmla="*/ 1120140 h 2240280"/>
              <a:gd name="connsiteX2" fmla="*/ 898842 w 2018982"/>
              <a:gd name="connsiteY2" fmla="*/ 2240280 h 2240280"/>
              <a:gd name="connsiteX3" fmla="*/ 34488 w 2018982"/>
              <a:gd name="connsiteY3" fmla="*/ 1832653 h 2240280"/>
              <a:gd name="connsiteX4" fmla="*/ 0 w 2018982"/>
              <a:gd name="connsiteY4" fmla="*/ 1786534 h 2240280"/>
              <a:gd name="connsiteX5" fmla="*/ 29996 w 2018982"/>
              <a:gd name="connsiteY5" fmla="*/ 1746421 h 2240280"/>
              <a:gd name="connsiteX6" fmla="*/ 221298 w 2018982"/>
              <a:gd name="connsiteY6" fmla="*/ 1120140 h 2240280"/>
              <a:gd name="connsiteX7" fmla="*/ 29996 w 2018982"/>
              <a:gd name="connsiteY7" fmla="*/ 493859 h 2240280"/>
              <a:gd name="connsiteX8" fmla="*/ 0 w 2018982"/>
              <a:gd name="connsiteY8" fmla="*/ 453747 h 2240280"/>
              <a:gd name="connsiteX9" fmla="*/ 34488 w 2018982"/>
              <a:gd name="connsiteY9" fmla="*/ 407627 h 2240280"/>
              <a:gd name="connsiteX10" fmla="*/ 898842 w 2018982"/>
              <a:gd name="connsiteY10" fmla="*/ 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8982" h="2240280">
                <a:moveTo>
                  <a:pt x="898842" y="0"/>
                </a:moveTo>
                <a:cubicBezTo>
                  <a:pt x="1517478" y="0"/>
                  <a:pt x="2018982" y="501504"/>
                  <a:pt x="2018982" y="1120140"/>
                </a:cubicBezTo>
                <a:cubicBezTo>
                  <a:pt x="2018982" y="1738776"/>
                  <a:pt x="1517478" y="2240280"/>
                  <a:pt x="898842" y="2240280"/>
                </a:cubicBezTo>
                <a:cubicBezTo>
                  <a:pt x="550859" y="2240280"/>
                  <a:pt x="239938" y="2081601"/>
                  <a:pt x="34488" y="1832653"/>
                </a:cubicBezTo>
                <a:lnTo>
                  <a:pt x="0" y="1786534"/>
                </a:lnTo>
                <a:lnTo>
                  <a:pt x="29996" y="1746421"/>
                </a:lnTo>
                <a:cubicBezTo>
                  <a:pt x="150774" y="1567645"/>
                  <a:pt x="221298" y="1352129"/>
                  <a:pt x="221298" y="1120140"/>
                </a:cubicBezTo>
                <a:cubicBezTo>
                  <a:pt x="221298" y="888152"/>
                  <a:pt x="150774" y="672635"/>
                  <a:pt x="29996" y="493859"/>
                </a:cubicBezTo>
                <a:lnTo>
                  <a:pt x="0" y="453747"/>
                </a:lnTo>
                <a:lnTo>
                  <a:pt x="34488" y="407627"/>
                </a:lnTo>
                <a:cubicBezTo>
                  <a:pt x="239938" y="158679"/>
                  <a:pt x="550859" y="0"/>
                  <a:pt x="898842" y="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BCC87-D496-BBEB-025C-1D6E3E2C88DC}"/>
              </a:ext>
            </a:extLst>
          </p:cNvPr>
          <p:cNvSpPr txBox="1"/>
          <p:nvPr/>
        </p:nvSpPr>
        <p:spPr>
          <a:xfrm rot="19891778">
            <a:off x="449387" y="2825298"/>
            <a:ext cx="1489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TBH this is what I find myself doing most often!</a:t>
            </a:r>
          </a:p>
        </p:txBody>
      </p:sp>
    </p:spTree>
    <p:extLst>
      <p:ext uri="{BB962C8B-B14F-4D97-AF65-F5344CB8AC3E}">
        <p14:creationId xmlns:p14="http://schemas.microsoft.com/office/powerpoint/2010/main" val="155333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726243"/>
            <a:ext cx="8744605" cy="448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It’s kind of like a </a:t>
            </a:r>
            <a:r>
              <a:rPr lang="en-US" altLang="en-US" dirty="0" err="1">
                <a:solidFill>
                  <a:schemeClr val="bg1"/>
                </a:solidFill>
                <a:cs typeface="Arial" panose="020B0604020202020204" pitchFamily="34" charset="0"/>
              </a:rPr>
              <a:t>vlookup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  <a:r>
              <a:rPr lang="en-US" altLang="en-US" i="1" dirty="0">
                <a:solidFill>
                  <a:schemeClr val="bg1"/>
                </a:solidFill>
                <a:cs typeface="Arial" panose="020B0604020202020204" pitchFamily="34" charset="0"/>
              </a:rPr>
              <a:t>matching records from one table to another.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3233" y="20887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4D384-B5CA-F441-BA6E-82F6B226AC97}"/>
              </a:ext>
            </a:extLst>
          </p:cNvPr>
          <p:cNvSpPr/>
          <p:nvPr/>
        </p:nvSpPr>
        <p:spPr>
          <a:xfrm>
            <a:off x="2109426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8089E-6457-2643-B23E-877C399970E3}"/>
              </a:ext>
            </a:extLst>
          </p:cNvPr>
          <p:cNvSpPr/>
          <p:nvPr/>
        </p:nvSpPr>
        <p:spPr>
          <a:xfrm>
            <a:off x="5311264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A0F3-EC6D-3545-83F7-C75B3A5847B8}"/>
              </a:ext>
            </a:extLst>
          </p:cNvPr>
          <p:cNvSpPr txBox="1"/>
          <p:nvPr/>
        </p:nvSpPr>
        <p:spPr>
          <a:xfrm>
            <a:off x="2778991" y="20887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EB5B-63D1-E347-AE13-F27017A18AA2}"/>
              </a:ext>
            </a:extLst>
          </p:cNvPr>
          <p:cNvSpPr txBox="1"/>
          <p:nvPr/>
        </p:nvSpPr>
        <p:spPr>
          <a:xfrm>
            <a:off x="1454045" y="4250961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playing instruments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E653-5CCA-754F-9353-05C7A054996B}"/>
              </a:ext>
            </a:extLst>
          </p:cNvPr>
          <p:cNvSpPr txBox="1"/>
          <p:nvPr/>
        </p:nvSpPr>
        <p:spPr>
          <a:xfrm>
            <a:off x="5091156" y="4250961"/>
            <a:ext cx="204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from Honors Science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D1B23-DAF7-EE47-B7F8-ABDE249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58"/>
            <a:ext cx="20828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1C41-983E-704A-8124-AB6DAED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26637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9" grpId="0" animBg="1"/>
      <p:bldP spid="20" grpId="0"/>
      <p:bldP spid="8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0EB82-03AB-ED4F-B68E-61D143F5CD75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band and honors science class  get their grades appended.  Band members not in honors science are retained but get “NA”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20D87-9C6D-8741-B1B9-DAAD3678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9" y="2981273"/>
            <a:ext cx="2400300" cy="1435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35C6C5-FFA5-3549-82D1-C11F4E48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9DEA5-1B93-6B4C-8D1E-9EE6BAAE58F0}"/>
              </a:ext>
            </a:extLst>
          </p:cNvPr>
          <p:cNvSpPr txBox="1"/>
          <p:nvPr/>
        </p:nvSpPr>
        <p:spPr>
          <a:xfrm>
            <a:off x="6775554" y="433215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D75ACF-7959-3A4F-A55A-E91AE6F90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D650C-79ED-304D-93A0-847EB725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71" y="2816381"/>
            <a:ext cx="2400300" cy="143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60A0E06-A1E7-0044-A7BC-43ACE1CE51E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4657D-7169-FF46-9892-C07BF8BDBD28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honors science and band class  get their </a:t>
            </a:r>
            <a:r>
              <a:rPr lang="en-US" dirty="0" err="1"/>
              <a:t>instuments</a:t>
            </a:r>
            <a:r>
              <a:rPr lang="en-US" dirty="0"/>
              <a:t> appended.  Science students not in band science are retained but get “NA”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B5166B-393C-014B-84FB-A64892A1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22DA12-987D-9242-8E4E-DA7FFDD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A9EEA2-71EE-6E44-B53C-D56793416770}"/>
              </a:ext>
            </a:extLst>
          </p:cNvPr>
          <p:cNvSpPr txBox="1"/>
          <p:nvPr/>
        </p:nvSpPr>
        <p:spPr>
          <a:xfrm>
            <a:off x="1019331" y="43921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dirty="0"/>
              <a:t>More Complex Common R Object Types -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2" descr="R">
            <a:extLst>
              <a:ext uri="{FF2B5EF4-FFF2-40B4-BE49-F238E27FC236}">
                <a16:creationId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176123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/>
        </p:nvGraphicFramePr>
        <p:xfrm>
          <a:off x="1466850" y="229109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1834691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Matrices are organized into rows and columns.  In R, the row names are not actually a vector of the matrix but are an attribute of the matrix.  In excel you would need a standalone vector to capture that information.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03AA72-6817-4D67-8D8C-21E23A0D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13" y="2291092"/>
            <a:ext cx="2457450" cy="1752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F75034-7960-4D90-92F6-03555251D1D8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Matrices are 2 dimensional data (rows/columns).  Each column must be the same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248D2-A344-4958-A50B-A9E7590D792F}"/>
              </a:ext>
            </a:extLst>
          </p:cNvPr>
          <p:cNvSpPr/>
          <p:nvPr/>
        </p:nvSpPr>
        <p:spPr>
          <a:xfrm>
            <a:off x="5305331" y="4053267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strings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065A738-D0CD-1A4A-B56A-C88B2D560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51757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3150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556D5D6-B584-654F-8298-1E78D267690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F65F6-9AEA-F14C-BD90-B891AB3A6AD2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both band and honors science are retained.  All others are dropped and no NAs appear.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97D06-CB0F-A142-9ECB-9243AE4A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79" y="4463738"/>
            <a:ext cx="24003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81DB26-8344-334A-9AE2-1229B0417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7" y="2868845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69DFA3-9C48-DF43-A297-459908E6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03" y="2868845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62D8A8-DAFB-0346-926B-669638AC2311}"/>
              </a:ext>
            </a:extLst>
          </p:cNvPr>
          <p:cNvSpPr txBox="1"/>
          <p:nvPr/>
        </p:nvSpPr>
        <p:spPr>
          <a:xfrm>
            <a:off x="6775554" y="439211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3074F-E948-6745-96C0-B38705B5E08B}"/>
              </a:ext>
            </a:extLst>
          </p:cNvPr>
          <p:cNvSpPr txBox="1"/>
          <p:nvPr/>
        </p:nvSpPr>
        <p:spPr>
          <a:xfrm>
            <a:off x="1019331" y="439211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4649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1990314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0EE04FD-E08A-5344-8ED5-55A9385180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F8B91-CD1D-044D-B235-B7C62DB68010}"/>
              </a:ext>
            </a:extLst>
          </p:cNvPr>
          <p:cNvSpPr txBox="1"/>
          <p:nvPr/>
        </p:nvSpPr>
        <p:spPr>
          <a:xfrm>
            <a:off x="0" y="1289161"/>
            <a:ext cx="88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students are retained and NAs filled in as needed.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F5595B-A656-8D4F-AD3B-69F29812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7" y="2359182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6C24E-05DA-C247-8099-1F5602C0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359182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FA375B-1DBE-9245-BAB3-19BD5C4A4ED1}"/>
              </a:ext>
            </a:extLst>
          </p:cNvPr>
          <p:cNvSpPr txBox="1"/>
          <p:nvPr/>
        </p:nvSpPr>
        <p:spPr>
          <a:xfrm>
            <a:off x="6775554" y="3882452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A4E83-3A2A-6D41-9E51-6CACD95E78B1}"/>
              </a:ext>
            </a:extLst>
          </p:cNvPr>
          <p:cNvSpPr txBox="1"/>
          <p:nvPr/>
        </p:nvSpPr>
        <p:spPr>
          <a:xfrm>
            <a:off x="1019331" y="38824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41637-3DEA-4F49-8EC4-DC676416B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4006225"/>
            <a:ext cx="2400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C677-B180-4C3F-AA43-83EEA273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ED04-BD5B-4DA0-B052-97C84E14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E0007-39C8-4CBA-B416-DCFBA144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A_R </a:t>
            </a:r>
            <a:r>
              <a:rPr lang="en-US" sz="2800" dirty="0" err="1"/>
              <a:t>objects.R</a:t>
            </a:r>
            <a:r>
              <a:rPr lang="en-US" sz="2800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50" y="2114550"/>
            <a:ext cx="38478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c() to combine values into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as.matrix</a:t>
            </a:r>
            <a:r>
              <a:rPr lang="en-US" dirty="0"/>
              <a:t>() to create a matrix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data.frame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as.list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elements by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elements by name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79224D5-FD90-4042-AEC2-4CDD857F1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3247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Lists are useful for data organization but can be complex and difficult to navigate to get specific information.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Lists are multi-dimensional objects that can contain different data types of different lengths.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46861-E717-43F6-85F0-A44C43B8DF26}"/>
              </a:ext>
            </a:extLst>
          </p:cNvPr>
          <p:cNvSpPr/>
          <p:nvPr/>
        </p:nvSpPr>
        <p:spPr>
          <a:xfrm>
            <a:off x="2906163" y="1758134"/>
            <a:ext cx="986827" cy="38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C4C44-3DF1-4CDE-973A-0DEA4B18F25B}"/>
              </a:ext>
            </a:extLst>
          </p:cNvPr>
          <p:cNvSpPr/>
          <p:nvPr/>
        </p:nvSpPr>
        <p:spPr>
          <a:xfrm>
            <a:off x="3502183" y="235383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C28B87-B051-4F1A-B36B-4545BFE352A0}"/>
              </a:ext>
            </a:extLst>
          </p:cNvPr>
          <p:cNvSpPr/>
          <p:nvPr/>
        </p:nvSpPr>
        <p:spPr>
          <a:xfrm>
            <a:off x="3502183" y="2897288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data frame or matrix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1C95AC-3A9B-448B-B2C9-90AD5FBB19CF}"/>
              </a:ext>
            </a:extLst>
          </p:cNvPr>
          <p:cNvSpPr/>
          <p:nvPr/>
        </p:nvSpPr>
        <p:spPr>
          <a:xfrm>
            <a:off x="3502182" y="345250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vector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AB62C3-BC85-43CA-BCEA-988483011741}"/>
              </a:ext>
            </a:extLst>
          </p:cNvPr>
          <p:cNvSpPr/>
          <p:nvPr/>
        </p:nvSpPr>
        <p:spPr>
          <a:xfrm>
            <a:off x="3502181" y="3969875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D1A535-A6D0-482F-BB53-755F47846EDE}"/>
              </a:ext>
            </a:extLst>
          </p:cNvPr>
          <p:cNvSpPr/>
          <p:nvPr/>
        </p:nvSpPr>
        <p:spPr>
          <a:xfrm>
            <a:off x="4424129" y="4488060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Nested data frame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17992C-1230-4CBC-8D06-2AAF37A477B7}"/>
              </a:ext>
            </a:extLst>
          </p:cNvPr>
          <p:cNvSpPr/>
          <p:nvPr/>
        </p:nvSpPr>
        <p:spPr>
          <a:xfrm>
            <a:off x="4424129" y="497739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matrix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C2493B7-7CAB-4C6F-A336-F25270FCC1DB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rot="16200000" flipH="1">
            <a:off x="3248092" y="2289865"/>
            <a:ext cx="405577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86E3E9B-C4F1-4F42-A122-1E579EC0168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2976365" y="2561592"/>
            <a:ext cx="949031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8D5980A-57D5-4507-977B-9AE839808831}"/>
              </a:ext>
            </a:extLst>
          </p:cNvPr>
          <p:cNvCxnSpPr>
            <a:cxnSpLocks/>
            <a:stCxn id="7" idx="2"/>
            <a:endCxn id="20" idx="1"/>
          </p:cNvCxnSpPr>
          <p:nvPr/>
        </p:nvCxnSpPr>
        <p:spPr>
          <a:xfrm rot="16200000" flipH="1">
            <a:off x="2698756" y="2839200"/>
            <a:ext cx="1504247" cy="102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1F98FFA-52EE-447C-BCFA-A447E46E580A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rot="16200000" flipH="1">
            <a:off x="2440070" y="3097887"/>
            <a:ext cx="2021618" cy="10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585D52-0ED8-42D6-B5B8-46832F608F1B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4190073" y="4444127"/>
            <a:ext cx="328062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9EC3A04-F241-4C4E-AF44-621C6F0C7D46}"/>
              </a:ext>
            </a:extLst>
          </p:cNvPr>
          <p:cNvCxnSpPr>
            <a:stCxn id="21" idx="2"/>
            <a:endCxn id="23" idx="1"/>
          </p:cNvCxnSpPr>
          <p:nvPr/>
        </p:nvCxnSpPr>
        <p:spPr>
          <a:xfrm rot="16200000" flipH="1">
            <a:off x="3945406" y="4688794"/>
            <a:ext cx="817396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0EFD59C-8BD9-304B-B359-9F41A5770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00202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Data Frame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4A9FD-45F7-4DF6-BEE1-BADABFB8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32" y="2595880"/>
            <a:ext cx="1781175" cy="1714500"/>
          </a:xfrm>
          <a:prstGeom prst="rect">
            <a:avLst/>
          </a:prstGeom>
        </p:spPr>
      </p:pic>
      <p:pic>
        <p:nvPicPr>
          <p:cNvPr id="8" name="Picture 2" descr="R">
            <a:extLst>
              <a:ext uri="{FF2B5EF4-FFF2-40B4-BE49-F238E27FC236}">
                <a16:creationId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206602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/>
        </p:nvGraphicFramePr>
        <p:xfrm>
          <a:off x="1466850" y="2595880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2139479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6352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frames are used often because they can hold different types of vectors, but can be switched back and forth with </a:t>
            </a:r>
            <a:r>
              <a:rPr lang="en-US" sz="1400" dirty="0" err="1"/>
              <a:t>as.matrix</a:t>
            </a:r>
            <a:r>
              <a:rPr lang="en-US" sz="1400" dirty="0"/>
              <a:t>() and </a:t>
            </a:r>
            <a:r>
              <a:rPr lang="en-US" sz="1400" dirty="0" err="1"/>
              <a:t>as.data.frame</a:t>
            </a:r>
            <a:r>
              <a:rPr lang="en-US" sz="1400" dirty="0"/>
              <a:t>().  </a:t>
            </a:r>
            <a:r>
              <a:rPr lang="en-US" sz="1400" b="1" u="sng" dirty="0"/>
              <a:t>Remember that the vector classes could change!!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Frames are like 2 dimensional data objects but can have mixed data types.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546A3-C556-4DAB-9078-9782B76A248C}"/>
              </a:ext>
            </a:extLst>
          </p:cNvPr>
          <p:cNvSpPr/>
          <p:nvPr/>
        </p:nvSpPr>
        <p:spPr>
          <a:xfrm rot="5400000">
            <a:off x="515214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40F87-A96B-41A9-91CF-23B2564C1B3F}"/>
              </a:ext>
            </a:extLst>
          </p:cNvPr>
          <p:cNvSpPr/>
          <p:nvPr/>
        </p:nvSpPr>
        <p:spPr>
          <a:xfrm rot="5400000">
            <a:off x="557636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8A15E-A7EF-4AC0-AC82-1BFA9E003D34}"/>
              </a:ext>
            </a:extLst>
          </p:cNvPr>
          <p:cNvSpPr/>
          <p:nvPr/>
        </p:nvSpPr>
        <p:spPr>
          <a:xfrm rot="5400000">
            <a:off x="613387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0C1F6-5EBB-4C6C-BF68-DF830B15A0BD}"/>
              </a:ext>
            </a:extLst>
          </p:cNvPr>
          <p:cNvSpPr txBox="1"/>
          <p:nvPr/>
        </p:nvSpPr>
        <p:spPr>
          <a:xfrm>
            <a:off x="1816451" y="1475031"/>
            <a:ext cx="721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 data frame is actually a named list but with equal length elements.  Being a list lets it contain mixed data types.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621CDD3-3937-374E-BD04-F2672457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3991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Almond_Delight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63E71A-94D0-2C40-8B4B-D5CCE7D71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93418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Almond_Delight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Modeling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A415A06-84F7-C040-9B15-9E4631477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8099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Almond_Delight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2E7B377-0491-0847-9465-26CC7D512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59385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E596-97F5-4983-BE43-6BFC41A9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 specific data type?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3F4A-5E25-4A15-AE1D-09227236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A7389-72EC-44FD-936B-E7840929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B70B3-2D73-48D5-AB7A-10B7319AAF06}"/>
              </a:ext>
            </a:extLst>
          </p:cNvPr>
          <p:cNvSpPr txBox="1"/>
          <p:nvPr/>
        </p:nvSpPr>
        <p:spPr>
          <a:xfrm>
            <a:off x="2385022" y="1774472"/>
            <a:ext cx="263405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Dimensions &gt;1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A746BE-3A86-46F7-AEE4-D0D0B38C443C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323418" y="2143804"/>
            <a:ext cx="1378631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65B09F-B1BE-4850-91A8-7839B88655D4}"/>
              </a:ext>
            </a:extLst>
          </p:cNvPr>
          <p:cNvSpPr txBox="1"/>
          <p:nvPr/>
        </p:nvSpPr>
        <p:spPr>
          <a:xfrm>
            <a:off x="2610547" y="237561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B2B662-0367-412B-9BA0-0422FF128A09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3702049" y="2143804"/>
            <a:ext cx="1547858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5D1290-11B5-4F33-B534-904C44B5CE52}"/>
              </a:ext>
            </a:extLst>
          </p:cNvPr>
          <p:cNvSpPr txBox="1"/>
          <p:nvPr/>
        </p:nvSpPr>
        <p:spPr>
          <a:xfrm>
            <a:off x="4542720" y="236417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4A3F3-7CA8-4E47-A10B-54DEACEC3145}"/>
              </a:ext>
            </a:extLst>
          </p:cNvPr>
          <p:cNvSpPr txBox="1"/>
          <p:nvPr/>
        </p:nvSpPr>
        <p:spPr>
          <a:xfrm>
            <a:off x="1641629" y="2878994"/>
            <a:ext cx="136357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a 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71901-F170-4933-A70D-365C7ED86C41}"/>
              </a:ext>
            </a:extLst>
          </p:cNvPr>
          <p:cNvSpPr txBox="1"/>
          <p:nvPr/>
        </p:nvSpPr>
        <p:spPr>
          <a:xfrm>
            <a:off x="4504029" y="2878994"/>
            <a:ext cx="14917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Types &gt;1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52F63-99E8-44BC-ADC1-67F4B1006EB5}"/>
              </a:ext>
            </a:extLst>
          </p:cNvPr>
          <p:cNvSpPr txBox="1"/>
          <p:nvPr/>
        </p:nvSpPr>
        <p:spPr>
          <a:xfrm>
            <a:off x="6073913" y="351910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9BACDD-9F68-4816-AA2C-3015E02D7A8D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5249907" y="3248326"/>
            <a:ext cx="1402516" cy="7261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720A0C-4D04-40E3-8389-DA48D345C627}"/>
              </a:ext>
            </a:extLst>
          </p:cNvPr>
          <p:cNvSpPr txBox="1"/>
          <p:nvPr/>
        </p:nvSpPr>
        <p:spPr>
          <a:xfrm>
            <a:off x="4249961" y="35164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C5F4FF-51A5-4716-961F-8DE4BC0FDEF0}"/>
              </a:ext>
            </a:extLst>
          </p:cNvPr>
          <p:cNvSpPr txBox="1"/>
          <p:nvPr/>
        </p:nvSpPr>
        <p:spPr>
          <a:xfrm>
            <a:off x="3412482" y="3988951"/>
            <a:ext cx="16065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Matrix 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E97D6F-A88A-4E76-9A86-58CB7770C7A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215779" y="3248326"/>
            <a:ext cx="1034128" cy="7406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89CB07-9730-4B03-BF05-07B5642C54E4}"/>
              </a:ext>
            </a:extLst>
          </p:cNvPr>
          <p:cNvSpPr txBox="1"/>
          <p:nvPr/>
        </p:nvSpPr>
        <p:spPr>
          <a:xfrm>
            <a:off x="5708606" y="3974439"/>
            <a:ext cx="188763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Frame or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EEC2AA-71C4-4298-B45A-FF9C076CA60A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 analyses start with a data frame, and change classes as needed.</a:t>
            </a:r>
            <a:endParaRPr lang="en-US" sz="1400" b="1" u="sng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3A619AB-D48A-AD48-983E-490F7EB61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3909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C575-49EC-591B-1E85-8CD9414F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joining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591F-E517-B16C-2A5E-D1DE45F0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68E2-03FD-EB32-D408-4F7A284D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736F4-29CD-61A3-CB4D-2A30A0E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8C416-49BD-2ECE-4A78-4A4774547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8" name="Picture 4" descr="Joins In Pandas | Types Of Joins | Pandas Join Types">
            <a:extLst>
              <a:ext uri="{FF2B5EF4-FFF2-40B4-BE49-F238E27FC236}">
                <a16:creationId xmlns:a16="http://schemas.microsoft.com/office/drawing/2014/main" id="{420715E8-9088-AFDB-518C-7B356057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9" y="1274247"/>
            <a:ext cx="7846101" cy="479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0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24781</TotalTime>
  <Words>2251</Words>
  <Application>Microsoft Macintosh PowerPoint</Application>
  <PresentationFormat>On-screen Show (4:3)</PresentationFormat>
  <Paragraphs>904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Lucida Console</vt:lpstr>
      <vt:lpstr>Office Theme</vt:lpstr>
      <vt:lpstr>Common R Object Types - Vectors</vt:lpstr>
      <vt:lpstr>More Complex Common R Object Types - Matrix</vt:lpstr>
      <vt:lpstr>More Complex Common R Object Types – List</vt:lpstr>
      <vt:lpstr>More Complex Common R Object Types – Data Frame</vt:lpstr>
      <vt:lpstr>Data Structure for Analysis &amp; Modeling</vt:lpstr>
      <vt:lpstr>Data Structure for Modeling</vt:lpstr>
      <vt:lpstr>Data Structure for Modeling</vt:lpstr>
      <vt:lpstr>When should you use a specific data type?</vt:lpstr>
      <vt:lpstr>What about joining tables?</vt:lpstr>
      <vt:lpstr>When you have 2+ tables of data with a shared column</vt:lpstr>
      <vt:lpstr>Do you want to retain all records in table A &amp; append table B data?</vt:lpstr>
      <vt:lpstr>Do you want to retain all records in table B &amp; append table A data?</vt:lpstr>
      <vt:lpstr>Do you want to retain records only if they are in A &amp; B?</vt:lpstr>
      <vt:lpstr>Do you want to keep unique data points not shared in the tables?</vt:lpstr>
      <vt:lpstr>Do you want to remove records in Table A that are in table B?</vt:lpstr>
      <vt:lpstr>Do you want to just keep all records?</vt:lpstr>
      <vt:lpstr>Feature Enrichment Requires a Join</vt:lpstr>
      <vt:lpstr>Left Join</vt:lpstr>
      <vt:lpstr>Right Join</vt:lpstr>
      <vt:lpstr>Inner Join</vt:lpstr>
      <vt:lpstr>Full Join</vt:lpstr>
      <vt:lpstr>Let’s Practice!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147</cp:revision>
  <cp:lastPrinted>2018-07-10T22:02:33Z</cp:lastPrinted>
  <dcterms:created xsi:type="dcterms:W3CDTF">2018-05-11T14:06:45Z</dcterms:created>
  <dcterms:modified xsi:type="dcterms:W3CDTF">2022-09-05T18:52:59Z</dcterms:modified>
</cp:coreProperties>
</file>