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5"/>
  </p:notesMasterIdLst>
  <p:sldIdLst>
    <p:sldId id="344" r:id="rId4"/>
    <p:sldId id="364" r:id="rId5"/>
    <p:sldId id="367" r:id="rId6"/>
    <p:sldId id="361" r:id="rId7"/>
    <p:sldId id="340" r:id="rId8"/>
    <p:sldId id="341" r:id="rId9"/>
    <p:sldId id="342" r:id="rId10"/>
    <p:sldId id="362" r:id="rId11"/>
    <p:sldId id="327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63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54" r:id="rId34"/>
    <p:sldId id="287" r:id="rId35"/>
    <p:sldId id="288" r:id="rId36"/>
    <p:sldId id="291" r:id="rId37"/>
    <p:sldId id="355" r:id="rId38"/>
    <p:sldId id="293" r:id="rId39"/>
    <p:sldId id="294" r:id="rId40"/>
    <p:sldId id="356" r:id="rId41"/>
    <p:sldId id="357" r:id="rId42"/>
    <p:sldId id="296" r:id="rId43"/>
    <p:sldId id="297" r:id="rId44"/>
    <p:sldId id="298" r:id="rId45"/>
    <p:sldId id="369" r:id="rId46"/>
    <p:sldId id="358" r:id="rId47"/>
    <p:sldId id="368" r:id="rId48"/>
    <p:sldId id="301" r:id="rId49"/>
    <p:sldId id="302" r:id="rId50"/>
    <p:sldId id="370" r:id="rId51"/>
    <p:sldId id="359" r:id="rId52"/>
    <p:sldId id="360" r:id="rId53"/>
    <p:sldId id="303" r:id="rId54"/>
    <p:sldId id="304" r:id="rId55"/>
    <p:sldId id="306" r:id="rId56"/>
    <p:sldId id="307" r:id="rId57"/>
    <p:sldId id="308" r:id="rId58"/>
    <p:sldId id="309" r:id="rId59"/>
    <p:sldId id="310" r:id="rId60"/>
    <p:sldId id="365" r:id="rId61"/>
    <p:sldId id="366" r:id="rId62"/>
    <p:sldId id="311" r:id="rId63"/>
    <p:sldId id="312" r:id="rId64"/>
    <p:sldId id="313" r:id="rId65"/>
    <p:sldId id="314" r:id="rId66"/>
    <p:sldId id="350" r:id="rId67"/>
    <p:sldId id="335" r:id="rId68"/>
    <p:sldId id="315" r:id="rId69"/>
    <p:sldId id="316" r:id="rId70"/>
    <p:sldId id="317" r:id="rId71"/>
    <p:sldId id="318" r:id="rId72"/>
    <p:sldId id="333" r:id="rId73"/>
    <p:sldId id="33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2042" autoAdjust="0"/>
  </p:normalViewPr>
  <p:slideViewPr>
    <p:cSldViewPr snapToGrid="0">
      <p:cViewPr varScale="1">
        <p:scale>
          <a:sx n="68" d="100"/>
          <a:sy n="68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learned patterns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 in the same 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The choice of what to measure will impact the human behavior </a:t>
            </a:r>
            <a:r>
              <a:rPr lang="en-US" sz="1600" dirty="0" err="1">
                <a:solidFill>
                  <a:prstClr val="black"/>
                </a:solidFill>
              </a:rPr>
              <a:t>ie</a:t>
            </a:r>
            <a:r>
              <a:rPr lang="en-US" sz="1600" dirty="0">
                <a:solidFill>
                  <a:prstClr val="black"/>
                </a:solidFill>
              </a:rPr>
              <a:t> AHT, or FCR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5DAEC-4180-774D-806A-D8B30CFDFE20}"/>
              </a:ext>
            </a:extLst>
          </p:cNvPr>
          <p:cNvSpPr txBox="1"/>
          <p:nvPr/>
        </p:nvSpPr>
        <p:spPr>
          <a:xfrm>
            <a:off x="672663" y="5481144"/>
            <a:ext cx="77093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the OK Cupid data, what to do with income &gt;$1m or age &gt; 90?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391" y="5614555"/>
            <a:ext cx="1279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3067"/>
          <a:stretch/>
        </p:blipFill>
        <p:spPr>
          <a:xfrm>
            <a:off x="4905868" y="3673365"/>
            <a:ext cx="2317891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72CC-AA62-064A-AF71-203412A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02407"/>
            <a:ext cx="2279346" cy="2053028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6351639" y="3108304"/>
            <a:ext cx="976145" cy="24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E474B-36D8-C042-B705-50930602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6" y="2755273"/>
            <a:ext cx="796909" cy="2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65328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971040" y="4978400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A925C-866E-F740-94DC-3D789AC9C821}"/>
              </a:ext>
            </a:extLst>
          </p:cNvPr>
          <p:cNvSpPr txBox="1"/>
          <p:nvPr/>
        </p:nvSpPr>
        <p:spPr>
          <a:xfrm>
            <a:off x="6133939" y="247344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propensity of A to Y=1 is less than average Y’s </a:t>
            </a:r>
            <a:r>
              <a:rPr lang="en-US" sz="1200" b="1" u="sng" dirty="0" err="1">
                <a:solidFill>
                  <a:schemeClr val="tx2"/>
                </a:solidFill>
              </a:rPr>
              <a:t>occurence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3" grpId="1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24303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98320" y="481584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51AA6-1D1E-A449-B804-6B87F8109456}"/>
              </a:ext>
            </a:extLst>
          </p:cNvPr>
          <p:cNvSpPr/>
          <p:nvPr/>
        </p:nvSpPr>
        <p:spPr>
          <a:xfrm>
            <a:off x="1798320" y="498856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B117D-E5A4-0041-B8E9-9D7FB5AD11C2}"/>
              </a:ext>
            </a:extLst>
          </p:cNvPr>
          <p:cNvSpPr txBox="1"/>
          <p:nvPr/>
        </p:nvSpPr>
        <p:spPr>
          <a:xfrm>
            <a:off x="5981539" y="2107681"/>
            <a:ext cx="24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standard deviation of Y for level B captures the relationship’s distribution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1" grpId="0" animBg="1"/>
      <p:bldP spid="21" grpId="1" animBg="1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360818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511040"/>
            <a:ext cx="172720" cy="19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808480" y="5161280"/>
            <a:ext cx="1219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E5E1E-9D9E-9B4D-AE12-D9E1AA739BC7}"/>
              </a:ext>
            </a:extLst>
          </p:cNvPr>
          <p:cNvSpPr txBox="1"/>
          <p:nvPr/>
        </p:nvSpPr>
        <p:spPr>
          <a:xfrm>
            <a:off x="5981539" y="210768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How </a:t>
            </a:r>
            <a:r>
              <a:rPr lang="en-US" sz="1200" b="1" u="sng" dirty="0" err="1">
                <a:solidFill>
                  <a:schemeClr val="tx2"/>
                </a:solidFill>
              </a:rPr>
              <a:t>prevelant</a:t>
            </a:r>
            <a:r>
              <a:rPr lang="en-US" sz="1200" b="1" u="sng" dirty="0">
                <a:solidFill>
                  <a:schemeClr val="tx2"/>
                </a:solidFill>
              </a:rPr>
              <a:t> is C among all observations i.e. is it a rare event?</a:t>
            </a:r>
          </a:p>
        </p:txBody>
      </p:sp>
    </p:spTree>
    <p:extLst>
      <p:ext uri="{BB962C8B-B14F-4D97-AF65-F5344CB8AC3E}">
        <p14:creationId xmlns:p14="http://schemas.microsoft.com/office/powerpoint/2010/main" val="16543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2" grpId="0" animBg="1"/>
      <p:bldP spid="22" grpId="1" animBg="1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951665" y="1701943"/>
            <a:ext cx="565550" cy="17170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539198" y="1761640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does NOT need the IDs or variables that aren’t “informative”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788409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With factors, you combine by concatenating the levels, capturing the information contained in both variables like “hair” and ”gender” to create a new variable “</a:t>
            </a:r>
            <a:r>
              <a:rPr lang="en-US" sz="1600" dirty="0" err="1">
                <a:solidFill>
                  <a:prstClr val="white"/>
                </a:solidFill>
              </a:rPr>
              <a:t>hair_gender</a:t>
            </a:r>
            <a:r>
              <a:rPr lang="en-US" sz="1600" dirty="0">
                <a:solidFill>
                  <a:prstClr val="white"/>
                </a:solidFill>
              </a:rPr>
              <a:t>” with a possible level like  “</a:t>
            </a:r>
            <a:r>
              <a:rPr lang="en-US" sz="1600" dirty="0" err="1">
                <a:solidFill>
                  <a:prstClr val="white"/>
                </a:solidFill>
              </a:rPr>
              <a:t>bald_male”,or</a:t>
            </a:r>
            <a:r>
              <a:rPr lang="en-US" sz="1600" dirty="0">
                <a:solidFill>
                  <a:prstClr val="white"/>
                </a:solidFill>
              </a:rPr>
              <a:t> “</a:t>
            </a:r>
            <a:r>
              <a:rPr lang="en-US" sz="1600" dirty="0" err="1">
                <a:solidFill>
                  <a:prstClr val="white"/>
                </a:solidFill>
              </a:rPr>
              <a:t>brown_male</a:t>
            </a:r>
            <a:r>
              <a:rPr lang="en-US" sz="1600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questions – your TAs need something to do!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Bik has posted about Labs.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Labs are not time to ask for unresearched code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84160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414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data sets are curated for you.  Sampling is done to avoid overfitting.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7139</Words>
  <Application>Microsoft Macintosh PowerPoint</Application>
  <PresentationFormat>On-screen Show (4:3)</PresentationFormat>
  <Paragraphs>2887</Paragraphs>
  <Slides>71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Vtreat Engineered CAT Variables Example</vt:lpstr>
      <vt:lpstr>Vtreat Engineered CAT Variables Example</vt:lpstr>
      <vt:lpstr>Non-Informative Check</vt:lpstr>
      <vt:lpstr>Vtreat summary</vt:lpstr>
      <vt:lpstr>REVIEW: Informative Variables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47</cp:revision>
  <dcterms:created xsi:type="dcterms:W3CDTF">2018-09-09T20:06:05Z</dcterms:created>
  <dcterms:modified xsi:type="dcterms:W3CDTF">2022-02-09T00:47:35Z</dcterms:modified>
</cp:coreProperties>
</file>