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62" r:id="rId2"/>
    <p:sldId id="299" r:id="rId3"/>
    <p:sldId id="355" r:id="rId4"/>
    <p:sldId id="357" r:id="rId5"/>
    <p:sldId id="372" r:id="rId6"/>
    <p:sldId id="349" r:id="rId7"/>
    <p:sldId id="365" r:id="rId8"/>
    <p:sldId id="377" r:id="rId9"/>
    <p:sldId id="366" r:id="rId10"/>
    <p:sldId id="358" r:id="rId11"/>
    <p:sldId id="350" r:id="rId12"/>
    <p:sldId id="363" r:id="rId13"/>
    <p:sldId id="364" r:id="rId14"/>
    <p:sldId id="351" r:id="rId15"/>
    <p:sldId id="352" r:id="rId16"/>
    <p:sldId id="353" r:id="rId17"/>
    <p:sldId id="832" r:id="rId18"/>
    <p:sldId id="35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0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10/23/23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10/23/23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10/23/23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08426"/>
              </p:ext>
            </p:extLst>
          </p:nvPr>
        </p:nvGraphicFramePr>
        <p:xfrm>
          <a:off x="614363" y="1111250"/>
          <a:ext cx="791527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7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0013" y="365126"/>
            <a:ext cx="9401176" cy="591477"/>
          </a:xfrm>
        </p:spPr>
        <p:txBody>
          <a:bodyPr/>
          <a:lstStyle/>
          <a:p>
            <a:r>
              <a:rPr lang="en-US" dirty="0"/>
              <a:t>From probability to class, define a cutoff threshold.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3384" y="144780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0.50 is popular initial choice</a:t>
            </a:r>
          </a:p>
          <a:p>
            <a:endParaRPr lang="en-US" altLang="en-US" dirty="0"/>
          </a:p>
          <a:p>
            <a:r>
              <a:rPr lang="en-US" altLang="en-US" dirty="0"/>
              <a:t>Additional considerations (see Chapter 5)</a:t>
            </a:r>
          </a:p>
          <a:p>
            <a:pPr marL="742950" lvl="1" indent="-285750"/>
            <a:r>
              <a:rPr lang="en-US" altLang="en-US" sz="2200" b="1" dirty="0">
                <a:solidFill>
                  <a:srgbClr val="FF0000"/>
                </a:solidFill>
              </a:rPr>
              <a:t>Maximize classification accuracy</a:t>
            </a:r>
          </a:p>
          <a:p>
            <a:pPr marL="742950" lvl="1" indent="-285750"/>
            <a:r>
              <a:rPr lang="en-US" altLang="en-US" sz="2200" dirty="0"/>
              <a:t>Maximize sensitivity (subject to min. level of specificity)</a:t>
            </a:r>
          </a:p>
          <a:p>
            <a:pPr marL="742950" lvl="1" indent="-285750"/>
            <a:r>
              <a:rPr lang="en-US" altLang="en-US" sz="2200" dirty="0"/>
              <a:t>Minimize false positives (subject to max. false negative rate)</a:t>
            </a:r>
          </a:p>
          <a:p>
            <a:pPr marL="742950" lvl="1" indent="-285750"/>
            <a:r>
              <a:rPr lang="en-US" altLang="en-US" sz="2200" dirty="0"/>
              <a:t>Minimize expected cost of misclassification (need to specify costs)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a team has a probability of .25 classify them as a loser.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If a team has .50  or more classify them as a winner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120529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NCAA Classification Madness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522390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452131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7538" y="5609492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</p:spTree>
    <p:extLst>
      <p:ext uri="{BB962C8B-B14F-4D97-AF65-F5344CB8AC3E}">
        <p14:creationId xmlns:p14="http://schemas.microsoft.com/office/powerpoint/2010/main" val="188050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friend Mandy is next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58" y="5833633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410236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467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F_fullyMarchMadness.R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</a:t>
            </a:r>
          </a:p>
        </p:txBody>
      </p:sp>
      <p:pic>
        <p:nvPicPr>
          <p:cNvPr id="7" name="Picture 4" descr="Image result for logistic regression meme">
            <a:extLst>
              <a:ext uri="{FF2B5EF4-FFF2-40B4-BE49-F238E27FC236}">
                <a16:creationId xmlns:a16="http://schemas.microsoft.com/office/drawing/2014/main" id="{72A794EB-A22A-2A4F-8E74-9FFE0BED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22" y="2104693"/>
            <a:ext cx="3795696" cy="372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5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5095" y="1780675"/>
            <a:ext cx="499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losers 390 (316 + 74)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316 times for losers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378 winners (68+310)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310 times for winners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you progress in your data science education, learning other KPI (Recall, Precision, AUC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 in the book is worthwhile.  In this course we stick with the basic accuracy.  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282156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Logistic regression is similar to linear regression, except that it is used with a categorical response</a:t>
            </a:r>
          </a:p>
          <a:p>
            <a:r>
              <a:rPr lang="en-US" altLang="en-US" dirty="0"/>
              <a:t>The predictors are related to the response Y via a nonlinear function called the </a:t>
            </a:r>
            <a:r>
              <a:rPr lang="en-US" altLang="en-US" i="1" dirty="0"/>
              <a:t>logit</a:t>
            </a:r>
          </a:p>
          <a:p>
            <a:r>
              <a:rPr lang="en-US" altLang="en-US" dirty="0"/>
              <a:t>As in linear regression, reducing predictors can be done via variable selection</a:t>
            </a:r>
          </a:p>
          <a:p>
            <a:r>
              <a:rPr lang="en-US" altLang="en-US" dirty="0"/>
              <a:t>Logistic regression can be generalized to more than two classes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libray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nnet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multiNomialLogit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 ~ .,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190259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467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F_fullyMarchMadness.R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2F2E5-A002-454B-B920-B9E206BF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42" y="2098802"/>
            <a:ext cx="2730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48307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endParaRPr lang="en-US" dirty="0"/>
          </a:p>
          <a:p>
            <a:r>
              <a:rPr lang="en-US" u="sng" dirty="0"/>
              <a:t>After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855345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&amp; Logistic Regression are two good starting algorithms .  Both put you on a path to more complex machine learning but more importantly you can start to frame business problems in terms algorithms can understand. 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20" y="39243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220918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</a:t>
            </a:r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/>
          <p:cNvGrpSpPr/>
          <p:nvPr/>
        </p:nvGrpSpPr>
        <p:grpSpPr>
          <a:xfrm>
            <a:off x="3168253" y="3206413"/>
            <a:ext cx="980217" cy="916620"/>
            <a:chOff x="4044175" y="930800"/>
            <a:chExt cx="806099" cy="730199"/>
          </a:xfrm>
        </p:grpSpPr>
        <p:sp>
          <p:nvSpPr>
            <p:cNvPr id="9" name="Shape 281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/>
          <p:cNvSpPr txBox="1"/>
          <p:nvPr/>
        </p:nvSpPr>
        <p:spPr>
          <a:xfrm>
            <a:off x="3217045" y="2180174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/>
          <p:cNvSpPr txBox="1"/>
          <p:nvPr/>
        </p:nvSpPr>
        <p:spPr>
          <a:xfrm>
            <a:off x="5133549" y="2305933"/>
            <a:ext cx="1403458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Algorithm</a:t>
            </a:r>
          </a:p>
        </p:txBody>
      </p:sp>
      <p:sp>
        <p:nvSpPr>
          <p:cNvPr id="15" name="Shape 287"/>
          <p:cNvSpPr txBox="1"/>
          <p:nvPr/>
        </p:nvSpPr>
        <p:spPr>
          <a:xfrm>
            <a:off x="2843237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/>
          <p:cNvSpPr txBox="1"/>
          <p:nvPr/>
        </p:nvSpPr>
        <p:spPr>
          <a:xfrm>
            <a:off x="5053179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/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/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24" name="Shape 296"/>
          <p:cNvSpPr/>
          <p:nvPr/>
        </p:nvSpPr>
        <p:spPr>
          <a:xfrm>
            <a:off x="4287424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4086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83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99"/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8" name="Shape 300"/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2" name="Shape 301"/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2"/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hape 303"/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04"/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9" name="Shape 3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6"/>
            <p:cNvCxnSpPr>
              <a:endCxn id="31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Shape 307"/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6" name="Shape 308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Shape 292"/>
          <p:cNvSpPr txBox="1"/>
          <p:nvPr/>
        </p:nvSpPr>
        <p:spPr>
          <a:xfrm>
            <a:off x="144127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Context</a:t>
            </a:r>
          </a:p>
        </p:txBody>
      </p:sp>
      <p:sp>
        <p:nvSpPr>
          <p:cNvPr id="38" name="Shape 293"/>
          <p:cNvSpPr txBox="1"/>
          <p:nvPr/>
        </p:nvSpPr>
        <p:spPr>
          <a:xfrm>
            <a:off x="188827" y="2748906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39" name="Shape 294"/>
          <p:cNvSpPr txBox="1"/>
          <p:nvPr/>
        </p:nvSpPr>
        <p:spPr>
          <a:xfrm>
            <a:off x="188827" y="3156119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40" name="Shape 295"/>
          <p:cNvSpPr txBox="1"/>
          <p:nvPr/>
        </p:nvSpPr>
        <p:spPr>
          <a:xfrm>
            <a:off x="188827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Sports Analytics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How many points will the Bears’ QB score?  What is the Bears’ probability of winning? </a:t>
            </a:r>
          </a:p>
        </p:txBody>
      </p:sp>
      <p:sp>
        <p:nvSpPr>
          <p:cNvPr id="41" name="Shape 288"/>
          <p:cNvSpPr txBox="1"/>
          <p:nvPr/>
        </p:nvSpPr>
        <p:spPr>
          <a:xfrm>
            <a:off x="635781" y="4574525"/>
            <a:ext cx="172629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Requires expertise and stakeholder buy in</a:t>
            </a:r>
          </a:p>
        </p:txBody>
      </p:sp>
    </p:spTree>
    <p:extLst>
      <p:ext uri="{BB962C8B-B14F-4D97-AF65-F5344CB8AC3E}">
        <p14:creationId xmlns:p14="http://schemas.microsoft.com/office/powerpoint/2010/main" val="280048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Regression Equation Review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carat and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Step 1: Logistic Response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200650"/>
            <a:ext cx="8071339" cy="8132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probability.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BA6BD-2726-2744-9234-1666C4BE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1AD33-E9B6-DC48-8071-92B37EC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difference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3704-7610-6C4F-B747-9EF32D49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7CFA-3E85-6942-96A4-8556F435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C328A-A5D2-8D45-BE3F-86C4BE78A0F1}"/>
              </a:ext>
            </a:extLst>
          </p:cNvPr>
          <p:cNvSpPr txBox="1"/>
          <p:nvPr/>
        </p:nvSpPr>
        <p:spPr>
          <a:xfrm>
            <a:off x="573024" y="1548384"/>
            <a:ext cx="247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﻿Open </a:t>
            </a:r>
            <a:r>
              <a:rPr lang="en-US" dirty="0" err="1"/>
              <a:t>E_lm_for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5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carat and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2005227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643074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57425" y="1443049"/>
            <a:ext cx="5029200" cy="3286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143" y="5200649"/>
            <a:ext cx="8441714" cy="1171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data only has two values, 0/1 but the regression equation goes to infinity. </a:t>
            </a:r>
          </a:p>
          <a:p>
            <a:pPr algn="ctr"/>
            <a:r>
              <a:rPr lang="en-US" dirty="0"/>
              <a:t> </a:t>
            </a:r>
            <a:r>
              <a:rPr lang="en-US" b="1" u="sng" dirty="0"/>
              <a:t>This  makes no sense!  </a:t>
            </a:r>
          </a:p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</a:t>
            </a:r>
          </a:p>
        </p:txBody>
      </p: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3169</TotalTime>
  <Words>913</Words>
  <Application>Microsoft Macintosh PowerPoint</Application>
  <PresentationFormat>On-screen Show (4:3)</PresentationFormat>
  <Paragraphs>161</Paragraphs>
  <Slides>18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Open Sans</vt:lpstr>
      <vt:lpstr>Symbol</vt:lpstr>
      <vt:lpstr>Wingdings 2</vt:lpstr>
      <vt:lpstr>1_Office Theme</vt:lpstr>
      <vt:lpstr>Agenda</vt:lpstr>
      <vt:lpstr>Supervised Learning</vt:lpstr>
      <vt:lpstr>Logistic Regression</vt:lpstr>
      <vt:lpstr>Regression Equation Review</vt:lpstr>
      <vt:lpstr>Linear Regression</vt:lpstr>
      <vt:lpstr>A binary relationship between carat and price</vt:lpstr>
      <vt:lpstr>Step 1: Logistic Response Function</vt:lpstr>
      <vt:lpstr>Let’s see the difference in practice</vt:lpstr>
      <vt:lpstr>A binary relationship between carat and price</vt:lpstr>
      <vt:lpstr>PowerPoint Presentation</vt:lpstr>
      <vt:lpstr>From probability to class, define a cutoff threshold.</vt:lpstr>
      <vt:lpstr>NCAA Classification Madness</vt:lpstr>
      <vt:lpstr>My friend Mandy is next level.</vt:lpstr>
      <vt:lpstr>Let’s practice</vt:lpstr>
      <vt:lpstr>Evaluating a Classification</vt:lpstr>
      <vt:lpstr>Logistic Regression Summary</vt:lpstr>
      <vt:lpstr>Back to the script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113</cp:revision>
  <dcterms:created xsi:type="dcterms:W3CDTF">2018-05-23T17:24:59Z</dcterms:created>
  <dcterms:modified xsi:type="dcterms:W3CDTF">2023-10-23T18:13:51Z</dcterms:modified>
</cp:coreProperties>
</file>