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35" r:id="rId2"/>
    <p:sldId id="372" r:id="rId3"/>
    <p:sldId id="336" r:id="rId4"/>
    <p:sldId id="371" r:id="rId5"/>
    <p:sldId id="337" r:id="rId6"/>
    <p:sldId id="338" r:id="rId7"/>
    <p:sldId id="373" r:id="rId8"/>
    <p:sldId id="374" r:id="rId9"/>
    <p:sldId id="375" r:id="rId10"/>
    <p:sldId id="339" r:id="rId11"/>
    <p:sldId id="346" r:id="rId12"/>
    <p:sldId id="3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79456" autoAdjust="0"/>
  </p:normalViewPr>
  <p:slideViewPr>
    <p:cSldViewPr snapToGrid="0">
      <p:cViewPr varScale="1">
        <p:scale>
          <a:sx n="96" d="100"/>
          <a:sy n="96" d="100"/>
        </p:scale>
        <p:origin x="2064" y="16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10/23/23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10/23/23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10/23/23</a:t>
            </a:fld>
            <a:endParaRPr lang="en-US"/>
          </a:p>
        </p:txBody>
      </p:sp>
      <p:sp>
        <p:nvSpPr>
          <p:cNvPr id="5" name="Footer Placeholder 4"/>
          <p:cNvSpPr>
            <a:spLocks noGrp="1"/>
          </p:cNvSpPr>
          <p:nvPr>
            <p:ph type="ftr" sz="quarter" idx="11"/>
          </p:nvPr>
        </p:nvSpPr>
        <p:spPr/>
        <p:txBody>
          <a:bodyPr/>
          <a:lstStyle/>
          <a:p>
            <a:r>
              <a:rPr lang="en-US" dirty="0"/>
              <a:t>Kwartler CSCI-96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10/23/23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10/23/23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10/23/23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10/23/23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10/23/23</a:t>
            </a:fld>
            <a:endParaRPr lang="en-US"/>
          </a:p>
        </p:txBody>
      </p:sp>
      <p:sp>
        <p:nvSpPr>
          <p:cNvPr id="8" name="Footer Placeholder 7"/>
          <p:cNvSpPr>
            <a:spLocks noGrp="1"/>
          </p:cNvSpPr>
          <p:nvPr>
            <p:ph type="ftr" sz="quarter" idx="11"/>
          </p:nvPr>
        </p:nvSpPr>
        <p:spPr/>
        <p:txBody>
          <a:bodyPr/>
          <a:lstStyle/>
          <a:p>
            <a:r>
              <a:rPr lang="en-US" dirty="0"/>
              <a:t>Kwartler CSCI-96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10/23/23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10/23/23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10/23/23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10/23/23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10/23/23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0C5178DB-3659-421F-907F-CD25EFFF416B}"/>
              </a:ext>
            </a:extLst>
          </p:cNvPr>
          <p:cNvSpPr>
            <a:spLocks noGrp="1"/>
          </p:cNvSpPr>
          <p:nvPr>
            <p:ph type="ftr" sz="quarter" idx="3"/>
          </p:nvPr>
        </p:nvSpPr>
        <p:spPr/>
        <p:txBody>
          <a:bodyPr/>
          <a:lstStyle/>
          <a:p>
            <a:r>
              <a:rPr lang="en-US" dirty="0"/>
              <a:t>Kwartler CSCI -96</a:t>
            </a:r>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dirty="0"/>
              <a:t>Open </a:t>
            </a:r>
            <a:r>
              <a:rPr lang="en-US" dirty="0" err="1"/>
              <a:t>D_Bank</a:t>
            </a:r>
            <a:r>
              <a:rPr lang="en-US" dirty="0"/>
              <a:t> Loans </a:t>
            </a:r>
            <a:r>
              <a:rPr lang="en-US" dirty="0" err="1"/>
              <a:t>RandomForest.R</a:t>
            </a:r>
            <a:endParaRPr lang="en-US"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690D06FC-7A8B-4EBC-9B1E-A2C9659E3A38}"/>
              </a:ext>
            </a:extLst>
          </p:cNvPr>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09589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10/23/23</a:t>
            </a:fld>
            <a:endParaRPr lang="en-US"/>
          </a:p>
        </p:txBody>
      </p:sp>
      <p:sp>
        <p:nvSpPr>
          <p:cNvPr id="3" name="Title 2"/>
          <p:cNvSpPr>
            <a:spLocks noGrp="1"/>
          </p:cNvSpPr>
          <p:nvPr>
            <p:ph type="title"/>
          </p:nvPr>
        </p:nvSpPr>
        <p:spPr/>
        <p:txBody>
          <a:bodyPr/>
          <a:lstStyle/>
          <a:p>
            <a:r>
              <a:rPr lang="en-US" dirty="0"/>
              <a:t>Your Data Mining Toolbox</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dirty="0"/>
              <a:t>Kwartler CSCI -96</a:t>
            </a:r>
          </a:p>
        </p:txBody>
      </p:sp>
      <p:pic>
        <p:nvPicPr>
          <p:cNvPr id="31746" name="Picture 2" descr="Image result for toolbox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337" y="1395413"/>
            <a:ext cx="3087363"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3481" y="1345532"/>
            <a:ext cx="4830746" cy="3416320"/>
          </a:xfrm>
          <a:prstGeom prst="rect">
            <a:avLst/>
          </a:prstGeom>
          <a:noFill/>
        </p:spPr>
        <p:txBody>
          <a:bodyPr wrap="none" rtlCol="0">
            <a:spAutoFit/>
          </a:bodyPr>
          <a:lstStyle/>
          <a:p>
            <a:r>
              <a:rPr lang="en-US" u="sng" dirty="0"/>
              <a:t>Previous Lessons</a:t>
            </a:r>
          </a:p>
          <a:p>
            <a:pPr marL="285750" indent="-285750">
              <a:buFont typeface="Arial" panose="020B0604020202020204" pitchFamily="34" charset="0"/>
              <a:buChar char="•"/>
            </a:pPr>
            <a:r>
              <a:rPr lang="en-US" dirty="0"/>
              <a:t>Some R Programming (R-studio)</a:t>
            </a:r>
          </a:p>
          <a:p>
            <a:pPr marL="285750" indent="-285750">
              <a:buFont typeface="Arial" panose="020B0604020202020204" pitchFamily="34" charset="0"/>
              <a:buChar char="•"/>
            </a:pPr>
            <a:r>
              <a:rPr lang="en-US" dirty="0"/>
              <a:t>EDA (summaries, column and row exploration)</a:t>
            </a:r>
          </a:p>
          <a:p>
            <a:pPr marL="285750" indent="-285750">
              <a:buFont typeface="Arial" panose="020B0604020202020204" pitchFamily="34" charset="0"/>
              <a:buChar char="•"/>
            </a:pPr>
            <a:r>
              <a:rPr lang="en-US" dirty="0"/>
              <a:t>Knowledge of Data Preparation (</a:t>
            </a:r>
            <a:r>
              <a:rPr lang="en-US" dirty="0" err="1"/>
              <a:t>vtreat</a:t>
            </a:r>
            <a:r>
              <a:rPr lang="en-US" dirty="0"/>
              <a:t>)</a:t>
            </a:r>
          </a:p>
          <a:p>
            <a:pPr marL="285750" indent="-285750">
              <a:buFont typeface="Arial" panose="020B0604020202020204" pitchFamily="34" charset="0"/>
              <a:buChar char="•"/>
            </a:pPr>
            <a:r>
              <a:rPr lang="en-US" dirty="0"/>
              <a:t>Basic Visualization (plot, </a:t>
            </a:r>
            <a:r>
              <a:rPr lang="en-US" dirty="0" err="1"/>
              <a:t>ggplot</a:t>
            </a:r>
            <a:r>
              <a:rPr lang="en-US" dirty="0"/>
              <a:t>)</a:t>
            </a:r>
          </a:p>
          <a:p>
            <a:pPr marL="285750" indent="-285750">
              <a:buFont typeface="Arial" panose="020B0604020202020204" pitchFamily="34" charset="0"/>
              <a:buChar char="•"/>
            </a:pPr>
            <a:r>
              <a:rPr lang="en-US" dirty="0"/>
              <a:t>Linear Regression (continuous)</a:t>
            </a:r>
          </a:p>
          <a:p>
            <a:pPr marL="285750" indent="-285750">
              <a:buFont typeface="Arial" panose="020B0604020202020204" pitchFamily="34" charset="0"/>
              <a:buChar char="•"/>
            </a:pPr>
            <a:r>
              <a:rPr lang="en-US" dirty="0"/>
              <a:t>Logistic Regression (Binary Classification) </a:t>
            </a:r>
          </a:p>
          <a:p>
            <a:pPr marL="285750" indent="-285750">
              <a:buFont typeface="Arial" panose="020B0604020202020204" pitchFamily="34" charset="0"/>
              <a:buChar char="•"/>
            </a:pPr>
            <a:r>
              <a:rPr lang="en-US" dirty="0"/>
              <a:t>Decision Tree (classification, continuous)</a:t>
            </a:r>
          </a:p>
          <a:p>
            <a:pPr marL="285750" indent="-285750">
              <a:buFont typeface="Arial" panose="020B0604020202020204" pitchFamily="34" charset="0"/>
              <a:buChar char="•"/>
            </a:pPr>
            <a:endParaRPr lang="en-US" dirty="0"/>
          </a:p>
          <a:p>
            <a:endParaRPr lang="en-US" dirty="0"/>
          </a:p>
          <a:p>
            <a:r>
              <a:rPr lang="en-US" u="sng" dirty="0"/>
              <a:t>Now</a:t>
            </a:r>
          </a:p>
          <a:p>
            <a:pPr marL="285750" indent="-285750">
              <a:buFont typeface="Arial" panose="020B0604020202020204" pitchFamily="34" charset="0"/>
              <a:buChar char="•"/>
            </a:pPr>
            <a:r>
              <a:rPr lang="en-US" dirty="0" err="1"/>
              <a:t>RandomForest</a:t>
            </a:r>
            <a:r>
              <a:rPr lang="en-US" dirty="0"/>
              <a:t> (classification, continuous)</a:t>
            </a:r>
          </a:p>
        </p:txBody>
      </p:sp>
      <p:sp>
        <p:nvSpPr>
          <p:cNvPr id="7" name="Rectangle 6"/>
          <p:cNvSpPr/>
          <p:nvPr/>
        </p:nvSpPr>
        <p:spPr>
          <a:xfrm>
            <a:off x="228600" y="5529262"/>
            <a:ext cx="8553450" cy="566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  is a standard and popular starting point for many </a:t>
            </a:r>
            <a:r>
              <a:rPr lang="en-US"/>
              <a:t>modeling projects.</a:t>
            </a:r>
            <a:endParaRPr lang="en-US" dirty="0"/>
          </a:p>
        </p:txBody>
      </p:sp>
      <p:pic>
        <p:nvPicPr>
          <p:cNvPr id="3175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3017" y="16906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533" y="201951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806" y="227618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954" y="254890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828" y="2821617"/>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4139" y="3596424"/>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5459" y="33670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lated image">
            <a:extLst>
              <a:ext uri="{FF2B5EF4-FFF2-40B4-BE49-F238E27FC236}">
                <a16:creationId xmlns:a16="http://schemas.microsoft.com/office/drawing/2014/main" id="{C100D930-E525-A441-A9CF-3E519C415F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990" y="4717628"/>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a:extLst>
              <a:ext uri="{FF2B5EF4-FFF2-40B4-BE49-F238E27FC236}">
                <a16:creationId xmlns:a16="http://schemas.microsoft.com/office/drawing/2014/main" id="{7D228D82-A444-904E-9EE0-9136CC576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100" y="3093780"/>
            <a:ext cx="216878" cy="24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 and decision cutoff values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a:t>Kwartler CSCI-96</a:t>
            </a:r>
            <a:endParaRPr lang="en-US" dirty="0"/>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a:t>Kwartler CSCI-96</a:t>
            </a:r>
            <a:endParaRPr lang="en-US" dirty="0"/>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975248" y="1155329"/>
            <a:ext cx="1517082" cy="646331"/>
          </a:xfrm>
          <a:prstGeom prst="rect">
            <a:avLst/>
          </a:prstGeom>
          <a:noFill/>
        </p:spPr>
        <p:txBody>
          <a:bodyPr wrap="none" rtlCol="0">
            <a:spAutoFit/>
          </a:bodyPr>
          <a:lstStyle/>
          <a:p>
            <a:pPr algn="ctr"/>
            <a:r>
              <a:rPr lang="en-US" dirty="0"/>
              <a:t>Select </a:t>
            </a:r>
          </a:p>
          <a:p>
            <a:pPr algn="ctr"/>
            <a:r>
              <a:rPr lang="en-US" dirty="0"/>
              <a:t>Random Rows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306335" y="1149610"/>
            <a:ext cx="1485856" cy="646331"/>
          </a:xfrm>
          <a:prstGeom prst="rect">
            <a:avLst/>
          </a:prstGeom>
          <a:noFill/>
        </p:spPr>
        <p:txBody>
          <a:bodyPr wrap="none" rtlCol="0">
            <a:spAutoFit/>
          </a:bodyPr>
          <a:lstStyle/>
          <a:p>
            <a:pPr algn="ctr"/>
            <a:r>
              <a:rPr lang="en-US" dirty="0"/>
              <a:t>Fit a </a:t>
            </a:r>
          </a:p>
          <a:p>
            <a:pPr algn="ctr"/>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06196" y="1149609"/>
            <a:ext cx="1780680" cy="646331"/>
          </a:xfrm>
          <a:prstGeom prst="rect">
            <a:avLst/>
          </a:prstGeom>
          <a:noFill/>
        </p:spPr>
        <p:txBody>
          <a:bodyPr wrap="none" rtlCol="0">
            <a:spAutoFit/>
          </a:bodyPr>
          <a:lstStyle/>
          <a:p>
            <a:pPr algn="ctr"/>
            <a:r>
              <a:rPr lang="en-US" dirty="0"/>
              <a:t>Control these by </a:t>
            </a:r>
          </a:p>
          <a:p>
            <a:pPr algn="ctr"/>
            <a:r>
              <a:rPr lang="en-US" dirty="0"/>
              <a:t>Parameters</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10/23/23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a:t>Kwartler CSCI-96</a:t>
            </a:r>
            <a:endParaRPr lang="en-US" dirty="0"/>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461665"/>
          </a:xfrm>
          <a:prstGeom prst="rect">
            <a:avLst/>
          </a:prstGeom>
          <a:noFill/>
        </p:spPr>
        <p:txBody>
          <a:bodyPr wrap="square" rtlCol="0">
            <a:spAutoFit/>
          </a:bodyPr>
          <a:lstStyle/>
          <a:p>
            <a:r>
              <a:rPr lang="en-US" sz="1200" dirty="0"/>
              <a:t>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830997"/>
          </a:xfrm>
          <a:prstGeom prst="rect">
            <a:avLst/>
          </a:prstGeom>
          <a:noFill/>
        </p:spPr>
        <p:txBody>
          <a:bodyPr wrap="square" rtlCol="0">
            <a:spAutoFit/>
          </a:bodyPr>
          <a:lstStyle/>
          <a:p>
            <a:r>
              <a:rPr lang="en-US" sz="1200" dirty="0"/>
              <a:t>I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I run a few hundred then review the OOB visual and choose as part of evaluation.</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7808</TotalTime>
  <Words>1062</Words>
  <Application>Microsoft Macintosh PowerPoint</Application>
  <PresentationFormat>On-screen Show (4:3)</PresentationFormat>
  <Paragraphs>157</Paragraphs>
  <Slides>12</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D_Bank Loans RandomForest.R</vt:lpstr>
      <vt:lpstr>Your Data Mining Toolbox</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Ted Kwartler</cp:lastModifiedBy>
  <cp:revision>112</cp:revision>
  <dcterms:created xsi:type="dcterms:W3CDTF">2018-05-23T17:24:59Z</dcterms:created>
  <dcterms:modified xsi:type="dcterms:W3CDTF">2023-10-23T18:20:35Z</dcterms:modified>
</cp:coreProperties>
</file>