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518" r:id="rId3"/>
    <p:sldId id="519" r:id="rId4"/>
    <p:sldId id="520" r:id="rId5"/>
    <p:sldId id="522" r:id="rId6"/>
    <p:sldId id="523" r:id="rId7"/>
    <p:sldId id="521" r:id="rId8"/>
    <p:sldId id="524" r:id="rId9"/>
    <p:sldId id="52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11/3/22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11/3/22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11/3/22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11/3/22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11/3/22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11/3/22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11/3/22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11/3/22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11/3/22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cran.r-project.org/web/views/Optimization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Using Linear Programming to Solve Operations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11/3/22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1C40C-A690-6BF1-0FD1-FB306F65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F09D8-68A0-73A2-1862-DF07F190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Operations Research?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1008-BFC0-B761-CDD2-42AD9073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67E2-D77A-1032-A7EF-5C5A90BC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C6876-A397-84A3-F763-DFF93166344E}"/>
              </a:ext>
            </a:extLst>
          </p:cNvPr>
          <p:cNvSpPr txBox="1"/>
          <p:nvPr/>
        </p:nvSpPr>
        <p:spPr>
          <a:xfrm>
            <a:off x="957262" y="1496951"/>
            <a:ext cx="722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is a scientific approach for decision making.  It applies mathematics to scenarios to arrive at optimal solutions.  In business it’s called “scientific management” or “management science”.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40AA9430-5018-18BB-C8C8-20FCC116F628}"/>
              </a:ext>
            </a:extLst>
          </p:cNvPr>
          <p:cNvSpPr/>
          <p:nvPr/>
        </p:nvSpPr>
        <p:spPr>
          <a:xfrm rot="10800000">
            <a:off x="1064417" y="2871788"/>
            <a:ext cx="7015163" cy="557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28520-CDFA-858B-6DCC-726FC57B13EE}"/>
              </a:ext>
            </a:extLst>
          </p:cNvPr>
          <p:cNvSpPr/>
          <p:nvPr/>
        </p:nvSpPr>
        <p:spPr>
          <a:xfrm>
            <a:off x="150183" y="3669685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business, the goal is economic efficiency…optimal use of resources, increasing revenue, decreasing costs.   Not necessarily employee, or stakeholder impact beyond economic benefit.</a:t>
            </a:r>
          </a:p>
        </p:txBody>
      </p:sp>
    </p:spTree>
    <p:extLst>
      <p:ext uri="{BB962C8B-B14F-4D97-AF65-F5344CB8AC3E}">
        <p14:creationId xmlns:p14="http://schemas.microsoft.com/office/powerpoint/2010/main" val="377603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24830-4DD5-518F-8B41-D8501CF5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2AA488-CA32-8E84-F8A0-E4EAED0E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F9F62-B536-E697-BD2E-8D168C80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A450-755D-BEFD-990A-2D7D54182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upload.wikimedia.org/wikipedia/commons/thumb/0/...">
            <a:extLst>
              <a:ext uri="{FF2B5EF4-FFF2-40B4-BE49-F238E27FC236}">
                <a16:creationId xmlns:a16="http://schemas.microsoft.com/office/drawing/2014/main" id="{23228695-0F49-65CF-AF69-DF4BC251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650" y="1885949"/>
            <a:ext cx="2630481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64EA677-7606-CCE8-7F66-093B08180902}"/>
              </a:ext>
            </a:extLst>
          </p:cNvPr>
          <p:cNvSpPr/>
          <p:nvPr/>
        </p:nvSpPr>
        <p:spPr>
          <a:xfrm>
            <a:off x="3671888" y="1885949"/>
            <a:ext cx="3643312" cy="1700214"/>
          </a:xfrm>
          <a:prstGeom prst="wedgeRectCallout">
            <a:avLst>
              <a:gd name="adj1" fmla="val -83578"/>
              <a:gd name="adj2" fmla="val -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Frederick Winslow Taylor.  I am dead but back in my day I pioneered labor productivity in manufacturing using scientific management.</a:t>
            </a:r>
          </a:p>
        </p:txBody>
      </p:sp>
    </p:spTree>
    <p:extLst>
      <p:ext uri="{BB962C8B-B14F-4D97-AF65-F5344CB8AC3E}">
        <p14:creationId xmlns:p14="http://schemas.microsoft.com/office/powerpoint/2010/main" val="427618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5AF01-1173-C106-4BDC-70BC5C13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A7BD64-B4AC-FEBC-D0D6-09EFA0CD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71E7-454E-D7D2-7E15-C91FAE91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DF36-460B-F3A8-A92E-B012EA51D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2050" name="Picture 2" descr="Common Workers - The Second Industrial Revolution (1870 -1919)">
            <a:extLst>
              <a:ext uri="{FF2B5EF4-FFF2-40B4-BE49-F238E27FC236}">
                <a16:creationId xmlns:a16="http://schemas.microsoft.com/office/drawing/2014/main" id="{8692D092-9DDA-9FE6-A400-768413E5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849305"/>
            <a:ext cx="36703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storian: Industrial Revolution Gave Us Lunch As We Know It | Wisconsin  Public Radio">
            <a:extLst>
              <a:ext uri="{FF2B5EF4-FFF2-40B4-BE49-F238E27FC236}">
                <a16:creationId xmlns:a16="http://schemas.microsoft.com/office/drawing/2014/main" id="{3C43825F-08BD-096E-9080-DBC852A8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3491562"/>
            <a:ext cx="3670300" cy="25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pload.wikimedia.org/wikipedia/commons/thumb/0/...">
            <a:extLst>
              <a:ext uri="{FF2B5EF4-FFF2-40B4-BE49-F238E27FC236}">
                <a16:creationId xmlns:a16="http://schemas.microsoft.com/office/drawing/2014/main" id="{8EA6E1B9-8FAC-997D-C715-FA80C2A04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650" y="1885949"/>
            <a:ext cx="2630481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5D507C5-3072-4AE3-9A3C-D4BEF4ED1081}"/>
              </a:ext>
            </a:extLst>
          </p:cNvPr>
          <p:cNvSpPr/>
          <p:nvPr/>
        </p:nvSpPr>
        <p:spPr>
          <a:xfrm>
            <a:off x="2686050" y="1585906"/>
            <a:ext cx="2271702" cy="1700214"/>
          </a:xfrm>
          <a:prstGeom prst="wedgeRectCallout">
            <a:avLst>
              <a:gd name="adj1" fmla="val -70370"/>
              <a:gd name="adj2" fmla="val 2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things got out of hand…but it’s still useful in context.</a:t>
            </a:r>
          </a:p>
        </p:txBody>
      </p:sp>
    </p:spTree>
    <p:extLst>
      <p:ext uri="{BB962C8B-B14F-4D97-AF65-F5344CB8AC3E}">
        <p14:creationId xmlns:p14="http://schemas.microsoft.com/office/powerpoint/2010/main" val="42666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293BD-CF1D-2D02-C7CB-9C886D2F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6578AB-5BF4-4905-AF32-A67D6AD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optimization problem in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1277-C734-7155-1C5B-B43D9570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DCA4-EBA6-9093-499C-616FEB712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75CFE-9A95-A220-029A-C287CB9AB7E9}"/>
              </a:ext>
            </a:extLst>
          </p:cNvPr>
          <p:cNvSpPr txBox="1"/>
          <p:nvPr/>
        </p:nvSpPr>
        <p:spPr>
          <a:xfrm>
            <a:off x="306858" y="5846541"/>
            <a:ext cx="544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https://cran.r-project.org/web/views/Optimization.html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C7E55-D5D6-93E8-F192-A2809443A510}"/>
              </a:ext>
            </a:extLst>
          </p:cNvPr>
          <p:cNvSpPr txBox="1"/>
          <p:nvPr/>
        </p:nvSpPr>
        <p:spPr>
          <a:xfrm>
            <a:off x="307181" y="1221174"/>
            <a:ext cx="852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is an “optimization” problem.  The “fit” line optimizes the errors between X-variables &amp; Y.  In this case, the optimization is “minimize”.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98214-DB9A-46F8-58F9-093619674467}"/>
              </a:ext>
            </a:extLst>
          </p:cNvPr>
          <p:cNvSpPr/>
          <p:nvPr/>
        </p:nvSpPr>
        <p:spPr>
          <a:xfrm>
            <a:off x="150185" y="5464166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Remember “minimize ordinary least squared errors”?</a:t>
            </a:r>
          </a:p>
        </p:txBody>
      </p:sp>
      <p:pic>
        <p:nvPicPr>
          <p:cNvPr id="9" name="Picture 2" descr="Image result for linear regression gif">
            <a:extLst>
              <a:ext uri="{FF2B5EF4-FFF2-40B4-BE49-F238E27FC236}">
                <a16:creationId xmlns:a16="http://schemas.microsoft.com/office/drawing/2014/main" id="{F6D7D21B-5BAC-5DB3-FFA7-E718F6687A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34" y="2031409"/>
            <a:ext cx="4139932" cy="310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6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C2C60-652E-3158-CB6B-D382BD1C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75A71-42B5-F3FC-AD40-79CB5239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 can be max or 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26D3-BC87-CEF5-ED40-6ECD36E1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2D9A-4ACF-2C24-E325-5067A5735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4CB2-486A-F84E-BE60-D0F7532A23EF}"/>
              </a:ext>
            </a:extLst>
          </p:cNvPr>
          <p:cNvSpPr txBox="1"/>
          <p:nvPr/>
        </p:nvSpPr>
        <p:spPr>
          <a:xfrm>
            <a:off x="307181" y="1221174"/>
            <a:ext cx="852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optimization problem seeks to find the best solution from among all feasible solutions.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79264-BF2C-F150-7195-11FC51A52839}"/>
              </a:ext>
            </a:extLst>
          </p:cNvPr>
          <p:cNvSpPr txBox="1"/>
          <p:nvPr/>
        </p:nvSpPr>
        <p:spPr>
          <a:xfrm>
            <a:off x="628650" y="2671763"/>
            <a:ext cx="80061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Objective Function</a:t>
            </a:r>
            <a:r>
              <a:rPr lang="en-US" dirty="0"/>
              <a:t>: the function to be maximized or minimized.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 the errors of a regression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Decision Variables</a:t>
            </a:r>
            <a:r>
              <a:rPr lang="en-US" dirty="0"/>
              <a:t>: the inputs to the function that influence (either increase or decrease) the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x-variables represent the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y-variable/target!  Only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Constraints</a:t>
            </a:r>
            <a:r>
              <a:rPr lang="en-US" dirty="0"/>
              <a:t>: A set of restrictions for the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Examples would be spend &lt;=$5000, spend &gt; 0, Use supplier A twice (</a:t>
            </a:r>
            <a:r>
              <a:rPr lang="en-US" sz="1400" dirty="0" err="1"/>
              <a:t>supplierA</a:t>
            </a:r>
            <a:r>
              <a:rPr lang="en-US" sz="1400" dirty="0"/>
              <a:t>=2)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regression, the input relationships (coefficients) are not really constrained but can be made (monotonic constraints) &amp; we did constrain the beta-naught in class examples with “+0”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351B4-E289-1EE8-899C-E6C89259D685}"/>
              </a:ext>
            </a:extLst>
          </p:cNvPr>
          <p:cNvSpPr/>
          <p:nvPr/>
        </p:nvSpPr>
        <p:spPr>
          <a:xfrm>
            <a:off x="628650" y="2244436"/>
            <a:ext cx="8006195" cy="42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Components to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44116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BB825-EDF2-821A-4086-D79FCA9B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360E8-4096-1D3D-6DC2-5B020A3D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help Dale with “optimization”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4D19B-C705-0EF4-1A54-427DF9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C3C7-CED0-D5E5-1187-66CEB9E7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 descr="Image result for businessman stock photo">
            <a:extLst>
              <a:ext uri="{FF2B5EF4-FFF2-40B4-BE49-F238E27FC236}">
                <a16:creationId xmlns:a16="http://schemas.microsoft.com/office/drawing/2014/main" id="{AC21BD5E-C370-EDE1-871E-1E0870E08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0" b="31486"/>
          <a:stretch/>
        </p:blipFill>
        <p:spPr bwMode="auto">
          <a:xfrm flipH="1">
            <a:off x="394555" y="2409948"/>
            <a:ext cx="2525590" cy="17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5451F77-811A-20AB-780F-86E46050964F}"/>
              </a:ext>
            </a:extLst>
          </p:cNvPr>
          <p:cNvSpPr/>
          <p:nvPr/>
        </p:nvSpPr>
        <p:spPr>
          <a:xfrm>
            <a:off x="2784764" y="2057393"/>
            <a:ext cx="2630188" cy="1200157"/>
          </a:xfrm>
          <a:prstGeom prst="wedgeRectCallout">
            <a:avLst>
              <a:gd name="adj1" fmla="val -68210"/>
              <a:gd name="adj2" fmla="val 4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Yeah, a new job at a factory, we make chairs but stink at planning.</a:t>
            </a:r>
          </a:p>
        </p:txBody>
      </p:sp>
      <p:pic>
        <p:nvPicPr>
          <p:cNvPr id="3074" name="Picture 2" descr="I understand the life of a factory worker Some of my best friends own  factories - Relatable Romney - quickmeme">
            <a:extLst>
              <a:ext uri="{FF2B5EF4-FFF2-40B4-BE49-F238E27FC236}">
                <a16:creationId xmlns:a16="http://schemas.microsoft.com/office/drawing/2014/main" id="{F87508AE-8550-DFB0-0701-1A2BADC6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57" y="1479551"/>
            <a:ext cx="2915393" cy="39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02D1B7-79B5-3F0E-C0C7-F19962BA0FFB}"/>
              </a:ext>
            </a:extLst>
          </p:cNvPr>
          <p:cNvSpPr/>
          <p:nvPr/>
        </p:nvSpPr>
        <p:spPr>
          <a:xfrm>
            <a:off x="150185" y="5734332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Let’s apply </a:t>
            </a:r>
            <a:r>
              <a:rPr lang="en-US" sz="1200" dirty="0" err="1"/>
              <a:t>lpSolve</a:t>
            </a:r>
            <a:r>
              <a:rPr lang="en-US" sz="1200" dirty="0"/>
              <a:t> to identify the structure of these business problems and their solutions.</a:t>
            </a:r>
          </a:p>
        </p:txBody>
      </p:sp>
    </p:spTree>
    <p:extLst>
      <p:ext uri="{BB962C8B-B14F-4D97-AF65-F5344CB8AC3E}">
        <p14:creationId xmlns:p14="http://schemas.microsoft.com/office/powerpoint/2010/main" val="7233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E7864-E67D-21DC-E96E-C0C2E233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F912BB-1731-9B0C-CBDE-F48DE6F2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work through A,B &amp; C </a:t>
            </a:r>
            <a:r>
              <a:rPr lang="en-US" dirty="0" err="1"/>
              <a:t>lpSolve</a:t>
            </a:r>
            <a:r>
              <a:rPr lang="en-US" dirty="0"/>
              <a:t>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0B011-7CB1-BFE0-B8CF-32643FC1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027D-4AF5-D8BA-319E-F354278FE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02998-2ABC-B308-FB62-D698F4274627}"/>
              </a:ext>
            </a:extLst>
          </p:cNvPr>
          <p:cNvSpPr/>
          <p:nvPr/>
        </p:nvSpPr>
        <p:spPr>
          <a:xfrm>
            <a:off x="628650" y="1704109"/>
            <a:ext cx="261850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A_lpSolve.R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D239D-91F7-1B6F-D227-279DBA7D4A47}"/>
              </a:ext>
            </a:extLst>
          </p:cNvPr>
          <p:cNvSpPr/>
          <p:nvPr/>
        </p:nvSpPr>
        <p:spPr>
          <a:xfrm>
            <a:off x="3496541" y="1704108"/>
            <a:ext cx="261850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B_lpSolve.R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4D05E-4C60-99CF-4C3B-E3948D15CE2A}"/>
              </a:ext>
            </a:extLst>
          </p:cNvPr>
          <p:cNvSpPr/>
          <p:nvPr/>
        </p:nvSpPr>
        <p:spPr>
          <a:xfrm>
            <a:off x="6236277" y="1704107"/>
            <a:ext cx="261850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C_lpSolve_sportsLineup.R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5F137-E83E-E74A-B889-842C96545C7A}"/>
              </a:ext>
            </a:extLst>
          </p:cNvPr>
          <p:cNvSpPr txBox="1"/>
          <p:nvPr/>
        </p:nvSpPr>
        <p:spPr>
          <a:xfrm>
            <a:off x="628650" y="2649682"/>
            <a:ext cx="261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“max”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“max” profit mix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BF68D-74B7-5A58-1340-8882D4199E8C}"/>
              </a:ext>
            </a:extLst>
          </p:cNvPr>
          <p:cNvSpPr txBox="1"/>
          <p:nvPr/>
        </p:nvSpPr>
        <p:spPr>
          <a:xfrm>
            <a:off x="3432463" y="2649681"/>
            <a:ext cx="261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cost “min” optimization meeting factory production requirements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EC7C9-2BB7-CAC4-5C1E-C140DD16AB8C}"/>
              </a:ext>
            </a:extLst>
          </p:cNvPr>
          <p:cNvSpPr txBox="1"/>
          <p:nvPr/>
        </p:nvSpPr>
        <p:spPr>
          <a:xfrm>
            <a:off x="6236277" y="2649681"/>
            <a:ext cx="261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Fun, fantasy football selection example</a:t>
            </a:r>
          </a:p>
        </p:txBody>
      </p:sp>
    </p:spTree>
    <p:extLst>
      <p:ext uri="{BB962C8B-B14F-4D97-AF65-F5344CB8AC3E}">
        <p14:creationId xmlns:p14="http://schemas.microsoft.com/office/powerpoint/2010/main" val="310875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BCCD-6DA2-E68C-8DBC-A15A18B3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88A66-7C1D-E538-4630-1E49EAE0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A4D2D-B4D0-A7D5-385F-8DB97BCB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3311-528D-A29B-9D7E-11D7DDFA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B6D11-782B-B7C4-1147-106D94AB3B61}"/>
              </a:ext>
            </a:extLst>
          </p:cNvPr>
          <p:cNvSpPr/>
          <p:nvPr/>
        </p:nvSpPr>
        <p:spPr>
          <a:xfrm>
            <a:off x="628650" y="4977249"/>
            <a:ext cx="78867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 Research &amp; Scientific Management are huge disciplines.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7E411-A139-984D-182F-4D01FB0AFCB7}"/>
              </a:ext>
            </a:extLst>
          </p:cNvPr>
          <p:cNvSpPr/>
          <p:nvPr/>
        </p:nvSpPr>
        <p:spPr>
          <a:xfrm>
            <a:off x="628650" y="5586849"/>
            <a:ext cx="78867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more techniques than a “linear” approach but it’s the easiest.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D066E-6309-8C42-395A-9D15757E5BD2}"/>
              </a:ext>
            </a:extLst>
          </p:cNvPr>
          <p:cNvSpPr txBox="1"/>
          <p:nvPr/>
        </p:nvSpPr>
        <p:spPr>
          <a:xfrm>
            <a:off x="628650" y="1416684"/>
            <a:ext cx="675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 problems seek to maximize or minimize a single function.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A798C-FCBF-9B3D-9218-C4711317508E}"/>
              </a:ext>
            </a:extLst>
          </p:cNvPr>
          <p:cNvSpPr txBox="1"/>
          <p:nvPr/>
        </p:nvSpPr>
        <p:spPr>
          <a:xfrm>
            <a:off x="628650" y="1786016"/>
            <a:ext cx="5095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LP-Solve is a linear approach with three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 to optimize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constraints are linear i.e. &lt;,&lt;=, &gt;,&gt;=,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4A5F3-5CA5-EA9A-4861-096E0C0DA9C0}"/>
              </a:ext>
            </a:extLst>
          </p:cNvPr>
          <p:cNvSpPr txBox="1"/>
          <p:nvPr/>
        </p:nvSpPr>
        <p:spPr>
          <a:xfrm>
            <a:off x="628650" y="3047877"/>
            <a:ext cx="7823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programming &amp; other optimizations are used in various business situations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Arbitrage (though it gets more complicated &amp; faster)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 &amp; Marketing mix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Procurement &amp; supply chain/logistics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97686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4874</TotalTime>
  <Words>546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1_Office Theme</vt:lpstr>
      <vt:lpstr>Using Linear Programming to Solve Operations Issues</vt:lpstr>
      <vt:lpstr>What is Operations Research?</vt:lpstr>
      <vt:lpstr>PowerPoint Presentation</vt:lpstr>
      <vt:lpstr>PowerPoint Presentation</vt:lpstr>
      <vt:lpstr>What is an optimization problem in business?</vt:lpstr>
      <vt:lpstr>Optimization Problems can be max or min</vt:lpstr>
      <vt:lpstr>Let’s help Dale with “optimization” problems.</vt:lpstr>
      <vt:lpstr>We’ll work through A,B &amp; C lpSolve scripts</vt:lpstr>
      <vt:lpstr>Summary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209</cp:revision>
  <dcterms:created xsi:type="dcterms:W3CDTF">2018-05-23T17:24:59Z</dcterms:created>
  <dcterms:modified xsi:type="dcterms:W3CDTF">2022-11-03T18:50:35Z</dcterms:modified>
</cp:coreProperties>
</file>