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61" r:id="rId2"/>
    <p:sldId id="373" r:id="rId3"/>
    <p:sldId id="376" r:id="rId4"/>
    <p:sldId id="374" r:id="rId5"/>
    <p:sldId id="473" r:id="rId6"/>
    <p:sldId id="474" r:id="rId7"/>
    <p:sldId id="475" r:id="rId8"/>
    <p:sldId id="378" r:id="rId9"/>
    <p:sldId id="476" r:id="rId10"/>
    <p:sldId id="366" r:id="rId11"/>
    <p:sldId id="311" r:id="rId12"/>
    <p:sldId id="312" r:id="rId13"/>
    <p:sldId id="313" r:id="rId14"/>
    <p:sldId id="314" r:id="rId15"/>
    <p:sldId id="377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 autoAdjust="0"/>
    <p:restoredTop sz="91361" autoAdjust="0"/>
  </p:normalViewPr>
  <p:slideViewPr>
    <p:cSldViewPr snapToGrid="0">
      <p:cViewPr varScale="1">
        <p:scale>
          <a:sx n="112" d="100"/>
          <a:sy n="112" d="100"/>
        </p:scale>
        <p:origin x="2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Ordinal – is there an order to the factor, how does that factor level relate</a:t>
            </a:r>
            <a:r>
              <a:rPr lang="en-US" baseline="0" dirty="0"/>
              <a:t> to other levels</a:t>
            </a:r>
            <a:endParaRPr lang="en-US" dirty="0"/>
          </a:p>
          <a:p>
            <a:r>
              <a:rPr lang="en-US" dirty="0"/>
              <a:t>Cardinality – number of distinct factor</a:t>
            </a:r>
            <a:r>
              <a:rPr lang="en-US" baseline="0" dirty="0"/>
              <a:t> levels,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elements in a set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8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9/19/22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9/19/22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9/19/22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9/19/22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9/19/22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9/19/22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9/19/22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73932D4-585F-4965-961B-74D6B944BB13}"/>
              </a:ext>
            </a:extLst>
          </p:cNvPr>
          <p:cNvSpPr/>
          <p:nvPr/>
        </p:nvSpPr>
        <p:spPr>
          <a:xfrm>
            <a:off x="4774509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4A1D90-6197-49C9-B98B-8576097CEFE2}"/>
              </a:ext>
            </a:extLst>
          </p:cNvPr>
          <p:cNvSpPr/>
          <p:nvPr/>
        </p:nvSpPr>
        <p:spPr>
          <a:xfrm>
            <a:off x="560147" y="3952199"/>
            <a:ext cx="3823108" cy="1843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C7128A-12CD-48C7-BF7F-9449ADA925CB}"/>
              </a:ext>
            </a:extLst>
          </p:cNvPr>
          <p:cNvSpPr/>
          <p:nvPr/>
        </p:nvSpPr>
        <p:spPr>
          <a:xfrm>
            <a:off x="4774509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F5EDD1-3B50-4093-B499-0802BD0F0EB5}"/>
              </a:ext>
            </a:extLst>
          </p:cNvPr>
          <p:cNvSpPr/>
          <p:nvPr/>
        </p:nvSpPr>
        <p:spPr>
          <a:xfrm>
            <a:off x="560147" y="1620600"/>
            <a:ext cx="3823108" cy="2169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 Object Types - Vectors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28E62-1946-4F9E-9D38-52B39F64001C}"/>
              </a:ext>
            </a:extLst>
          </p:cNvPr>
          <p:cNvSpPr txBox="1"/>
          <p:nvPr/>
        </p:nvSpPr>
        <p:spPr>
          <a:xfrm>
            <a:off x="628650" y="1031709"/>
            <a:ext cx="70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in R can be various forms and even made to be “custom” types.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1355B-F223-4EB9-ADE5-5CFA00FC9FE6}"/>
              </a:ext>
            </a:extLst>
          </p:cNvPr>
          <p:cNvGraphicFramePr>
            <a:graphicFrameLocks noGrp="1"/>
          </p:cNvGraphicFramePr>
          <p:nvPr/>
        </p:nvGraphicFramePr>
        <p:xfrm>
          <a:off x="1102891" y="2306053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672524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8119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40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3784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4054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1833029"/>
                  </a:ext>
                </a:extLst>
              </a:tr>
            </a:tbl>
          </a:graphicData>
        </a:graphic>
      </p:graphicFrame>
      <p:pic>
        <p:nvPicPr>
          <p:cNvPr id="1026" name="Picture 2" descr="R">
            <a:extLst>
              <a:ext uri="{FF2B5EF4-FFF2-40B4-BE49-F238E27FC236}">
                <a16:creationId xmlns:a16="http://schemas.microsoft.com/office/drawing/2014/main" id="{F55C34EE-562F-4967-9FE5-45BD25BBA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78" y="215441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00517C6-F530-4DD9-A6C4-EE91B9638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53" y="2648272"/>
            <a:ext cx="133882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c(1,10,12,3.47)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36B7B-872E-45EE-9B94-1BE48A8FF678}"/>
              </a:ext>
            </a:extLst>
          </p:cNvPr>
          <p:cNvSpPr/>
          <p:nvPr/>
        </p:nvSpPr>
        <p:spPr>
          <a:xfrm>
            <a:off x="558769" y="5892475"/>
            <a:ext cx="8026463" cy="3342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R, a vector can be numeric, Boolean (T/F), factors, or contain strings.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7070C25-BF4A-4CD2-8E3D-39E6D3C32421}"/>
              </a:ext>
            </a:extLst>
          </p:cNvPr>
          <p:cNvGraphicFramePr>
            <a:graphicFrameLocks noGrp="1"/>
          </p:cNvGraphicFramePr>
          <p:nvPr/>
        </p:nvGraphicFramePr>
        <p:xfrm>
          <a:off x="958811" y="4641389"/>
          <a:ext cx="609600" cy="952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682899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803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84076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0105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TRUE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33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100" u="none" strike="noStrike" kern="1200" dirty="0">
                          <a:effectLst/>
                        </a:rPr>
                        <a:t>FALSE</a:t>
                      </a:r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3457734"/>
                  </a:ext>
                </a:extLst>
              </a:tr>
            </a:tbl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B7C8CB1B-0649-4498-B4AB-EE7F50E8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14" y="4909040"/>
            <a:ext cx="256993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 dirty="0">
                <a:latin typeface="Lucida Console" panose="020B0609040504020204" pitchFamily="49" charset="0"/>
              </a:rPr>
              <a:t>c(T, T, F, T, F)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c(TRUE,TRUE, FALSE, TRUE,FALSE)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c(T,TRUE, F, TRUE,FALSE)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01627" y="2151483"/>
            <a:ext cx="2560316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(c('MALE','FEMALE','FEMALE'))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5512CC3-E99D-4313-84BC-1A50DBA8C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100" y="2536993"/>
            <a:ext cx="158537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MALE FEMALE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Levels: FEMALE MALE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CA62E7-E68E-4411-BBDA-4D879C18F6FF}"/>
              </a:ext>
            </a:extLst>
          </p:cNvPr>
          <p:cNvSpPr/>
          <p:nvPr/>
        </p:nvSpPr>
        <p:spPr>
          <a:xfrm>
            <a:off x="5491711" y="4681955"/>
            <a:ext cx="2262158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c('MALE','FEMALE','FEMALE')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AF7FAC9-7A73-405A-B7C7-88DFF809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572" y="5006767"/>
            <a:ext cx="215443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</a:t>
            </a:r>
            <a:r>
              <a:rPr lang="en-US" altLang="en-US" sz="1000" dirty="0">
                <a:solidFill>
                  <a:srgbClr val="000000"/>
                </a:solidFill>
                <a:latin typeface="Lucida Console" panose="020B0609040504020204" pitchFamily="49" charset="0"/>
              </a:rPr>
              <a:t>"MALE" "FEMALE" "FEMALE"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Image result for excel logo">
            <a:extLst>
              <a:ext uri="{FF2B5EF4-FFF2-40B4-BE49-F238E27FC236}">
                <a16:creationId xmlns:a16="http://schemas.microsoft.com/office/drawing/2014/main" id="{D9164295-8471-40B1-9686-A9A160371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186" y="191617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A22419F-643E-432F-B1AF-B6A2CCED2A86}"/>
              </a:ext>
            </a:extLst>
          </p:cNvPr>
          <p:cNvSpPr/>
          <p:nvPr/>
        </p:nvSpPr>
        <p:spPr>
          <a:xfrm>
            <a:off x="560147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Numeric/Integer</a:t>
            </a:r>
          </a:p>
        </p:txBody>
      </p:sp>
      <p:pic>
        <p:nvPicPr>
          <p:cNvPr id="28" name="Picture 10" descr="Image result for excel logo">
            <a:extLst>
              <a:ext uri="{FF2B5EF4-FFF2-40B4-BE49-F238E27FC236}">
                <a16:creationId xmlns:a16="http://schemas.microsoft.com/office/drawing/2014/main" id="{8D733D74-2E64-46DE-B265-F8B82FC23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05" y="424889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">
            <a:extLst>
              <a:ext uri="{FF2B5EF4-FFF2-40B4-BE49-F238E27FC236}">
                <a16:creationId xmlns:a16="http://schemas.microsoft.com/office/drawing/2014/main" id="{24A82192-9718-4192-BC79-DE9B2C9A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492" y="445944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696593-5A32-479D-9F8D-C91EA0F55256}"/>
              </a:ext>
            </a:extLst>
          </p:cNvPr>
          <p:cNvSpPr/>
          <p:nvPr/>
        </p:nvSpPr>
        <p:spPr>
          <a:xfrm>
            <a:off x="560147" y="3819403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Boolean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812138-F705-4A0A-9EDC-538F81BD486C}"/>
              </a:ext>
            </a:extLst>
          </p:cNvPr>
          <p:cNvSpPr/>
          <p:nvPr/>
        </p:nvSpPr>
        <p:spPr>
          <a:xfrm>
            <a:off x="4774509" y="1401041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Factors (Distinct Classes)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48705" y="2303645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pic>
        <p:nvPicPr>
          <p:cNvPr id="35" name="Picture 2" descr="R">
            <a:extLst>
              <a:ext uri="{FF2B5EF4-FFF2-40B4-BE49-F238E27FC236}">
                <a16:creationId xmlns:a16="http://schemas.microsoft.com/office/drawing/2014/main" id="{46834B87-1D33-4AAA-979B-FBC0BF9BF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596" y="1740522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 descr="Image result for excel logo">
            <a:extLst>
              <a:ext uri="{FF2B5EF4-FFF2-40B4-BE49-F238E27FC236}">
                <a16:creationId xmlns:a16="http://schemas.microsoft.com/office/drawing/2014/main" id="{3AA4453C-EF18-4F3B-B837-B3110928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000" y="1761122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343245-5A3F-4C8A-B3F3-F13DABCF060A}"/>
              </a:ext>
            </a:extLst>
          </p:cNvPr>
          <p:cNvSpPr/>
          <p:nvPr/>
        </p:nvSpPr>
        <p:spPr>
          <a:xfrm>
            <a:off x="4774509" y="3817576"/>
            <a:ext cx="3823108" cy="29740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(just text)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5385218" y="235964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Unordered</a:t>
            </a: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508310" y="3226419"/>
            <a:ext cx="72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Ordinal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B62FB6-14FB-4351-85BA-9580AE422321}"/>
              </a:ext>
            </a:extLst>
          </p:cNvPr>
          <p:cNvSpPr/>
          <p:nvPr/>
        </p:nvSpPr>
        <p:spPr>
          <a:xfrm>
            <a:off x="6039727" y="3143994"/>
            <a:ext cx="2185214" cy="21544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sz="800" dirty="0" err="1">
                <a:latin typeface="Lucida Console" panose="020B0609040504020204" pitchFamily="49" charset="0"/>
              </a:rPr>
              <a:t>as.factor</a:t>
            </a:r>
            <a:r>
              <a:rPr lang="en-US" sz="800" dirty="0">
                <a:latin typeface="Lucida Console" panose="020B0609040504020204" pitchFamily="49" charset="0"/>
              </a:rPr>
              <a:t>(c(‘</a:t>
            </a:r>
            <a:r>
              <a:rPr lang="en-US" sz="800" dirty="0" err="1">
                <a:latin typeface="Lucida Console" panose="020B0609040504020204" pitchFamily="49" charset="0"/>
              </a:rPr>
              <a:t>High',‘Med',‘Low</a:t>
            </a:r>
            <a:r>
              <a:rPr lang="en-US" sz="800" dirty="0">
                <a:latin typeface="Lucida Console" panose="020B0609040504020204" pitchFamily="49" charset="0"/>
              </a:rPr>
              <a:t>'))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375" r="37024"/>
          <a:stretch/>
        </p:blipFill>
        <p:spPr>
          <a:xfrm>
            <a:off x="6381741" y="3429005"/>
            <a:ext cx="1733551" cy="300038"/>
          </a:xfrm>
          <a:prstGeom prst="rect">
            <a:avLst/>
          </a:prstGeom>
        </p:spPr>
      </p:pic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6D4EF3B-B208-41E0-A7C9-B4B5BC16A4EB}"/>
              </a:ext>
            </a:extLst>
          </p:cNvPr>
          <p:cNvGraphicFramePr>
            <a:graphicFrameLocks noGrp="1"/>
          </p:cNvGraphicFramePr>
          <p:nvPr/>
        </p:nvGraphicFramePr>
        <p:xfrm>
          <a:off x="4858230" y="3127557"/>
          <a:ext cx="609600" cy="571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524376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1037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539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72207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8494050" y="2069485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8494050" y="3036273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Cardinality</a:t>
            </a:r>
          </a:p>
          <a:p>
            <a:pPr algn="ctr"/>
            <a:r>
              <a:rPr lang="en-US" sz="1100" dirty="0"/>
              <a:t>3</a:t>
            </a:r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326E4E97-3FFB-0A4A-9C6D-0041E2B6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46461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3555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21" y="2914245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C677-B180-4C3F-AA43-83EEA273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ED04-BD5B-4DA0-B052-97C84E14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E0007-39C8-4CBA-B416-DCFBA14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5824" y="1343025"/>
            <a:ext cx="3443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Open A_R </a:t>
            </a:r>
            <a:r>
              <a:rPr lang="en-US" sz="2800" dirty="0" err="1"/>
              <a:t>objects.R</a:t>
            </a:r>
            <a:r>
              <a:rPr lang="en-US" sz="2800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114550"/>
            <a:ext cx="38478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c() to combine values into a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as.matrix</a:t>
            </a:r>
            <a:r>
              <a:rPr lang="en-US" dirty="0"/>
              <a:t>() to create a matrix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data.frame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as.list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elements by name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79224D5-FD90-4042-AEC2-4CDD857F1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3247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dirty="0"/>
              <a:t>More Complex Common R Object Types - Matrix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1761239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291092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1834691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Matrices are organized into rows and columns.  In R, the row names are not actually a vector of the matrix but are an attribute of the matrix.  In excel you would need a standalone vector to capture that information.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03AA72-6817-4D67-8D8C-21E23A0DA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13" y="2291092"/>
            <a:ext cx="2457450" cy="1752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F75034-7960-4D90-92F6-03555251D1D8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Matrices are 2 dimensional data (rows/columns).  Each column must be the same type.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248D2-A344-4958-A50B-A9E7590D792F}"/>
              </a:ext>
            </a:extLst>
          </p:cNvPr>
          <p:cNvSpPr/>
          <p:nvPr/>
        </p:nvSpPr>
        <p:spPr>
          <a:xfrm>
            <a:off x="5305331" y="4053267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strings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065A738-D0CD-1A4A-B56A-C88B2D560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51757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3800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Lists are useful for data organization but can be complex and difficult to navigate to get specific information.</a:t>
            </a:r>
            <a:endParaRPr lang="en-US" sz="1400" b="1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Lists are multi-dimensional objects that can contain different data types of different lengths.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46861-E717-43F6-85F0-A44C43B8DF26}"/>
              </a:ext>
            </a:extLst>
          </p:cNvPr>
          <p:cNvSpPr/>
          <p:nvPr/>
        </p:nvSpPr>
        <p:spPr>
          <a:xfrm>
            <a:off x="2906163" y="1758134"/>
            <a:ext cx="986827" cy="380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FC4C44-3DF1-4CDE-973A-0DEA4B18F25B}"/>
              </a:ext>
            </a:extLst>
          </p:cNvPr>
          <p:cNvSpPr/>
          <p:nvPr/>
        </p:nvSpPr>
        <p:spPr>
          <a:xfrm>
            <a:off x="3502183" y="235383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value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C28B87-B051-4F1A-B36B-4545BFE352A0}"/>
              </a:ext>
            </a:extLst>
          </p:cNvPr>
          <p:cNvSpPr/>
          <p:nvPr/>
        </p:nvSpPr>
        <p:spPr>
          <a:xfrm>
            <a:off x="3502183" y="2897288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 data frame or matrix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C95AC-3A9B-448B-B2C9-90AD5FBB19CF}"/>
              </a:ext>
            </a:extLst>
          </p:cNvPr>
          <p:cNvSpPr/>
          <p:nvPr/>
        </p:nvSpPr>
        <p:spPr>
          <a:xfrm>
            <a:off x="3502182" y="345250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single vector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AB62C3-BC85-43CA-BCEA-988483011741}"/>
              </a:ext>
            </a:extLst>
          </p:cNvPr>
          <p:cNvSpPr/>
          <p:nvPr/>
        </p:nvSpPr>
        <p:spPr>
          <a:xfrm>
            <a:off x="3502181" y="3969875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list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D1A535-A6D0-482F-BB53-755F47846EDE}"/>
              </a:ext>
            </a:extLst>
          </p:cNvPr>
          <p:cNvSpPr/>
          <p:nvPr/>
        </p:nvSpPr>
        <p:spPr>
          <a:xfrm>
            <a:off x="4424129" y="4488060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Nested data frame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17992C-1230-4CBC-8D06-2AAF37A477B7}"/>
              </a:ext>
            </a:extLst>
          </p:cNvPr>
          <p:cNvSpPr/>
          <p:nvPr/>
        </p:nvSpPr>
        <p:spPr>
          <a:xfrm>
            <a:off x="4424129" y="4977394"/>
            <a:ext cx="1563797" cy="380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Nested matrix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2493B7-7CAB-4C6F-A336-F25270FCC1DB}"/>
              </a:ext>
            </a:extLst>
          </p:cNvPr>
          <p:cNvCxnSpPr>
            <a:cxnSpLocks/>
            <a:stCxn id="7" idx="2"/>
            <a:endCxn id="18" idx="1"/>
          </p:cNvCxnSpPr>
          <p:nvPr/>
        </p:nvCxnSpPr>
        <p:spPr>
          <a:xfrm rot="16200000" flipH="1">
            <a:off x="3248092" y="2289865"/>
            <a:ext cx="405577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6E3E9B-C4F1-4F42-A122-1E579EC0168D}"/>
              </a:ext>
            </a:extLst>
          </p:cNvPr>
          <p:cNvCxnSpPr>
            <a:cxnSpLocks/>
            <a:stCxn id="7" idx="2"/>
            <a:endCxn id="19" idx="1"/>
          </p:cNvCxnSpPr>
          <p:nvPr/>
        </p:nvCxnSpPr>
        <p:spPr>
          <a:xfrm rot="16200000" flipH="1">
            <a:off x="2976365" y="2561592"/>
            <a:ext cx="949031" cy="102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8D5980A-57D5-4507-977B-9AE839808831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rot="16200000" flipH="1">
            <a:off x="2698756" y="2839200"/>
            <a:ext cx="1504247" cy="1026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1F98FFA-52EE-447C-BCFA-A447E46E580A}"/>
              </a:ext>
            </a:extLst>
          </p:cNvPr>
          <p:cNvCxnSpPr>
            <a:stCxn id="7" idx="2"/>
            <a:endCxn id="21" idx="1"/>
          </p:cNvCxnSpPr>
          <p:nvPr/>
        </p:nvCxnSpPr>
        <p:spPr>
          <a:xfrm rot="16200000" flipH="1">
            <a:off x="2440070" y="3097887"/>
            <a:ext cx="2021618" cy="102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1585D52-0ED8-42D6-B5B8-46832F608F1B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4190073" y="4444127"/>
            <a:ext cx="328062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EC3A04-F241-4C4E-AF44-621C6F0C7D46}"/>
              </a:ext>
            </a:extLst>
          </p:cNvPr>
          <p:cNvCxnSpPr>
            <a:stCxn id="21" idx="2"/>
            <a:endCxn id="23" idx="1"/>
          </p:cNvCxnSpPr>
          <p:nvPr/>
        </p:nvCxnSpPr>
        <p:spPr>
          <a:xfrm rot="16200000" flipH="1">
            <a:off x="3945406" y="4688794"/>
            <a:ext cx="817396" cy="140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70EFD59C-8BD9-304B-B359-9F41A5770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00202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30" y="365126"/>
            <a:ext cx="8307120" cy="591477"/>
          </a:xfrm>
        </p:spPr>
        <p:txBody>
          <a:bodyPr/>
          <a:lstStyle/>
          <a:p>
            <a:r>
              <a:rPr lang="en-US" sz="2800" dirty="0"/>
              <a:t>More Complex Common R Object Types – Data Frame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4A9FD-45F7-4DF6-BEE1-BADABFB8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432" y="2595880"/>
            <a:ext cx="1781175" cy="1714500"/>
          </a:xfrm>
          <a:prstGeom prst="rect">
            <a:avLst/>
          </a:prstGeom>
        </p:spPr>
      </p:pic>
      <p:pic>
        <p:nvPicPr>
          <p:cNvPr id="8" name="Picture 2" descr="R">
            <a:extLst>
              <a:ext uri="{FF2B5EF4-FFF2-40B4-BE49-F238E27FC236}">
                <a16:creationId xmlns:a16="http://schemas.microsoft.com/office/drawing/2014/main" id="{11EF2ABC-BE3E-4FA6-BC36-D10C5F0CE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30" y="2066027"/>
            <a:ext cx="478378" cy="37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3EFFA9-F6F7-41FD-9E92-35864945C357}"/>
              </a:ext>
            </a:extLst>
          </p:cNvPr>
          <p:cNvGraphicFramePr>
            <a:graphicFrameLocks noGrp="1"/>
          </p:cNvGraphicFramePr>
          <p:nvPr/>
        </p:nvGraphicFramePr>
        <p:xfrm>
          <a:off x="1466850" y="2595880"/>
          <a:ext cx="2438400" cy="2095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91197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2993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314188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378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RowID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tension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1778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1799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303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3369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2936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051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698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7359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4402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00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362663"/>
                  </a:ext>
                </a:extLst>
              </a:tr>
            </a:tbl>
          </a:graphicData>
        </a:graphic>
      </p:graphicFrame>
      <p:pic>
        <p:nvPicPr>
          <p:cNvPr id="10" name="Picture 10" descr="Image result for excel logo">
            <a:extLst>
              <a:ext uri="{FF2B5EF4-FFF2-40B4-BE49-F238E27FC236}">
                <a16:creationId xmlns:a16="http://schemas.microsoft.com/office/drawing/2014/main" id="{A4412CD0-4E29-4683-869D-1BCF3F047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544" y="2139479"/>
            <a:ext cx="397011" cy="38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FBE488-E803-46D3-A80F-B3542A015599}"/>
              </a:ext>
            </a:extLst>
          </p:cNvPr>
          <p:cNvSpPr/>
          <p:nvPr/>
        </p:nvSpPr>
        <p:spPr>
          <a:xfrm>
            <a:off x="558769" y="5721081"/>
            <a:ext cx="8026463" cy="6352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frames are used often because they can hold different types of vectors, but can be switched back and forth with </a:t>
            </a:r>
            <a:r>
              <a:rPr lang="en-US" sz="1400" dirty="0" err="1"/>
              <a:t>as.matrix</a:t>
            </a:r>
            <a:r>
              <a:rPr lang="en-US" sz="1400" dirty="0"/>
              <a:t>() and </a:t>
            </a:r>
            <a:r>
              <a:rPr lang="en-US" sz="1400" dirty="0" err="1"/>
              <a:t>as.data.frame</a:t>
            </a:r>
            <a:r>
              <a:rPr lang="en-US" sz="1400" dirty="0"/>
              <a:t>().  </a:t>
            </a:r>
            <a:r>
              <a:rPr lang="en-US" sz="1400" b="1" u="sng" dirty="0"/>
              <a:t>Remember that the vector classes could change!!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E1F7-5AE2-4F33-88EB-3D0457EDB47E}"/>
              </a:ext>
            </a:extLst>
          </p:cNvPr>
          <p:cNvSpPr/>
          <p:nvPr/>
        </p:nvSpPr>
        <p:spPr>
          <a:xfrm>
            <a:off x="208230" y="1086231"/>
            <a:ext cx="8664165" cy="41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Frames are like 2 dimensional data objects but can have mixed data types.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546A3-C556-4DAB-9078-9782B76A248C}"/>
              </a:ext>
            </a:extLst>
          </p:cNvPr>
          <p:cNvSpPr/>
          <p:nvPr/>
        </p:nvSpPr>
        <p:spPr>
          <a:xfrm rot="5400000">
            <a:off x="515214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40F87-A96B-41A9-91CF-23B2564C1B3F}"/>
              </a:ext>
            </a:extLst>
          </p:cNvPr>
          <p:cNvSpPr/>
          <p:nvPr/>
        </p:nvSpPr>
        <p:spPr>
          <a:xfrm rot="5400000">
            <a:off x="557636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48A15E-A7EF-4AC0-AC82-1BFA9E003D34}"/>
              </a:ext>
            </a:extLst>
          </p:cNvPr>
          <p:cNvSpPr/>
          <p:nvPr/>
        </p:nvSpPr>
        <p:spPr>
          <a:xfrm rot="5400000">
            <a:off x="6133878" y="4729009"/>
            <a:ext cx="1077362" cy="2401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0C1F6-5EBB-4C6C-BF68-DF830B15A0BD}"/>
              </a:ext>
            </a:extLst>
          </p:cNvPr>
          <p:cNvSpPr txBox="1"/>
          <p:nvPr/>
        </p:nvSpPr>
        <p:spPr>
          <a:xfrm>
            <a:off x="1816451" y="1475031"/>
            <a:ext cx="7213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A data frame is actually a named list but with equal length elements.  Being a list lets it contain mixed data types.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621CDD3-3937-374E-BD04-F2672457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3991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63E71A-94D0-2C40-8B4B-D5CCE7D7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93418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Modeling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A415A06-84F7-C040-9B15-9E463147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099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name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Almond_Delight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2E7B377-0491-0847-9465-26CC7D512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5938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E596-97F5-4983-BE43-6BFC41A9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a specific data type?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3F4A-5E25-4A15-AE1D-0922723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A7389-72EC-44FD-936B-E7840929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70B3-2D73-48D5-AB7A-10B7319AAF06}"/>
              </a:ext>
            </a:extLst>
          </p:cNvPr>
          <p:cNvSpPr txBox="1"/>
          <p:nvPr/>
        </p:nvSpPr>
        <p:spPr>
          <a:xfrm>
            <a:off x="2385022" y="1774472"/>
            <a:ext cx="263405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Number of Dimensions &gt;1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A746BE-3A86-46F7-AEE4-D0D0B38C443C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2323418" y="2143804"/>
            <a:ext cx="1378631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65B09F-B1BE-4850-91A8-7839B88655D4}"/>
              </a:ext>
            </a:extLst>
          </p:cNvPr>
          <p:cNvSpPr txBox="1"/>
          <p:nvPr/>
        </p:nvSpPr>
        <p:spPr>
          <a:xfrm>
            <a:off x="2610547" y="2375618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B2B662-0367-412B-9BA0-0422FF128A09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3702049" y="2143804"/>
            <a:ext cx="1547858" cy="73519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5D1290-11B5-4F33-B534-904C44B5CE52}"/>
              </a:ext>
            </a:extLst>
          </p:cNvPr>
          <p:cNvSpPr txBox="1"/>
          <p:nvPr/>
        </p:nvSpPr>
        <p:spPr>
          <a:xfrm>
            <a:off x="4542720" y="2364171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4A3F3-7CA8-4E47-A10B-54DEACEC3145}"/>
              </a:ext>
            </a:extLst>
          </p:cNvPr>
          <p:cNvSpPr txBox="1"/>
          <p:nvPr/>
        </p:nvSpPr>
        <p:spPr>
          <a:xfrm>
            <a:off x="1641629" y="2878994"/>
            <a:ext cx="136357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a 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D71901-F170-4933-A70D-365C7ED86C41}"/>
              </a:ext>
            </a:extLst>
          </p:cNvPr>
          <p:cNvSpPr txBox="1"/>
          <p:nvPr/>
        </p:nvSpPr>
        <p:spPr>
          <a:xfrm>
            <a:off x="4504029" y="2878994"/>
            <a:ext cx="14917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Data Types &gt;1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52F63-99E8-44BC-ADC1-67F4B1006EB5}"/>
              </a:ext>
            </a:extLst>
          </p:cNvPr>
          <p:cNvSpPr txBox="1"/>
          <p:nvPr/>
        </p:nvSpPr>
        <p:spPr>
          <a:xfrm>
            <a:off x="6073913" y="3519107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9BACDD-9F68-4816-AA2C-3015E02D7A8D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249907" y="3248326"/>
            <a:ext cx="1402516" cy="72611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2720A0C-4D04-40E3-8389-DA48D345C627}"/>
              </a:ext>
            </a:extLst>
          </p:cNvPr>
          <p:cNvSpPr txBox="1"/>
          <p:nvPr/>
        </p:nvSpPr>
        <p:spPr>
          <a:xfrm>
            <a:off x="4249961" y="351642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5F4FF-51A5-4716-961F-8DE4BC0FDEF0}"/>
              </a:ext>
            </a:extLst>
          </p:cNvPr>
          <p:cNvSpPr txBox="1"/>
          <p:nvPr/>
        </p:nvSpPr>
        <p:spPr>
          <a:xfrm>
            <a:off x="3412482" y="3988951"/>
            <a:ext cx="160659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Matrix 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E97D6F-A88A-4E76-9A86-58CB7770C7AC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4215779" y="3248326"/>
            <a:ext cx="1034128" cy="7406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089CB07-9730-4B03-BF05-07B5642C54E4}"/>
              </a:ext>
            </a:extLst>
          </p:cNvPr>
          <p:cNvSpPr txBox="1"/>
          <p:nvPr/>
        </p:nvSpPr>
        <p:spPr>
          <a:xfrm>
            <a:off x="5708606" y="3974439"/>
            <a:ext cx="1887633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Frame or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EEC2AA-71C4-4298-B45A-FF9C076CA60A}"/>
              </a:ext>
            </a:extLst>
          </p:cNvPr>
          <p:cNvSpPr/>
          <p:nvPr/>
        </p:nvSpPr>
        <p:spPr>
          <a:xfrm>
            <a:off x="558769" y="5721081"/>
            <a:ext cx="8026463" cy="4705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Most analyses start with a data frame, and change classes as needed.</a:t>
            </a:r>
            <a:endParaRPr lang="en-US" sz="1400" b="1" u="sng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3A619AB-D48A-AD48-983E-490F7EB61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3909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C575-49EC-591B-1E85-8CD9414F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joining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591F-E517-B16C-2A5E-D1DE45F0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68E2-03FD-EB32-D408-4F7A284D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9/19/22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736F4-29CD-61A3-CB4D-2A30A0E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8C416-49BD-2ECE-4A78-4A4774547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1028" name="Picture 4" descr="Joins In Pandas | Types Of Joins | Pandas Join Types">
            <a:extLst>
              <a:ext uri="{FF2B5EF4-FFF2-40B4-BE49-F238E27FC236}">
                <a16:creationId xmlns:a16="http://schemas.microsoft.com/office/drawing/2014/main" id="{420715E8-9088-AFDB-518C-7B356057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49" y="1274247"/>
            <a:ext cx="7846101" cy="479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24787</TotalTime>
  <Words>1952</Words>
  <Application>Microsoft Macintosh PowerPoint</Application>
  <PresentationFormat>On-screen Show (4:3)</PresentationFormat>
  <Paragraphs>856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Lucida Console</vt:lpstr>
      <vt:lpstr>Office Theme</vt:lpstr>
      <vt:lpstr>Common R Object Types - Vectors</vt:lpstr>
      <vt:lpstr>More Complex Common R Object Types - Matrix</vt:lpstr>
      <vt:lpstr>More Complex Common R Object Types – List</vt:lpstr>
      <vt:lpstr>More Complex Common R Object Types – Data Frame</vt:lpstr>
      <vt:lpstr>Data Structure for Analysis &amp; Modeling</vt:lpstr>
      <vt:lpstr>Data Structure for Modeling</vt:lpstr>
      <vt:lpstr>Data Structure for Modeling</vt:lpstr>
      <vt:lpstr>When should you use a specific data type?</vt:lpstr>
      <vt:lpstr>What about joining tables?</vt:lpstr>
      <vt:lpstr>Feature Enrichment Requires a Join</vt:lpstr>
      <vt:lpstr>Left Join</vt:lpstr>
      <vt:lpstr>Right Join</vt:lpstr>
      <vt:lpstr>Inner Join</vt:lpstr>
      <vt:lpstr>Full Join</vt:lpstr>
      <vt:lpstr>Let’s Practice!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Kwartler, Edward</cp:lastModifiedBy>
  <cp:revision>149</cp:revision>
  <cp:lastPrinted>2018-07-10T22:02:33Z</cp:lastPrinted>
  <dcterms:created xsi:type="dcterms:W3CDTF">2018-05-11T14:06:45Z</dcterms:created>
  <dcterms:modified xsi:type="dcterms:W3CDTF">2022-09-19T16:55:09Z</dcterms:modified>
</cp:coreProperties>
</file>