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815" r:id="rId2"/>
    <p:sldId id="816" r:id="rId3"/>
    <p:sldId id="817" r:id="rId4"/>
    <p:sldId id="751" r:id="rId5"/>
    <p:sldId id="754" r:id="rId6"/>
    <p:sldId id="755" r:id="rId7"/>
    <p:sldId id="814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9" autoAdjust="0"/>
    <p:restoredTop sz="91399" autoAdjust="0"/>
  </p:normalViewPr>
  <p:slideViewPr>
    <p:cSldViewPr snapToGrid="0">
      <p:cViewPr varScale="1">
        <p:scale>
          <a:sx n="77" d="100"/>
          <a:sy n="77" d="100"/>
        </p:scale>
        <p:origin x="2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9/5/22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9/5/22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9/5/22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9/5/22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9/5/22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9/5/22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9/5/22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94BCC-A222-AB04-48B6-BFD65AFD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7FAE37-4E81-7CA9-C716-AC20191C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Visuals Best Practices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15CDE-38C7-910A-B597-700EF976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6B78C-E7E1-195F-10D4-353776F71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0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94BCC-A222-AB04-48B6-BFD65AFD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7FAE37-4E81-7CA9-C716-AC20191C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right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15CDE-38C7-910A-B597-700EF976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6B78C-E7E1-195F-10D4-353776F71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1026" name="Picture 2" descr="Vineyard Harbor Motel">
            <a:extLst>
              <a:ext uri="{FF2B5EF4-FFF2-40B4-BE49-F238E27FC236}">
                <a16:creationId xmlns:a16="http://schemas.microsoft.com/office/drawing/2014/main" id="{A62C6FDD-A352-6687-B002-5F21682A1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901286"/>
            <a:ext cx="2059052" cy="113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neyard Harbor Motel in Tisbury, MA - Martha's Vineyard Lodging Association">
            <a:extLst>
              <a:ext uri="{FF2B5EF4-FFF2-40B4-BE49-F238E27FC236}">
                <a16:creationId xmlns:a16="http://schemas.microsoft.com/office/drawing/2014/main" id="{714B011A-70F8-0C1B-DDF0-C07F28E08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90" y="3429000"/>
            <a:ext cx="2766060" cy="18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DAB1D5-7490-AA5C-28E4-322EC59C8807}"/>
              </a:ext>
            </a:extLst>
          </p:cNvPr>
          <p:cNvSpPr txBox="1"/>
          <p:nvPr/>
        </p:nvSpPr>
        <p:spPr>
          <a:xfrm>
            <a:off x="1506682" y="167394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https://r-</a:t>
            </a:r>
            <a:r>
              <a:rPr lang="en-US" dirty="0" err="1"/>
              <a:t>graphics.org</a:t>
            </a:r>
            <a:r>
              <a:rPr lang="en-US" dirty="0"/>
              <a:t>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F2B7C-231A-A9E5-8926-D7EFF97EC771}"/>
              </a:ext>
            </a:extLst>
          </p:cNvPr>
          <p:cNvSpPr txBox="1"/>
          <p:nvPr/>
        </p:nvSpPr>
        <p:spPr>
          <a:xfrm>
            <a:off x="829714" y="2260830"/>
            <a:ext cx="74845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www.redfin.com</a:t>
            </a:r>
            <a:r>
              <a:rPr lang="en-US" dirty="0"/>
              <a:t>/MA/Vineyard-Haven/60-Beach-Rd-02568/unit-237/home/135196757</a:t>
            </a:r>
          </a:p>
        </p:txBody>
      </p:sp>
    </p:spTree>
    <p:extLst>
      <p:ext uri="{BB962C8B-B14F-4D97-AF65-F5344CB8AC3E}">
        <p14:creationId xmlns:p14="http://schemas.microsoft.com/office/powerpoint/2010/main" val="348779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94BCC-A222-AB04-48B6-BFD65AFD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7FAE37-4E81-7CA9-C716-AC20191C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pie, donut &amp; 3d!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15CDE-38C7-910A-B597-700EF976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6B78C-E7E1-195F-10D4-353776F71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3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F5771-B35D-48F0-A28C-C4C25504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305F6F-3594-4B08-9795-F573A3B3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D30B-27DE-41D3-A458-E7DAF56D7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3F46B-C5EC-4EE1-A910-C4D3B2512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6558CE-E1C9-4FC3-B1BA-AEE7B52A0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21032"/>
            <a:ext cx="4257675" cy="263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693E49B-DFB8-4430-AE8B-129A5819C4E0}"/>
              </a:ext>
            </a:extLst>
          </p:cNvPr>
          <p:cNvSpPr/>
          <p:nvPr/>
        </p:nvSpPr>
        <p:spPr>
          <a:xfrm rot="5400000">
            <a:off x="3130800" y="3236273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885211-A7A4-4ACC-A3CE-396B10F4E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25943"/>
              </p:ext>
            </p:extLst>
          </p:nvPr>
        </p:nvGraphicFramePr>
        <p:xfrm>
          <a:off x="971867" y="255896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Grp1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Grp2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Grp3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Grp_n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A43C334-E1CB-40E7-A933-85F785969827}"/>
              </a:ext>
            </a:extLst>
          </p:cNvPr>
          <p:cNvSpPr/>
          <p:nvPr/>
        </p:nvSpPr>
        <p:spPr>
          <a:xfrm>
            <a:off x="971867" y="2222938"/>
            <a:ext cx="2039347" cy="31531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Frequency Matrix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615A4-7D78-40B9-8D26-9E13A200687F}"/>
              </a:ext>
            </a:extLst>
          </p:cNvPr>
          <p:cNvSpPr/>
          <p:nvPr/>
        </p:nvSpPr>
        <p:spPr>
          <a:xfrm>
            <a:off x="179917" y="128546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Rectangles are representative of frequency of term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C19FF0-5A9E-C246-B52E-D9577CE39A3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50BB3C-E54A-D048-9842-95E681E868E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35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7B443-9142-4AAE-B588-62F14411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10CCF3-C862-49D6-924F-A6817132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EE7B4-1BDD-443B-AACB-4CD383F9A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A4C85-9C36-4C31-98DD-184F2BE82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AB944-CD57-4BCD-8927-ADAFAA8C82F2}"/>
              </a:ext>
            </a:extLst>
          </p:cNvPr>
          <p:cNvSpPr/>
          <p:nvPr/>
        </p:nvSpPr>
        <p:spPr>
          <a:xfrm>
            <a:off x="179917" y="1191336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by Side bar charts let you compare frequency by category</a:t>
            </a:r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1611"/>
            <a:ext cx="65532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817D92-A472-A948-8D93-083D69AC0A8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439165-2954-AF4B-8729-CE57A94DBEA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94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8B3E3-365C-48CC-ACC2-5A49D428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198A7C-9056-41AA-81EE-0A923F1F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115E9-36AC-4130-B5E5-0233B14BC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858DC-289D-4205-97DF-6D198382A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1204782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Stacked bar charts lets 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/>
              <a:t>within</a:t>
            </a:r>
            <a:r>
              <a:rPr lang="en-US" dirty="0"/>
              <a:t> a category</a:t>
            </a:r>
          </a:p>
        </p:txBody>
      </p:sp>
      <p:pic>
        <p:nvPicPr>
          <p:cNvPr id="2050" name="Picture 2" descr="Image result for ggplot2 stacked bar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61" y="1502445"/>
            <a:ext cx="5137478" cy="385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C64E2-489A-1A4D-B729-F784EF03669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2F8717-1090-964F-849F-43EFFFECCB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77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Stacked Bar Charts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1137546"/>
            <a:ext cx="8784167" cy="5856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Proportional stacked bar charts let 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/>
              <a:t>across </a:t>
            </a:r>
            <a:r>
              <a:rPr lang="en-US" dirty="0"/>
              <a:t>categories regardless of magnitude</a:t>
            </a:r>
          </a:p>
        </p:txBody>
      </p:sp>
      <p:pic>
        <p:nvPicPr>
          <p:cNvPr id="3074" name="Picture 2" descr="Image result for ggplot2 stacked bar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70" y="1723238"/>
            <a:ext cx="4796659" cy="399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3356AD-85E2-DC4C-A145-393616D5921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0FD732-7C89-054B-BBAD-86C738CAB79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45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25086</TotalTime>
  <Words>137</Words>
  <Application>Microsoft Macintosh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Unicode MS</vt:lpstr>
      <vt:lpstr>Arial</vt:lpstr>
      <vt:lpstr>Calibri</vt:lpstr>
      <vt:lpstr>Calibri Light</vt:lpstr>
      <vt:lpstr>Office Theme</vt:lpstr>
      <vt:lpstr>Visuals Best Practices</vt:lpstr>
      <vt:lpstr>Choose the right chart</vt:lpstr>
      <vt:lpstr>Avoid pie, donut &amp; 3d!</vt:lpstr>
      <vt:lpstr>Basic Bar Charts</vt:lpstr>
      <vt:lpstr>Side by Side Charts</vt:lpstr>
      <vt:lpstr>Stacked Bar Charts</vt:lpstr>
      <vt:lpstr>Proportional Stacked Bar Charts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Kwartler</dc:creator>
  <cp:lastModifiedBy>Kwartler, Edward</cp:lastModifiedBy>
  <cp:revision>153</cp:revision>
  <cp:lastPrinted>2018-07-10T22:02:33Z</cp:lastPrinted>
  <dcterms:created xsi:type="dcterms:W3CDTF">2018-05-11T14:06:45Z</dcterms:created>
  <dcterms:modified xsi:type="dcterms:W3CDTF">2022-09-06T02:27:56Z</dcterms:modified>
</cp:coreProperties>
</file>