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78" r:id="rId5"/>
    <p:sldId id="279" r:id="rId6"/>
    <p:sldId id="280" r:id="rId7"/>
    <p:sldId id="281" r:id="rId8"/>
    <p:sldId id="283" r:id="rId9"/>
    <p:sldId id="284" r:id="rId10"/>
    <p:sldId id="285" r:id="rId11"/>
    <p:sldId id="286" r:id="rId12"/>
    <p:sldId id="287" r:id="rId1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19" autoAdjust="0"/>
  </p:normalViewPr>
  <p:slideViewPr>
    <p:cSldViewPr snapToGrid="0">
      <p:cViewPr>
        <p:scale>
          <a:sx n="69" d="100"/>
          <a:sy n="69" d="100"/>
        </p:scale>
        <p:origin x="88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D419D-7A78-4EB6-B1B0-C7F4D125C09E}" type="datetime1">
              <a:rPr lang="fr-FR" smtClean="0"/>
              <a:t>06/08/2025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7CDAC-C694-4EDB-9D9B-30A18B0B1F5D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9049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04D1DB3-262B-4CAB-9798-16AA7AD26B79}" type="datetime1">
              <a:rPr lang="fr-FR" noProof="0" smtClean="0"/>
              <a:t>06/08/2025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1902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fr-F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220AFC-4747-4500-A8C7-A10B7DCF6892}" type="datetime1">
              <a:rPr lang="fr-FR" noProof="0" smtClean="0"/>
              <a:t>06/08/2025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A0542B-C18D-4D58-B9F4-F1C967D21EB7}" type="datetime1">
              <a:rPr lang="fr-FR" noProof="0" smtClean="0"/>
              <a:t>06/08/2025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84237C-71E1-407D-8A95-5D0DA132D162}" type="datetime1">
              <a:rPr lang="fr-FR" noProof="0" smtClean="0"/>
              <a:t>06/08/2025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97CC64-7194-4D10-B1B7-D418C059154B}" type="datetime1">
              <a:rPr lang="fr-FR" noProof="0" smtClean="0"/>
              <a:t>06/08/2025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‹#›</a:t>
            </a:fld>
            <a:endParaRPr lang="fr-FR" noProof="0" dirty="0"/>
          </a:p>
        </p:txBody>
      </p:sp>
      <p:sp>
        <p:nvSpPr>
          <p:cNvPr id="11" name="Zone de texte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Zone de texte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258E07-2681-4DDC-9761-F27D26D96DD2}" type="datetime1">
              <a:rPr lang="fr-FR" noProof="0" smtClean="0"/>
              <a:t>06/08/2025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782C4C-DCAC-4DF2-B481-A8A61F7BCD4E}" type="datetime1">
              <a:rPr lang="fr-FR" noProof="0" smtClean="0"/>
              <a:t>06/08/2025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9ECA3B-6A37-4E6A-BC7F-3768BC7915C0}" type="datetime1">
              <a:rPr lang="fr-FR" noProof="0" smtClean="0"/>
              <a:t>06/08/2025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D8E831-8378-4BAB-BCBD-A7C304698550}" type="datetime1">
              <a:rPr lang="fr-FR" noProof="0" smtClean="0"/>
              <a:t>06/08/2025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DB5431-7B28-41AD-AA99-418F5276FE32}" type="datetime1">
              <a:rPr lang="fr-FR" noProof="0" smtClean="0"/>
              <a:t>06/08/2025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fr-FR" noProof="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322A63-6AB9-4C19-B727-7468EB6EEF12}" type="datetime1">
              <a:rPr lang="fr-FR" noProof="0" smtClean="0"/>
              <a:t>06/08/2025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 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fr-FR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6ED83E-2F3C-4802-B3FE-A9F66A10C59C}" type="datetime1">
              <a:rPr lang="fr-FR" noProof="0" smtClean="0"/>
              <a:t>06/08/2025</a:t>
            </a:fld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4ECA66-1FE5-4FCF-969D-2E5E7C29642C}" type="datetime1">
              <a:rPr lang="fr-FR" noProof="0" smtClean="0"/>
              <a:t>06/08/2025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EFBA03-FEEE-4037-AB6D-57576DBA45E2}" type="datetime1">
              <a:rPr lang="fr-FR" noProof="0" smtClean="0"/>
              <a:t>06/08/2025</a:t>
            </a:fld>
            <a:endParaRPr lang="fr-FR" noProof="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56F92A-D426-4C37-897E-08EB77489816}" type="datetime1">
              <a:rPr lang="fr-FR" noProof="0" smtClean="0"/>
              <a:t>06/08/2025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130987-7283-4366-815B-537B34C5E13D}" type="datetime1">
              <a:rPr lang="fr-FR" noProof="0" smtClean="0"/>
              <a:t>06/08/2025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CD2D8CC8-312B-4BBB-8CFE-96DDDB0B6288}" type="datetime1">
              <a:rPr lang="fr-FR" noProof="0" smtClean="0"/>
              <a:t>06/08/2025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orme libre 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fr-FR" sz="4000" dirty="0"/>
              <a:t>Détection de fraudes bancaires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fr-FR" sz="2000" dirty="0"/>
              <a:t>Projet Data – François Bazerolle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fr-FR" sz="4000" dirty="0"/>
              <a:t>Sommaire</a:t>
            </a:r>
          </a:p>
        </p:txBody>
      </p: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/>
          </a:bodyPr>
          <a:lstStyle/>
          <a:p>
            <a:pPr rtl="0"/>
            <a:r>
              <a:rPr lang="fr-FR" sz="2400" dirty="0"/>
              <a:t>Contexte</a:t>
            </a:r>
          </a:p>
          <a:p>
            <a:pPr rtl="0"/>
            <a:r>
              <a:rPr lang="fr-FR" sz="2400" dirty="0"/>
              <a:t>Analyse</a:t>
            </a:r>
          </a:p>
          <a:p>
            <a:pPr rtl="0"/>
            <a:r>
              <a:rPr lang="fr-FR" sz="2400" dirty="0"/>
              <a:t>Modélisation</a:t>
            </a:r>
          </a:p>
          <a:p>
            <a:pPr rtl="0"/>
            <a:r>
              <a:rPr lang="fr-FR" sz="2400" dirty="0"/>
              <a:t>Industrialisation</a:t>
            </a: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CC815-A90D-D70D-9F32-BB1A38715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6DF1E-7F83-80F9-BD8F-EAF6FC5D4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6"/>
                </a:solidFill>
              </a:rPr>
              <a:t>Objectif</a:t>
            </a:r>
            <a:r>
              <a:rPr lang="fr-FR" dirty="0"/>
              <a:t> : détecter automatiquement les transactions par carte bancaire frauduleuses</a:t>
            </a:r>
          </a:p>
          <a:p>
            <a:r>
              <a:rPr lang="fr-FR" dirty="0"/>
              <a:t>Données réelles (source : </a:t>
            </a:r>
            <a:r>
              <a:rPr lang="fr-FR" dirty="0" err="1"/>
              <a:t>kaggle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Près de 300 000 transactions</a:t>
            </a:r>
          </a:p>
          <a:p>
            <a:pPr lvl="1"/>
            <a:r>
              <a:rPr lang="fr-FR" dirty="0"/>
              <a:t>17% de fraude</a:t>
            </a:r>
          </a:p>
          <a:p>
            <a:r>
              <a:rPr lang="fr-FR" dirty="0"/>
              <a:t>Modèle industrialisable destiné à être intégré dans un workflow de contrôle</a:t>
            </a:r>
          </a:p>
        </p:txBody>
      </p:sp>
    </p:spTree>
    <p:extLst>
      <p:ext uri="{BB962C8B-B14F-4D97-AF65-F5344CB8AC3E}">
        <p14:creationId xmlns:p14="http://schemas.microsoft.com/office/powerpoint/2010/main" val="288395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A1CAC-D038-2D81-A6EF-8D71C4A25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810986"/>
          </a:xfrm>
        </p:spPr>
        <p:txBody>
          <a:bodyPr>
            <a:normAutofit/>
          </a:bodyPr>
          <a:lstStyle/>
          <a:p>
            <a:r>
              <a:rPr lang="fr-FR" sz="4400" dirty="0"/>
              <a:t>Analyse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5B791-84A7-7378-B27B-3E837171E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66057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7263D-963D-C805-F9C5-75DC706E4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632857"/>
            <a:ext cx="3706889" cy="4637314"/>
          </a:xfrm>
        </p:spPr>
        <p:txBody>
          <a:bodyPr>
            <a:normAutofit/>
          </a:bodyPr>
          <a:lstStyle/>
          <a:p>
            <a:endParaRPr lang="fr-FR" sz="2000" dirty="0"/>
          </a:p>
          <a:p>
            <a:r>
              <a:rPr lang="fr-FR" sz="2000" dirty="0"/>
              <a:t>Montants :</a:t>
            </a:r>
          </a:p>
          <a:p>
            <a:pPr algn="l"/>
            <a:r>
              <a:rPr lang="fr-FR" sz="2000" dirty="0"/>
              <a:t>Montants des fraudes relativement faibles</a:t>
            </a:r>
          </a:p>
          <a:p>
            <a:pPr algn="l"/>
            <a:r>
              <a:rPr lang="fr-FR" sz="2000" dirty="0"/>
              <a:t>Irrégularité pour 100€</a:t>
            </a:r>
          </a:p>
          <a:p>
            <a:pPr algn="l"/>
            <a:endParaRPr lang="fr-FR" sz="2000" dirty="0"/>
          </a:p>
        </p:txBody>
      </p:sp>
      <p:pic>
        <p:nvPicPr>
          <p:cNvPr id="1026" name="Picture 2" descr="A screen shot of a white screen&#10;&#10;AI-generated content may be incorrect.">
            <a:extLst>
              <a:ext uri="{FF2B5EF4-FFF2-40B4-BE49-F238E27FC236}">
                <a16:creationId xmlns:a16="http://schemas.microsoft.com/office/drawing/2014/main" id="{8610AF7D-575B-3908-2A78-E540ABC09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526" y="705530"/>
            <a:ext cx="5767388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 descr="A graph of a person with a red line&#10;&#10;AI-generated content may be incorrect.">
            <a:extLst>
              <a:ext uri="{FF2B5EF4-FFF2-40B4-BE49-F238E27FC236}">
                <a16:creationId xmlns:a16="http://schemas.microsoft.com/office/drawing/2014/main" id="{3D43C81F-42D1-9766-0E37-12B9E862E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526" y="3439205"/>
            <a:ext cx="5757863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B88E01E8-62A4-FFFE-93BF-734ECECE4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881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E22E0-225F-91B0-A414-73F728D43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6023-A0C4-979C-73E9-CFF853369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810986"/>
          </a:xfrm>
        </p:spPr>
        <p:txBody>
          <a:bodyPr>
            <a:normAutofit/>
          </a:bodyPr>
          <a:lstStyle/>
          <a:p>
            <a:r>
              <a:rPr lang="fr-FR" sz="4400" dirty="0"/>
              <a:t>Analyse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3D986-4CE5-26DA-8AB0-0C1EB33EF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66057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D51A2-A8EC-2FA7-E1A7-B928C4F18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632857"/>
            <a:ext cx="3706889" cy="4637314"/>
          </a:xfrm>
        </p:spPr>
        <p:txBody>
          <a:bodyPr>
            <a:normAutofit/>
          </a:bodyPr>
          <a:lstStyle/>
          <a:p>
            <a:endParaRPr lang="fr-FR" sz="2000" dirty="0"/>
          </a:p>
          <a:p>
            <a:r>
              <a:rPr lang="fr-FR" sz="2000" dirty="0"/>
              <a:t>Horaires :</a:t>
            </a:r>
          </a:p>
          <a:p>
            <a:pPr algn="l"/>
            <a:r>
              <a:rPr lang="fr-FR" sz="2000" dirty="0"/>
              <a:t>Pics suspects dans la nuit et en fin de matinée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8E01C55-0649-3798-F36E-CB8C92C1E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6" name="Picture 2" descr="A blue graph with black lines&#10;&#10;AI-generated content may be incorrect.">
            <a:extLst>
              <a:ext uri="{FF2B5EF4-FFF2-40B4-BE49-F238E27FC236}">
                <a16:creationId xmlns:a16="http://schemas.microsoft.com/office/drawing/2014/main" id="{012EC988-E26E-0A42-6EEF-C4CBE5BB3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614" y="765969"/>
            <a:ext cx="5762625" cy="265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A graph of a number of red bars&#10;&#10;AI-generated content may be incorrect.">
            <a:extLst>
              <a:ext uri="{FF2B5EF4-FFF2-40B4-BE49-F238E27FC236}">
                <a16:creationId xmlns:a16="http://schemas.microsoft.com/office/drawing/2014/main" id="{6E21F9EB-D800-D0B1-457D-829EDA364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614" y="3418682"/>
            <a:ext cx="5757863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126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BA744-8C85-3E9A-2688-771CC889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6CC76-9141-7ED5-CD83-316429EAA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Préparation des données :</a:t>
            </a:r>
          </a:p>
          <a:p>
            <a:pPr lvl="1"/>
            <a:r>
              <a:rPr lang="fr-FR" dirty="0"/>
              <a:t>Standardisation des montants et de l’heure</a:t>
            </a:r>
          </a:p>
          <a:p>
            <a:pPr lvl="1"/>
            <a:r>
              <a:rPr lang="fr-FR" dirty="0"/>
              <a:t>Séparation des données en train et test (80% - 20%)</a:t>
            </a:r>
          </a:p>
          <a:p>
            <a:r>
              <a:rPr lang="fr-FR" dirty="0"/>
              <a:t>Modélisation : </a:t>
            </a:r>
            <a:r>
              <a:rPr lang="fr-FR" dirty="0" err="1"/>
              <a:t>RandomForestClassifier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6972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71097A-F771-5D99-5758-ED45AAC410E0}"/>
              </a:ext>
            </a:extLst>
          </p:cNvPr>
          <p:cNvSpPr/>
          <p:nvPr/>
        </p:nvSpPr>
        <p:spPr>
          <a:xfrm>
            <a:off x="1064622" y="2376055"/>
            <a:ext cx="4664234" cy="26104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A638F-9635-F8C5-B4DF-3453DA1C5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 de confusion et ROC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B1F32D9-79C6-7CDC-3A35-13340B8FE98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 r="42512"/>
          <a:stretch>
            <a:fillRect/>
          </a:stretch>
        </p:blipFill>
        <p:spPr>
          <a:xfrm>
            <a:off x="1122218" y="2472428"/>
            <a:ext cx="4822628" cy="2785977"/>
          </a:xfrm>
          <a:prstGeom prst="rect">
            <a:avLst/>
          </a:prstGeom>
        </p:spPr>
      </p:pic>
      <p:pic>
        <p:nvPicPr>
          <p:cNvPr id="5" name="Content Placeholder 4" descr="A graph with a line&#10;&#10;AI-generated content may be incorrect.">
            <a:extLst>
              <a:ext uri="{FF2B5EF4-FFF2-40B4-BE49-F238E27FC236}">
                <a16:creationId xmlns:a16="http://schemas.microsoft.com/office/drawing/2014/main" id="{32681B54-E3A5-5FE1-A19C-D06777908C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51020" y="2076450"/>
            <a:ext cx="4576359" cy="362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99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DE22E-DF90-694A-508E-6C671BA1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30094-4AD0-55CE-0F5A-79107511A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AUC : &gt; 0.98 (très bonne séparation)</a:t>
            </a:r>
          </a:p>
          <a:p>
            <a:r>
              <a:rPr lang="fr-FR" dirty="0"/>
              <a:t>Taux de rappel élevé (bonne détection des fraudes)</a:t>
            </a:r>
          </a:p>
          <a:p>
            <a:r>
              <a:rPr lang="fr-FR" dirty="0"/>
              <a:t>Faux positifs modérés</a:t>
            </a:r>
          </a:p>
        </p:txBody>
      </p:sp>
    </p:spTree>
    <p:extLst>
      <p:ext uri="{BB962C8B-B14F-4D97-AF65-F5344CB8AC3E}">
        <p14:creationId xmlns:p14="http://schemas.microsoft.com/office/powerpoint/2010/main" val="3162022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83F5-6FE5-9DA4-6DCC-DAF5E547B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Industrialisation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E897-6AC3-466B-18D1-D6218D519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Conteneurisation via Docker</a:t>
            </a:r>
          </a:p>
          <a:p>
            <a:r>
              <a:rPr lang="fr-FR" dirty="0"/>
              <a:t>Appel aisé par Postman (variables à fournir en </a:t>
            </a:r>
            <a:r>
              <a:rPr lang="fr-FR" dirty="0" err="1"/>
              <a:t>Json</a:t>
            </a:r>
            <a:r>
              <a:rPr lang="fr-FR" dirty="0"/>
              <a:t>)</a:t>
            </a:r>
          </a:p>
          <a:p>
            <a:r>
              <a:rPr lang="fr-FR" dirty="0"/>
              <a:t>Facile à intégrer dans un workflow de contrôle des transactions, la solution peut requérir le contrôle d’un humain dans certains cas tangents.</a:t>
            </a:r>
          </a:p>
        </p:txBody>
      </p:sp>
    </p:spTree>
    <p:extLst>
      <p:ext uri="{BB962C8B-B14F-4D97-AF65-F5344CB8AC3E}">
        <p14:creationId xmlns:p14="http://schemas.microsoft.com/office/powerpoint/2010/main" val="2522162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10_TF55705232.potx" id="{02AF44FE-3C0F-483E-AB42-A62B4B49395F}" vid="{F23FCEBA-AEA9-4629-922F-EE14B03EEF7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{7F18BA13-69D9-4367-BC50-8A4136BF9AA1}tf55705232_win32</Template>
  <TotalTime>21</TotalTime>
  <Words>173</Words>
  <Application>Microsoft Office PowerPoint</Application>
  <PresentationFormat>Widescreen</PresentationFormat>
  <Paragraphs>38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Goudy Old Style</vt:lpstr>
      <vt:lpstr>Wingdings 2</vt:lpstr>
      <vt:lpstr>SlateVTI</vt:lpstr>
      <vt:lpstr>Détection de fraudes bancaires</vt:lpstr>
      <vt:lpstr>Sommaire</vt:lpstr>
      <vt:lpstr>Contexte</vt:lpstr>
      <vt:lpstr>Analyse</vt:lpstr>
      <vt:lpstr>Analyse</vt:lpstr>
      <vt:lpstr>Modélisation</vt:lpstr>
      <vt:lpstr>Matrice de confusion et ROC</vt:lpstr>
      <vt:lpstr>Résultats</vt:lpstr>
      <vt:lpstr>Industrialisation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François Bazerolle</dc:creator>
  <cp:lastModifiedBy>François Bazerolle</cp:lastModifiedBy>
  <cp:revision>1</cp:revision>
  <dcterms:created xsi:type="dcterms:W3CDTF">2025-08-06T13:07:16Z</dcterms:created>
  <dcterms:modified xsi:type="dcterms:W3CDTF">2025-08-06T13:28:32Z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