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0" r:id="rId5"/>
    <p:sldId id="261" r:id="rId6"/>
    <p:sldId id="262" r:id="rId7"/>
    <p:sldId id="263" r:id="rId8"/>
  </p:sldIdLst>
  <p:sldSz cx="18288000" cy="10287000"/>
  <p:notesSz cx="6858000" cy="9144000"/>
  <p:embeddedFontLst>
    <p:embeddedFont>
      <p:font typeface="Poppins Bold" panose="020B0604020202020204" charset="0"/>
      <p:regular r:id="rId9"/>
    </p:embeddedFont>
    <p:embeddedFont>
      <p:font typeface="Poppins Light" panose="00000400000000000000" pitchFamily="2" charset="0"/>
      <p:regular r:id="rId10"/>
    </p:embeddedFont>
    <p:embeddedFont>
      <p:font typeface="Poppins Light Bold" panose="020B0604020202020204" charset="0"/>
      <p:regular r:id="rId11"/>
    </p:embeddedFont>
    <p:embeddedFont>
      <p:font typeface="Poppins Medium" panose="00000600000000000000"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sp>
        <p:nvSpPr>
          <p:cNvPr id="4" name="TextBox 4"/>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a:t>
            </a:r>
          </a:p>
        </p:txBody>
      </p:sp>
      <p:sp>
        <p:nvSpPr>
          <p:cNvPr id="5" name="TextBox 5"/>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2</a:t>
            </a:r>
          </a:p>
        </p:txBody>
      </p:sp>
      <p:sp>
        <p:nvSpPr>
          <p:cNvPr id="6" name="TextBox 6"/>
          <p:cNvSpPr txBox="1"/>
          <p:nvPr/>
        </p:nvSpPr>
        <p:spPr>
          <a:xfrm>
            <a:off x="1242185" y="1009650"/>
            <a:ext cx="5782746" cy="983618"/>
          </a:xfrm>
          <a:prstGeom prst="rect">
            <a:avLst/>
          </a:prstGeom>
        </p:spPr>
        <p:txBody>
          <a:bodyPr lIns="0" tIns="0" rIns="0" bIns="0" rtlCol="0" anchor="t">
            <a:spAutoFit/>
          </a:bodyPr>
          <a:lstStyle/>
          <a:p>
            <a:pPr algn="ctr">
              <a:lnSpc>
                <a:spcPts val="8319"/>
              </a:lnSpc>
              <a:spcBef>
                <a:spcPct val="0"/>
              </a:spcBef>
            </a:pPr>
            <a:r>
              <a:rPr lang="en-US" sz="5199" dirty="0">
                <a:solidFill>
                  <a:srgbClr val="333333"/>
                </a:solidFill>
                <a:latin typeface="Poppins Medium"/>
              </a:rPr>
              <a:t>Data preparation</a:t>
            </a:r>
          </a:p>
        </p:txBody>
      </p:sp>
      <p:sp>
        <p:nvSpPr>
          <p:cNvPr id="7" name="TextBox 7"/>
          <p:cNvSpPr txBox="1"/>
          <p:nvPr/>
        </p:nvSpPr>
        <p:spPr>
          <a:xfrm>
            <a:off x="860856" y="3118883"/>
            <a:ext cx="16057291" cy="7322821"/>
          </a:xfrm>
          <a:prstGeom prst="rect">
            <a:avLst/>
          </a:prstGeom>
        </p:spPr>
        <p:txBody>
          <a:bodyPr lIns="0" tIns="0" rIns="0" bIns="0" rtlCol="0" anchor="t">
            <a:spAutoFit/>
          </a:bodyPr>
          <a:lstStyle/>
          <a:p>
            <a:pPr marL="712465" lvl="1" indent="-356233">
              <a:lnSpc>
                <a:spcPts val="5939"/>
              </a:lnSpc>
              <a:buFont typeface="Arial"/>
              <a:buChar char="•"/>
            </a:pPr>
            <a:r>
              <a:rPr lang="en-US" sz="3299">
                <a:solidFill>
                  <a:srgbClr val="333333"/>
                </a:solidFill>
                <a:latin typeface="Poppins Light"/>
              </a:rPr>
              <a:t>The data types of the DataFrame columns were converted to numeric values in order to ensure that the columns have appropriate data types for the analysis.</a:t>
            </a:r>
          </a:p>
          <a:p>
            <a:pPr marL="712465" lvl="1" indent="-356233">
              <a:lnSpc>
                <a:spcPts val="5939"/>
              </a:lnSpc>
              <a:buFont typeface="Arial"/>
              <a:buChar char="•"/>
            </a:pPr>
            <a:r>
              <a:rPr lang="en-US" sz="3299">
                <a:solidFill>
                  <a:srgbClr val="333333"/>
                </a:solidFill>
                <a:latin typeface="Poppins Light"/>
              </a:rPr>
              <a:t>The missing values were handled by imputing using mean.</a:t>
            </a:r>
          </a:p>
          <a:p>
            <a:pPr marL="712465" lvl="1" indent="-356233">
              <a:lnSpc>
                <a:spcPts val="5939"/>
              </a:lnSpc>
              <a:buFont typeface="Arial"/>
              <a:buChar char="•"/>
            </a:pPr>
            <a:r>
              <a:rPr lang="en-US" sz="3299">
                <a:solidFill>
                  <a:srgbClr val="333333"/>
                </a:solidFill>
                <a:latin typeface="Poppins Light"/>
              </a:rPr>
              <a:t>The column 'time' was string so it was converted to respective Datetime format</a:t>
            </a:r>
          </a:p>
          <a:p>
            <a:pPr marL="712465" lvl="1" indent="-356233">
              <a:lnSpc>
                <a:spcPts val="5939"/>
              </a:lnSpc>
              <a:buFont typeface="Arial"/>
              <a:buChar char="•"/>
            </a:pPr>
            <a:r>
              <a:rPr lang="en-US" sz="3299">
                <a:solidFill>
                  <a:srgbClr val="333333"/>
                </a:solidFill>
                <a:latin typeface="Poppins Light"/>
              </a:rPr>
              <a:t>All the above steps were done to ensure the quality of data for the analysis.</a:t>
            </a:r>
          </a:p>
          <a:p>
            <a:pPr>
              <a:lnSpc>
                <a:spcPts val="5399"/>
              </a:lnSpc>
            </a:pPr>
            <a:endParaRPr lang="en-US" sz="3299">
              <a:solidFill>
                <a:srgbClr val="333333"/>
              </a:solidFill>
              <a:latin typeface="Poppins Light"/>
            </a:endParaRPr>
          </a:p>
          <a:p>
            <a:pPr>
              <a:lnSpc>
                <a:spcPts val="5399"/>
              </a:lnSpc>
            </a:pPr>
            <a:endParaRPr lang="en-US" sz="3299">
              <a:solidFill>
                <a:srgbClr val="333333"/>
              </a:solidFill>
              <a:latin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3012" y="2552699"/>
            <a:ext cx="16362121" cy="7381876"/>
          </a:xfrm>
          <a:prstGeom prst="rect">
            <a:avLst/>
          </a:prstGeom>
        </p:spPr>
        <p:txBody>
          <a:bodyPr lIns="0" tIns="0" rIns="0" bIns="0" rtlCol="0" anchor="t">
            <a:spAutoFit/>
          </a:bodyPr>
          <a:lstStyle/>
          <a:p>
            <a:pPr marL="647697" lvl="1" indent="-323848">
              <a:lnSpc>
                <a:spcPts val="5399"/>
              </a:lnSpc>
              <a:buFont typeface="Arial"/>
              <a:buChar char="•"/>
            </a:pPr>
            <a:r>
              <a:rPr lang="en-US" sz="2999">
                <a:solidFill>
                  <a:srgbClr val="333333"/>
                </a:solidFill>
                <a:latin typeface="Poppins Light Bold"/>
              </a:rPr>
              <a:t>STL decomposition </a:t>
            </a:r>
            <a:r>
              <a:rPr lang="en-US" sz="2999">
                <a:solidFill>
                  <a:srgbClr val="333333"/>
                </a:solidFill>
                <a:latin typeface="Poppins Light"/>
              </a:rPr>
              <a:t>technique provides a powerful approach for anomaly detection by decomposing time series data into interpretable components and enabling focused analysis of anomalies based on trends, seasonality, and noise </a:t>
            </a:r>
          </a:p>
          <a:p>
            <a:pPr marL="647697" lvl="1" indent="-323848">
              <a:lnSpc>
                <a:spcPts val="5399"/>
              </a:lnSpc>
              <a:buFont typeface="Arial"/>
              <a:buChar char="•"/>
            </a:pPr>
            <a:r>
              <a:rPr lang="en-US" sz="2999">
                <a:solidFill>
                  <a:srgbClr val="333333"/>
                </a:solidFill>
                <a:latin typeface="Poppins Light"/>
              </a:rPr>
              <a:t>The reason for choosing STL is </a:t>
            </a:r>
          </a:p>
          <a:p>
            <a:pPr>
              <a:lnSpc>
                <a:spcPts val="5399"/>
              </a:lnSpc>
            </a:pPr>
            <a:r>
              <a:rPr lang="en-US" sz="2999">
                <a:solidFill>
                  <a:srgbClr val="333333"/>
                </a:solidFill>
                <a:latin typeface="Poppins Light"/>
              </a:rPr>
              <a:t>                      1.</a:t>
            </a:r>
            <a:r>
              <a:rPr lang="en-US" sz="2999">
                <a:solidFill>
                  <a:srgbClr val="333333"/>
                </a:solidFill>
                <a:latin typeface="Poppins Light Semi-Bold"/>
              </a:rPr>
              <a:t>Robustness        2.Flexibility      3.Accuracy           </a:t>
            </a:r>
          </a:p>
          <a:p>
            <a:pPr>
              <a:lnSpc>
                <a:spcPts val="5399"/>
              </a:lnSpc>
            </a:pPr>
            <a:endParaRPr lang="en-US" sz="2999">
              <a:solidFill>
                <a:srgbClr val="333333"/>
              </a:solidFill>
              <a:latin typeface="Poppins Light Semi-Bold"/>
            </a:endParaRPr>
          </a:p>
          <a:p>
            <a:pPr marL="647697" lvl="1" indent="-323848">
              <a:lnSpc>
                <a:spcPts val="5399"/>
              </a:lnSpc>
              <a:buFont typeface="Arial"/>
              <a:buChar char="•"/>
            </a:pPr>
            <a:r>
              <a:rPr lang="en-US" sz="2999">
                <a:solidFill>
                  <a:srgbClr val="333333"/>
                </a:solidFill>
                <a:latin typeface="Poppins Light"/>
              </a:rPr>
              <a:t>The STL is fitted for each columns  which results seasonal,trend values </a:t>
            </a:r>
          </a:p>
          <a:p>
            <a:pPr marL="647697" lvl="1" indent="-323848">
              <a:lnSpc>
                <a:spcPts val="5399"/>
              </a:lnSpc>
              <a:buFont typeface="Arial"/>
              <a:buChar char="•"/>
            </a:pPr>
            <a:r>
              <a:rPr lang="en-US" sz="2999">
                <a:solidFill>
                  <a:srgbClr val="333333"/>
                </a:solidFill>
                <a:latin typeface="Poppins Light"/>
              </a:rPr>
              <a:t>Used those results from STL decomposition to calculate the lower and upper values of each column seprately</a:t>
            </a:r>
          </a:p>
          <a:p>
            <a:pPr marL="647697" lvl="1" indent="-323848">
              <a:lnSpc>
                <a:spcPts val="5399"/>
              </a:lnSpc>
              <a:buFont typeface="Arial"/>
              <a:buChar char="•"/>
            </a:pPr>
            <a:r>
              <a:rPr lang="en-US" sz="2999">
                <a:solidFill>
                  <a:srgbClr val="333333"/>
                </a:solidFill>
                <a:latin typeface="Poppins Light"/>
              </a:rPr>
              <a:t>And used those Lower and Upper values to detect the abnormalities in the each columns</a:t>
            </a:r>
          </a:p>
        </p:txBody>
      </p:sp>
      <p:sp>
        <p:nvSpPr>
          <p:cNvPr id="3" name="TextBox 3"/>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3</a:t>
            </a:r>
          </a:p>
        </p:txBody>
      </p:sp>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sp>
        <p:nvSpPr>
          <p:cNvPr id="6" name="TextBox 6"/>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II</a:t>
            </a:r>
          </a:p>
        </p:txBody>
      </p:sp>
      <p:sp>
        <p:nvSpPr>
          <p:cNvPr id="7" name="TextBox 7"/>
          <p:cNvSpPr txBox="1"/>
          <p:nvPr/>
        </p:nvSpPr>
        <p:spPr>
          <a:xfrm>
            <a:off x="1169198" y="828675"/>
            <a:ext cx="5757625" cy="983618"/>
          </a:xfrm>
          <a:prstGeom prst="rect">
            <a:avLst/>
          </a:prstGeom>
        </p:spPr>
        <p:txBody>
          <a:bodyPr lIns="0" tIns="0" rIns="0" bIns="0" rtlCol="0" anchor="t">
            <a:spAutoFit/>
          </a:bodyPr>
          <a:lstStyle/>
          <a:p>
            <a:pPr algn="ctr">
              <a:lnSpc>
                <a:spcPts val="8319"/>
              </a:lnSpc>
              <a:spcBef>
                <a:spcPct val="0"/>
              </a:spcBef>
            </a:pPr>
            <a:r>
              <a:rPr lang="en-US" sz="5199">
                <a:solidFill>
                  <a:srgbClr val="333333"/>
                </a:solidFill>
                <a:latin typeface="Poppins Medium"/>
              </a:rPr>
              <a:t>Analysis strategy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sp>
        <p:nvSpPr>
          <p:cNvPr id="4" name="Freeform 4"/>
          <p:cNvSpPr/>
          <p:nvPr/>
        </p:nvSpPr>
        <p:spPr>
          <a:xfrm>
            <a:off x="20472" y="1911504"/>
            <a:ext cx="9144000" cy="2111494"/>
          </a:xfrm>
          <a:custGeom>
            <a:avLst/>
            <a:gdLst/>
            <a:ahLst/>
            <a:cxnLst/>
            <a:rect l="l" t="t" r="r" b="b"/>
            <a:pathLst>
              <a:path w="9144000" h="2111494">
                <a:moveTo>
                  <a:pt x="0" y="0"/>
                </a:moveTo>
                <a:lnTo>
                  <a:pt x="9144000" y="0"/>
                </a:lnTo>
                <a:lnTo>
                  <a:pt x="9144000" y="2111493"/>
                </a:lnTo>
                <a:lnTo>
                  <a:pt x="0" y="2111493"/>
                </a:lnTo>
                <a:lnTo>
                  <a:pt x="0" y="0"/>
                </a:lnTo>
                <a:close/>
              </a:path>
            </a:pathLst>
          </a:custGeom>
          <a:blipFill>
            <a:blip r:embed="rId2"/>
            <a:stretch>
              <a:fillRect t="-81" b="-81"/>
            </a:stretch>
          </a:blipFill>
        </p:spPr>
      </p:sp>
      <p:sp>
        <p:nvSpPr>
          <p:cNvPr id="5" name="Freeform 5"/>
          <p:cNvSpPr/>
          <p:nvPr/>
        </p:nvSpPr>
        <p:spPr>
          <a:xfrm>
            <a:off x="9157648" y="2019060"/>
            <a:ext cx="8934915" cy="2070420"/>
          </a:xfrm>
          <a:custGeom>
            <a:avLst/>
            <a:gdLst/>
            <a:ahLst/>
            <a:cxnLst/>
            <a:rect l="l" t="t" r="r" b="b"/>
            <a:pathLst>
              <a:path w="8934915" h="2070420">
                <a:moveTo>
                  <a:pt x="0" y="0"/>
                </a:moveTo>
                <a:lnTo>
                  <a:pt x="8934915" y="0"/>
                </a:lnTo>
                <a:lnTo>
                  <a:pt x="8934915" y="2070420"/>
                </a:lnTo>
                <a:lnTo>
                  <a:pt x="0" y="2070420"/>
                </a:lnTo>
                <a:lnTo>
                  <a:pt x="0" y="0"/>
                </a:lnTo>
                <a:close/>
              </a:path>
            </a:pathLst>
          </a:custGeom>
          <a:blipFill>
            <a:blip r:embed="rId3"/>
            <a:stretch>
              <a:fillRect/>
            </a:stretch>
          </a:blipFill>
        </p:spPr>
      </p:sp>
      <p:sp>
        <p:nvSpPr>
          <p:cNvPr id="6" name="Freeform 6"/>
          <p:cNvSpPr/>
          <p:nvPr/>
        </p:nvSpPr>
        <p:spPr>
          <a:xfrm>
            <a:off x="135244" y="4370975"/>
            <a:ext cx="9486790" cy="2194224"/>
          </a:xfrm>
          <a:custGeom>
            <a:avLst/>
            <a:gdLst/>
            <a:ahLst/>
            <a:cxnLst/>
            <a:rect l="l" t="t" r="r" b="b"/>
            <a:pathLst>
              <a:path w="9486790" h="2194224">
                <a:moveTo>
                  <a:pt x="0" y="0"/>
                </a:moveTo>
                <a:lnTo>
                  <a:pt x="9486790" y="0"/>
                </a:lnTo>
                <a:lnTo>
                  <a:pt x="9486790" y="2194223"/>
                </a:lnTo>
                <a:lnTo>
                  <a:pt x="0" y="2194223"/>
                </a:lnTo>
                <a:lnTo>
                  <a:pt x="0" y="0"/>
                </a:lnTo>
                <a:close/>
              </a:path>
            </a:pathLst>
          </a:custGeom>
          <a:blipFill>
            <a:blip r:embed="rId4"/>
            <a:stretch>
              <a:fillRect/>
            </a:stretch>
          </a:blipFill>
        </p:spPr>
      </p:sp>
      <p:sp>
        <p:nvSpPr>
          <p:cNvPr id="7" name="Freeform 7"/>
          <p:cNvSpPr/>
          <p:nvPr/>
        </p:nvSpPr>
        <p:spPr>
          <a:xfrm>
            <a:off x="9654783" y="4437457"/>
            <a:ext cx="8461664" cy="1939224"/>
          </a:xfrm>
          <a:custGeom>
            <a:avLst/>
            <a:gdLst/>
            <a:ahLst/>
            <a:cxnLst/>
            <a:rect l="l" t="t" r="r" b="b"/>
            <a:pathLst>
              <a:path w="8461664" h="1939224">
                <a:moveTo>
                  <a:pt x="0" y="0"/>
                </a:moveTo>
                <a:lnTo>
                  <a:pt x="8461665" y="0"/>
                </a:lnTo>
                <a:lnTo>
                  <a:pt x="8461665" y="1939224"/>
                </a:lnTo>
                <a:lnTo>
                  <a:pt x="0" y="1939224"/>
                </a:lnTo>
                <a:lnTo>
                  <a:pt x="0" y="0"/>
                </a:lnTo>
                <a:close/>
              </a:path>
            </a:pathLst>
          </a:custGeom>
          <a:blipFill>
            <a:blip r:embed="rId5"/>
            <a:stretch>
              <a:fillRect t="-555" b="-555"/>
            </a:stretch>
          </a:blipFill>
        </p:spPr>
      </p:sp>
      <p:sp>
        <p:nvSpPr>
          <p:cNvPr id="8" name="Freeform 8"/>
          <p:cNvSpPr/>
          <p:nvPr/>
        </p:nvSpPr>
        <p:spPr>
          <a:xfrm>
            <a:off x="53454" y="6913176"/>
            <a:ext cx="9834222" cy="2274582"/>
          </a:xfrm>
          <a:custGeom>
            <a:avLst/>
            <a:gdLst/>
            <a:ahLst/>
            <a:cxnLst/>
            <a:rect l="l" t="t" r="r" b="b"/>
            <a:pathLst>
              <a:path w="9834222" h="2274582">
                <a:moveTo>
                  <a:pt x="0" y="0"/>
                </a:moveTo>
                <a:lnTo>
                  <a:pt x="9834222" y="0"/>
                </a:lnTo>
                <a:lnTo>
                  <a:pt x="9834222" y="2274582"/>
                </a:lnTo>
                <a:lnTo>
                  <a:pt x="0" y="2274582"/>
                </a:lnTo>
                <a:lnTo>
                  <a:pt x="0" y="0"/>
                </a:lnTo>
                <a:close/>
              </a:path>
            </a:pathLst>
          </a:custGeom>
          <a:blipFill>
            <a:blip r:embed="rId6"/>
            <a:stretch>
              <a:fillRect/>
            </a:stretch>
          </a:blipFill>
        </p:spPr>
      </p:sp>
      <p:sp>
        <p:nvSpPr>
          <p:cNvPr id="9" name="Freeform 9"/>
          <p:cNvSpPr/>
          <p:nvPr/>
        </p:nvSpPr>
        <p:spPr>
          <a:xfrm>
            <a:off x="9958915" y="7177004"/>
            <a:ext cx="8119444" cy="1798814"/>
          </a:xfrm>
          <a:custGeom>
            <a:avLst/>
            <a:gdLst/>
            <a:ahLst/>
            <a:cxnLst/>
            <a:rect l="l" t="t" r="r" b="b"/>
            <a:pathLst>
              <a:path w="8119444" h="1798814">
                <a:moveTo>
                  <a:pt x="0" y="0"/>
                </a:moveTo>
                <a:lnTo>
                  <a:pt x="8119444" y="0"/>
                </a:lnTo>
                <a:lnTo>
                  <a:pt x="8119444" y="1798813"/>
                </a:lnTo>
                <a:lnTo>
                  <a:pt x="0" y="1798813"/>
                </a:lnTo>
                <a:lnTo>
                  <a:pt x="0" y="0"/>
                </a:lnTo>
                <a:close/>
              </a:path>
            </a:pathLst>
          </a:custGeom>
          <a:blipFill>
            <a:blip r:embed="rId7"/>
            <a:stretch>
              <a:fillRect t="-2200" b="-2200"/>
            </a:stretch>
          </a:blipFill>
        </p:spPr>
      </p:sp>
      <p:sp>
        <p:nvSpPr>
          <p:cNvPr id="10" name="TextBox 10"/>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4</a:t>
            </a:r>
          </a:p>
        </p:txBody>
      </p:sp>
      <p:sp>
        <p:nvSpPr>
          <p:cNvPr id="11" name="TextBox 11"/>
          <p:cNvSpPr txBox="1"/>
          <p:nvPr/>
        </p:nvSpPr>
        <p:spPr>
          <a:xfrm>
            <a:off x="1393076" y="1028700"/>
            <a:ext cx="10592755" cy="361950"/>
          </a:xfrm>
          <a:prstGeom prst="rect">
            <a:avLst/>
          </a:prstGeom>
        </p:spPr>
        <p:txBody>
          <a:bodyPr lIns="0" tIns="0" rIns="0" bIns="0" rtlCol="0" anchor="t">
            <a:spAutoFit/>
          </a:bodyPr>
          <a:lstStyle/>
          <a:p>
            <a:pPr>
              <a:lnSpc>
                <a:spcPts val="2879"/>
              </a:lnSpc>
            </a:pPr>
            <a:r>
              <a:rPr lang="en-US" sz="2400" spc="74">
                <a:solidFill>
                  <a:srgbClr val="333333"/>
                </a:solidFill>
                <a:latin typeface="Poppins Medium"/>
              </a:rPr>
              <a:t>Graphs</a:t>
            </a:r>
          </a:p>
        </p:txBody>
      </p:sp>
      <p:sp>
        <p:nvSpPr>
          <p:cNvPr id="12" name="TextBox 12"/>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sp>
        <p:nvSpPr>
          <p:cNvPr id="4" name="Freeform 4"/>
          <p:cNvSpPr/>
          <p:nvPr/>
        </p:nvSpPr>
        <p:spPr>
          <a:xfrm>
            <a:off x="124389" y="2309125"/>
            <a:ext cx="9236161" cy="1899284"/>
          </a:xfrm>
          <a:custGeom>
            <a:avLst/>
            <a:gdLst/>
            <a:ahLst/>
            <a:cxnLst/>
            <a:rect l="l" t="t" r="r" b="b"/>
            <a:pathLst>
              <a:path w="9124279" h="2110377">
                <a:moveTo>
                  <a:pt x="0" y="0"/>
                </a:moveTo>
                <a:lnTo>
                  <a:pt x="9124279" y="0"/>
                </a:lnTo>
                <a:lnTo>
                  <a:pt x="9124279" y="2110377"/>
                </a:lnTo>
                <a:lnTo>
                  <a:pt x="0" y="2110377"/>
                </a:lnTo>
                <a:lnTo>
                  <a:pt x="0" y="0"/>
                </a:lnTo>
                <a:close/>
              </a:path>
            </a:pathLst>
          </a:custGeom>
          <a:blipFill>
            <a:blip r:embed="rId2"/>
            <a:stretch>
              <a:fillRect/>
            </a:stretch>
          </a:blipFill>
        </p:spPr>
      </p:sp>
      <p:sp>
        <p:nvSpPr>
          <p:cNvPr id="5" name="Freeform 5"/>
          <p:cNvSpPr/>
          <p:nvPr/>
        </p:nvSpPr>
        <p:spPr>
          <a:xfrm>
            <a:off x="9236162" y="2302261"/>
            <a:ext cx="8694104" cy="2033729"/>
          </a:xfrm>
          <a:custGeom>
            <a:avLst/>
            <a:gdLst/>
            <a:ahLst/>
            <a:cxnLst/>
            <a:rect l="l" t="t" r="r" b="b"/>
            <a:pathLst>
              <a:path w="9487865" h="2194472">
                <a:moveTo>
                  <a:pt x="0" y="0"/>
                </a:moveTo>
                <a:lnTo>
                  <a:pt x="9487865" y="0"/>
                </a:lnTo>
                <a:lnTo>
                  <a:pt x="9487865" y="2194472"/>
                </a:lnTo>
                <a:lnTo>
                  <a:pt x="0" y="2194472"/>
                </a:lnTo>
                <a:lnTo>
                  <a:pt x="0" y="0"/>
                </a:lnTo>
                <a:close/>
              </a:path>
            </a:pathLst>
          </a:custGeom>
          <a:blipFill>
            <a:blip r:embed="rId3"/>
            <a:stretch>
              <a:fillRect/>
            </a:stretch>
          </a:blipFill>
        </p:spPr>
      </p:sp>
      <p:sp>
        <p:nvSpPr>
          <p:cNvPr id="6" name="Freeform 6"/>
          <p:cNvSpPr/>
          <p:nvPr/>
        </p:nvSpPr>
        <p:spPr>
          <a:xfrm>
            <a:off x="0" y="4595556"/>
            <a:ext cx="9236162" cy="2031001"/>
          </a:xfrm>
          <a:custGeom>
            <a:avLst/>
            <a:gdLst/>
            <a:ahLst/>
            <a:cxnLst/>
            <a:rect l="l" t="t" r="r" b="b"/>
            <a:pathLst>
              <a:path w="9721148" h="2180286">
                <a:moveTo>
                  <a:pt x="0" y="0"/>
                </a:moveTo>
                <a:lnTo>
                  <a:pt x="9721147" y="0"/>
                </a:lnTo>
                <a:lnTo>
                  <a:pt x="9721147" y="2180286"/>
                </a:lnTo>
                <a:lnTo>
                  <a:pt x="0" y="2180286"/>
                </a:lnTo>
                <a:lnTo>
                  <a:pt x="0" y="0"/>
                </a:lnTo>
                <a:close/>
              </a:path>
            </a:pathLst>
          </a:custGeom>
          <a:blipFill>
            <a:blip r:embed="rId4"/>
            <a:stretch>
              <a:fillRect b="-3125"/>
            </a:stretch>
          </a:blipFill>
        </p:spPr>
      </p:sp>
      <p:sp>
        <p:nvSpPr>
          <p:cNvPr id="7" name="Freeform 7"/>
          <p:cNvSpPr/>
          <p:nvPr/>
        </p:nvSpPr>
        <p:spPr>
          <a:xfrm>
            <a:off x="9113293" y="4789136"/>
            <a:ext cx="8969403" cy="1781915"/>
          </a:xfrm>
          <a:custGeom>
            <a:avLst/>
            <a:gdLst/>
            <a:ahLst/>
            <a:cxnLst/>
            <a:rect l="l" t="t" r="r" b="b"/>
            <a:pathLst>
              <a:path w="8946173" h="2073029">
                <a:moveTo>
                  <a:pt x="0" y="0"/>
                </a:moveTo>
                <a:lnTo>
                  <a:pt x="8946174" y="0"/>
                </a:lnTo>
                <a:lnTo>
                  <a:pt x="8946174" y="2073029"/>
                </a:lnTo>
                <a:lnTo>
                  <a:pt x="0" y="2073029"/>
                </a:lnTo>
                <a:lnTo>
                  <a:pt x="0" y="0"/>
                </a:lnTo>
                <a:close/>
              </a:path>
            </a:pathLst>
          </a:custGeom>
          <a:blipFill>
            <a:blip r:embed="rId5"/>
            <a:stretch>
              <a:fillRect/>
            </a:stretch>
          </a:blipFill>
        </p:spPr>
      </p:sp>
      <p:sp>
        <p:nvSpPr>
          <p:cNvPr id="8" name="Freeform 8"/>
          <p:cNvSpPr/>
          <p:nvPr/>
        </p:nvSpPr>
        <p:spPr>
          <a:xfrm>
            <a:off x="111879" y="6998171"/>
            <a:ext cx="8939961" cy="2031001"/>
          </a:xfrm>
          <a:custGeom>
            <a:avLst/>
            <a:gdLst/>
            <a:ahLst/>
            <a:cxnLst/>
            <a:rect l="l" t="t" r="r" b="b"/>
            <a:pathLst>
              <a:path w="9377975" h="2181196">
                <a:moveTo>
                  <a:pt x="0" y="0"/>
                </a:moveTo>
                <a:lnTo>
                  <a:pt x="9377975" y="0"/>
                </a:lnTo>
                <a:lnTo>
                  <a:pt x="9377975" y="2181196"/>
                </a:lnTo>
                <a:lnTo>
                  <a:pt x="0" y="2181196"/>
                </a:lnTo>
                <a:lnTo>
                  <a:pt x="0" y="0"/>
                </a:lnTo>
                <a:close/>
              </a:path>
            </a:pathLst>
          </a:custGeom>
          <a:blipFill>
            <a:blip r:embed="rId6"/>
            <a:stretch>
              <a:fillRect/>
            </a:stretch>
          </a:blipFill>
        </p:spPr>
      </p:sp>
      <p:sp>
        <p:nvSpPr>
          <p:cNvPr id="9" name="Freeform 9"/>
          <p:cNvSpPr/>
          <p:nvPr/>
        </p:nvSpPr>
        <p:spPr>
          <a:xfrm>
            <a:off x="9236162" y="7181522"/>
            <a:ext cx="8793408" cy="1781915"/>
          </a:xfrm>
          <a:custGeom>
            <a:avLst/>
            <a:gdLst/>
            <a:ahLst/>
            <a:cxnLst/>
            <a:rect l="l" t="t" r="r" b="b"/>
            <a:pathLst>
              <a:path w="9125567" h="2110675">
                <a:moveTo>
                  <a:pt x="0" y="0"/>
                </a:moveTo>
                <a:lnTo>
                  <a:pt x="9125568" y="0"/>
                </a:lnTo>
                <a:lnTo>
                  <a:pt x="9125568" y="2110676"/>
                </a:lnTo>
                <a:lnTo>
                  <a:pt x="0" y="2110676"/>
                </a:lnTo>
                <a:lnTo>
                  <a:pt x="0" y="0"/>
                </a:lnTo>
                <a:close/>
              </a:path>
            </a:pathLst>
          </a:custGeom>
          <a:blipFill>
            <a:blip r:embed="rId7"/>
            <a:stretch>
              <a:fillRect/>
            </a:stretch>
          </a:blipFill>
        </p:spPr>
      </p:sp>
      <p:sp>
        <p:nvSpPr>
          <p:cNvPr id="10" name="TextBox 10"/>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5</a:t>
            </a:r>
          </a:p>
        </p:txBody>
      </p:sp>
      <p:sp>
        <p:nvSpPr>
          <p:cNvPr id="11" name="TextBox 11"/>
          <p:cNvSpPr txBox="1"/>
          <p:nvPr/>
        </p:nvSpPr>
        <p:spPr>
          <a:xfrm>
            <a:off x="1393076" y="1028700"/>
            <a:ext cx="10592755" cy="361950"/>
          </a:xfrm>
          <a:prstGeom prst="rect">
            <a:avLst/>
          </a:prstGeom>
        </p:spPr>
        <p:txBody>
          <a:bodyPr lIns="0" tIns="0" rIns="0" bIns="0" rtlCol="0" anchor="t">
            <a:spAutoFit/>
          </a:bodyPr>
          <a:lstStyle/>
          <a:p>
            <a:pPr>
              <a:lnSpc>
                <a:spcPts val="2879"/>
              </a:lnSpc>
            </a:pPr>
            <a:r>
              <a:rPr lang="en-US" sz="2400" spc="74">
                <a:solidFill>
                  <a:srgbClr val="333333"/>
                </a:solidFill>
                <a:latin typeface="Poppins Medium"/>
              </a:rPr>
              <a:t>Graphs</a:t>
            </a:r>
          </a:p>
        </p:txBody>
      </p:sp>
      <p:sp>
        <p:nvSpPr>
          <p:cNvPr id="12" name="TextBox 12"/>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sp>
        <p:nvSpPr>
          <p:cNvPr id="4" name="TextBox 4"/>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6</a:t>
            </a:r>
          </a:p>
        </p:txBody>
      </p:sp>
      <p:sp>
        <p:nvSpPr>
          <p:cNvPr id="5" name="TextBox 5"/>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III</a:t>
            </a:r>
          </a:p>
        </p:txBody>
      </p:sp>
      <p:sp>
        <p:nvSpPr>
          <p:cNvPr id="6" name="TextBox 6"/>
          <p:cNvSpPr txBox="1"/>
          <p:nvPr/>
        </p:nvSpPr>
        <p:spPr>
          <a:xfrm>
            <a:off x="1435850" y="995516"/>
            <a:ext cx="2983750" cy="984950"/>
          </a:xfrm>
          <a:prstGeom prst="rect">
            <a:avLst/>
          </a:prstGeom>
        </p:spPr>
        <p:txBody>
          <a:bodyPr wrap="square" lIns="0" tIns="0" rIns="0" bIns="0" rtlCol="0" anchor="t">
            <a:spAutoFit/>
          </a:bodyPr>
          <a:lstStyle/>
          <a:p>
            <a:pPr algn="ctr">
              <a:lnSpc>
                <a:spcPts val="8319"/>
              </a:lnSpc>
              <a:spcBef>
                <a:spcPct val="0"/>
              </a:spcBef>
            </a:pPr>
            <a:r>
              <a:rPr lang="en-US" sz="5199" dirty="0">
                <a:solidFill>
                  <a:srgbClr val="333333"/>
                </a:solidFill>
                <a:latin typeface="Poppins Medium"/>
              </a:rPr>
              <a:t>Insights</a:t>
            </a:r>
          </a:p>
        </p:txBody>
      </p:sp>
      <p:sp>
        <p:nvSpPr>
          <p:cNvPr id="7" name="TextBox 7"/>
          <p:cNvSpPr txBox="1"/>
          <p:nvPr/>
        </p:nvSpPr>
        <p:spPr>
          <a:xfrm>
            <a:off x="693012" y="2552699"/>
            <a:ext cx="16362121" cy="7381876"/>
          </a:xfrm>
          <a:prstGeom prst="rect">
            <a:avLst/>
          </a:prstGeom>
        </p:spPr>
        <p:txBody>
          <a:bodyPr lIns="0" tIns="0" rIns="0" bIns="0" rtlCol="0" anchor="t">
            <a:spAutoFit/>
          </a:bodyPr>
          <a:lstStyle/>
          <a:p>
            <a:pPr marL="647697" lvl="1" indent="-323848">
              <a:lnSpc>
                <a:spcPts val="5399"/>
              </a:lnSpc>
              <a:buFont typeface="Arial"/>
              <a:buChar char="•"/>
            </a:pPr>
            <a:r>
              <a:rPr lang="en-US" sz="2999">
                <a:solidFill>
                  <a:srgbClr val="333333"/>
                </a:solidFill>
                <a:latin typeface="Poppins Light"/>
              </a:rPr>
              <a:t>The abnormalities are found by STL decomposition by calculating the highest and lowest values of the trend if the values go higher than this trend they are marked as abnormal </a:t>
            </a:r>
          </a:p>
          <a:p>
            <a:pPr marL="647697" lvl="1" indent="-323848">
              <a:lnSpc>
                <a:spcPts val="5399"/>
              </a:lnSpc>
              <a:buFont typeface="Arial"/>
              <a:buChar char="•"/>
            </a:pPr>
            <a:r>
              <a:rPr lang="en-US" sz="2999">
                <a:solidFill>
                  <a:srgbClr val="333333"/>
                </a:solidFill>
                <a:latin typeface="Poppins Light"/>
              </a:rPr>
              <a:t>The abnormalities are higher between the period of Jan 2018 - Jan 2019 which compartively higher than 2017=2018 and 2019-2020</a:t>
            </a:r>
          </a:p>
          <a:p>
            <a:pPr marL="647697" lvl="1" indent="-323848">
              <a:lnSpc>
                <a:spcPts val="5399"/>
              </a:lnSpc>
              <a:buFont typeface="Arial"/>
              <a:buChar char="•"/>
            </a:pPr>
            <a:r>
              <a:rPr lang="en-US" sz="2999">
                <a:solidFill>
                  <a:srgbClr val="333333"/>
                </a:solidFill>
                <a:latin typeface="Poppins Light"/>
              </a:rPr>
              <a:t>Most abnoramlities are caused because of low inlet gas temperature </a:t>
            </a:r>
          </a:p>
          <a:p>
            <a:pPr marL="647697" lvl="1" indent="-323848">
              <a:lnSpc>
                <a:spcPts val="5399"/>
              </a:lnSpc>
              <a:buFont typeface="Arial"/>
              <a:buChar char="•"/>
            </a:pPr>
            <a:r>
              <a:rPr lang="en-US" sz="2999">
                <a:solidFill>
                  <a:srgbClr val="333333"/>
                </a:solidFill>
                <a:latin typeface="Poppins Light"/>
              </a:rPr>
              <a:t>If the temperature is not controlled properly, the heat transfer rate may be too high or too low, which can lead to the material being heated unevenly. This can result in the material being overheated or underheated, which can affect its quality.</a:t>
            </a:r>
          </a:p>
          <a:p>
            <a:pPr>
              <a:lnSpc>
                <a:spcPts val="5399"/>
              </a:lnSpc>
            </a:pPr>
            <a:endParaRPr lang="en-US" sz="2999">
              <a:solidFill>
                <a:srgbClr val="333333"/>
              </a:solidFill>
              <a:latin typeface="Poppins Light"/>
            </a:endParaRPr>
          </a:p>
          <a:p>
            <a:pPr>
              <a:lnSpc>
                <a:spcPts val="5399"/>
              </a:lnSpc>
            </a:pPr>
            <a:endParaRPr lang="en-US" sz="2999">
              <a:solidFill>
                <a:srgbClr val="333333"/>
              </a:solidFill>
              <a:latin typeface="Poppi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sp>
        <p:nvSpPr>
          <p:cNvPr id="4" name="TextBox 4"/>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7</a:t>
            </a:r>
          </a:p>
        </p:txBody>
      </p:sp>
      <p:sp>
        <p:nvSpPr>
          <p:cNvPr id="5" name="TextBox 5"/>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III</a:t>
            </a:r>
          </a:p>
        </p:txBody>
      </p:sp>
      <p:sp>
        <p:nvSpPr>
          <p:cNvPr id="6" name="TextBox 6"/>
          <p:cNvSpPr txBox="1"/>
          <p:nvPr/>
        </p:nvSpPr>
        <p:spPr>
          <a:xfrm>
            <a:off x="1435850" y="995516"/>
            <a:ext cx="2983750" cy="983618"/>
          </a:xfrm>
          <a:prstGeom prst="rect">
            <a:avLst/>
          </a:prstGeom>
        </p:spPr>
        <p:txBody>
          <a:bodyPr wrap="square" lIns="0" tIns="0" rIns="0" bIns="0" rtlCol="0" anchor="t">
            <a:spAutoFit/>
          </a:bodyPr>
          <a:lstStyle/>
          <a:p>
            <a:pPr algn="ctr">
              <a:lnSpc>
                <a:spcPts val="8319"/>
              </a:lnSpc>
              <a:spcBef>
                <a:spcPct val="0"/>
              </a:spcBef>
            </a:pPr>
            <a:r>
              <a:rPr lang="en-US" sz="5199" dirty="0">
                <a:solidFill>
                  <a:srgbClr val="333333"/>
                </a:solidFill>
                <a:latin typeface="Poppins Medium"/>
              </a:rPr>
              <a:t>Insights</a:t>
            </a:r>
          </a:p>
        </p:txBody>
      </p:sp>
      <p:sp>
        <p:nvSpPr>
          <p:cNvPr id="7" name="TextBox 7"/>
          <p:cNvSpPr txBox="1"/>
          <p:nvPr/>
        </p:nvSpPr>
        <p:spPr>
          <a:xfrm>
            <a:off x="693012" y="2552699"/>
            <a:ext cx="16362121" cy="6167009"/>
          </a:xfrm>
          <a:prstGeom prst="rect">
            <a:avLst/>
          </a:prstGeom>
        </p:spPr>
        <p:txBody>
          <a:bodyPr lIns="0" tIns="0" rIns="0" bIns="0" rtlCol="0" anchor="t">
            <a:spAutoFit/>
          </a:bodyPr>
          <a:lstStyle/>
          <a:p>
            <a:pPr>
              <a:lnSpc>
                <a:spcPts val="5399"/>
              </a:lnSpc>
            </a:pPr>
            <a:endParaRPr dirty="0"/>
          </a:p>
          <a:p>
            <a:pPr marL="647697" lvl="1" indent="-323848">
              <a:lnSpc>
                <a:spcPts val="5399"/>
              </a:lnSpc>
              <a:buFont typeface="Arial"/>
              <a:buChar char="•"/>
            </a:pPr>
            <a:r>
              <a:rPr lang="en-US" sz="2999" dirty="0">
                <a:solidFill>
                  <a:srgbClr val="333333"/>
                </a:solidFill>
                <a:latin typeface="Poppins Light"/>
              </a:rPr>
              <a:t>In the pervious  </a:t>
            </a:r>
            <a:r>
              <a:rPr lang="en-US" sz="2999" dirty="0" err="1">
                <a:solidFill>
                  <a:srgbClr val="333333"/>
                </a:solidFill>
                <a:latin typeface="Poppins Light"/>
              </a:rPr>
              <a:t>sildes</a:t>
            </a:r>
            <a:r>
              <a:rPr lang="en-US" sz="2999" dirty="0">
                <a:solidFill>
                  <a:srgbClr val="333333"/>
                </a:solidFill>
                <a:latin typeface="Poppins Light"/>
              </a:rPr>
              <a:t> (</a:t>
            </a:r>
            <a:r>
              <a:rPr lang="en-US" sz="2999" dirty="0" err="1">
                <a:solidFill>
                  <a:srgbClr val="333333"/>
                </a:solidFill>
                <a:latin typeface="Poppins Light"/>
              </a:rPr>
              <a:t>i.e</a:t>
            </a:r>
            <a:r>
              <a:rPr lang="en-US" sz="2999" dirty="0">
                <a:solidFill>
                  <a:srgbClr val="333333"/>
                </a:solidFill>
                <a:latin typeface="Poppins Light"/>
              </a:rPr>
              <a:t> </a:t>
            </a:r>
            <a:r>
              <a:rPr lang="en-US" sz="2999" dirty="0" err="1">
                <a:solidFill>
                  <a:srgbClr val="333333"/>
                </a:solidFill>
                <a:latin typeface="Poppins Light"/>
              </a:rPr>
              <a:t>Silde</a:t>
            </a:r>
            <a:r>
              <a:rPr lang="en-US" sz="2999" dirty="0">
                <a:solidFill>
                  <a:srgbClr val="333333"/>
                </a:solidFill>
                <a:latin typeface="Poppins Light"/>
              </a:rPr>
              <a:t> </a:t>
            </a:r>
            <a:r>
              <a:rPr lang="en-US" sz="2999" dirty="0">
                <a:solidFill>
                  <a:srgbClr val="333333"/>
                </a:solidFill>
                <a:latin typeface="Poppins Light"/>
                <a:hlinkClick r:id="rId2" action="ppaction://hlinksldjump"/>
              </a:rPr>
              <a:t>4</a:t>
            </a:r>
            <a:r>
              <a:rPr lang="en-US" sz="2999" dirty="0">
                <a:solidFill>
                  <a:srgbClr val="333333"/>
                </a:solidFill>
                <a:latin typeface="Poppins Light"/>
              </a:rPr>
              <a:t> and </a:t>
            </a:r>
            <a:r>
              <a:rPr lang="en-US" sz="2999" dirty="0">
                <a:solidFill>
                  <a:srgbClr val="333333"/>
                </a:solidFill>
                <a:latin typeface="Poppins Light"/>
                <a:hlinkClick r:id="rId3" action="ppaction://hlinksldjump"/>
              </a:rPr>
              <a:t>5</a:t>
            </a:r>
            <a:r>
              <a:rPr lang="en-US" sz="2999" dirty="0">
                <a:solidFill>
                  <a:srgbClr val="333333"/>
                </a:solidFill>
                <a:latin typeface="Poppins Light"/>
              </a:rPr>
              <a:t>) there are plots of the abnormalities for each column  if the abnormality starts at the "</a:t>
            </a:r>
            <a:r>
              <a:rPr lang="en-US" sz="2999" dirty="0" err="1">
                <a:solidFill>
                  <a:srgbClr val="333333"/>
                </a:solidFill>
                <a:latin typeface="Poppins Light"/>
              </a:rPr>
              <a:t>Cyclone_Inlet_Gas_Temp</a:t>
            </a:r>
            <a:r>
              <a:rPr lang="en-US" sz="2999" dirty="0">
                <a:solidFill>
                  <a:srgbClr val="333333"/>
                </a:solidFill>
                <a:latin typeface="Poppins Light"/>
              </a:rPr>
              <a:t> " it affects the whole process so the Temperature of Hot gas entering the cyclone is a important factor if it is low it affects the  Material Temperature as well</a:t>
            </a:r>
          </a:p>
          <a:p>
            <a:pPr marL="647697" lvl="1" indent="-323848">
              <a:lnSpc>
                <a:spcPts val="5399"/>
              </a:lnSpc>
              <a:buFont typeface="Arial"/>
              <a:buChar char="•"/>
            </a:pPr>
            <a:r>
              <a:rPr lang="en-US" sz="2999" dirty="0" err="1">
                <a:solidFill>
                  <a:srgbClr val="333333"/>
                </a:solidFill>
                <a:latin typeface="Poppins Light"/>
              </a:rPr>
              <a:t>Cyclone_Inlet_Gas_Temp</a:t>
            </a:r>
            <a:r>
              <a:rPr lang="en-US" sz="2999" dirty="0">
                <a:solidFill>
                  <a:srgbClr val="333333"/>
                </a:solidFill>
                <a:latin typeface="Poppins Light"/>
              </a:rPr>
              <a:t> affects the preheater process by influencing heat transfer efficiency, material drying, gas flow dynamics, material temperature, and overall process stability. </a:t>
            </a:r>
          </a:p>
          <a:p>
            <a:pPr>
              <a:lnSpc>
                <a:spcPts val="5399"/>
              </a:lnSpc>
            </a:pPr>
            <a:endParaRPr lang="en-US" sz="2999" dirty="0">
              <a:solidFill>
                <a:srgbClr val="333333"/>
              </a:solidFill>
              <a:latin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716182" y="9836474"/>
            <a:ext cx="16855636" cy="450526"/>
            <a:chOff x="0" y="0"/>
            <a:chExt cx="5701783" cy="152400"/>
          </a:xfrm>
        </p:grpSpPr>
        <p:sp>
          <p:nvSpPr>
            <p:cNvPr id="3" name="Freeform 3"/>
            <p:cNvSpPr/>
            <p:nvPr/>
          </p:nvSpPr>
          <p:spPr>
            <a:xfrm>
              <a:off x="0" y="0"/>
              <a:ext cx="5701783" cy="152400"/>
            </a:xfrm>
            <a:custGeom>
              <a:avLst/>
              <a:gdLst/>
              <a:ahLst/>
              <a:cxnLst/>
              <a:rect l="l" t="t" r="r" b="b"/>
              <a:pathLst>
                <a:path w="5701783" h="152400">
                  <a:moveTo>
                    <a:pt x="0" y="0"/>
                  </a:moveTo>
                  <a:lnTo>
                    <a:pt x="5701783" y="0"/>
                  </a:lnTo>
                  <a:lnTo>
                    <a:pt x="5701783" y="152400"/>
                  </a:lnTo>
                  <a:lnTo>
                    <a:pt x="0" y="152400"/>
                  </a:lnTo>
                  <a:close/>
                </a:path>
              </a:pathLst>
            </a:custGeom>
            <a:solidFill>
              <a:srgbClr val="00C49A"/>
            </a:solidFill>
          </p:spPr>
        </p:sp>
      </p:grpSp>
      <p:sp>
        <p:nvSpPr>
          <p:cNvPr id="4" name="TextBox 4"/>
          <p:cNvSpPr txBox="1"/>
          <p:nvPr/>
        </p:nvSpPr>
        <p:spPr>
          <a:xfrm>
            <a:off x="5562738" y="4135144"/>
            <a:ext cx="9386462" cy="1228725"/>
          </a:xfrm>
          <a:prstGeom prst="rect">
            <a:avLst/>
          </a:prstGeom>
        </p:spPr>
        <p:txBody>
          <a:bodyPr lIns="0" tIns="0" rIns="0" bIns="0" rtlCol="0" anchor="t">
            <a:spAutoFit/>
          </a:bodyPr>
          <a:lstStyle/>
          <a:p>
            <a:pPr>
              <a:lnSpc>
                <a:spcPts val="9600"/>
              </a:lnSpc>
            </a:pPr>
            <a:r>
              <a:rPr lang="en-US" sz="8000" spc="248">
                <a:solidFill>
                  <a:srgbClr val="333333"/>
                </a:solidFill>
                <a:latin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388</Words>
  <Application>Microsoft Office PowerPoint</Application>
  <PresentationFormat>Custom</PresentationFormat>
  <Paragraphs>37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Poppins Bold</vt:lpstr>
      <vt:lpstr>Poppins Light Bold</vt:lpstr>
      <vt:lpstr>Arial</vt:lpstr>
      <vt:lpstr>Calibri</vt:lpstr>
      <vt:lpstr>Poppins Medium</vt:lpstr>
      <vt:lpstr>Poppins Light Semi-Bold</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ExactSpace Data Science Internship Task</dc:title>
  <cp:lastModifiedBy>Nithesh R</cp:lastModifiedBy>
  <cp:revision>3</cp:revision>
  <dcterms:created xsi:type="dcterms:W3CDTF">2006-08-16T00:00:00Z</dcterms:created>
  <dcterms:modified xsi:type="dcterms:W3CDTF">2024-08-13T14:11:17Z</dcterms:modified>
  <dc:identifier>DAFmtatR8Pk</dc:identifier>
</cp:coreProperties>
</file>