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60" r:id="rId3"/>
    <p:sldId id="258" r:id="rId4"/>
    <p:sldId id="261" r:id="rId5"/>
    <p:sldId id="259" r:id="rId6"/>
    <p:sldId id="310" r:id="rId7"/>
    <p:sldId id="314" r:id="rId8"/>
    <p:sldId id="320" r:id="rId9"/>
    <p:sldId id="321" r:id="rId10"/>
    <p:sldId id="322" r:id="rId11"/>
    <p:sldId id="315" r:id="rId12"/>
    <p:sldId id="316" r:id="rId13"/>
    <p:sldId id="323" r:id="rId14"/>
    <p:sldId id="324" r:id="rId15"/>
    <p:sldId id="279" r:id="rId16"/>
    <p:sldId id="325" r:id="rId17"/>
    <p:sldId id="308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livier Miossec" initials="oM" lastIdx="1" clrIdx="0">
    <p:extLst>
      <p:ext uri="{19B8F6BF-5375-455C-9EA6-DF929625EA0E}">
        <p15:presenceInfo xmlns:p15="http://schemas.microsoft.com/office/powerpoint/2012/main" userId="0042c8f5c07b37f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88913" autoAdjust="0"/>
  </p:normalViewPr>
  <p:slideViewPr>
    <p:cSldViewPr snapToGrid="0">
      <p:cViewPr varScale="1">
        <p:scale>
          <a:sx n="83" d="100"/>
          <a:sy n="83" d="100"/>
        </p:scale>
        <p:origin x="45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7FEDF0-DEDA-4C1C-B5AB-91EB31753B95}" type="datetimeFigureOut">
              <a:rPr lang="fr-BE" smtClean="0"/>
              <a:t>03-12-18</a:t>
            </a:fld>
            <a:endParaRPr lang="fr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11F138-8063-41B3-B28C-74470FD3BC21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616274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11F138-8063-41B3-B28C-74470FD3BC21}" type="slidenum">
              <a:rPr lang="fr-BE" smtClean="0"/>
              <a:t>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6600873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11F138-8063-41B3-B28C-74470FD3BC21}" type="slidenum">
              <a:rPr lang="fr-BE" smtClean="0"/>
              <a:t>8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5602147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11F138-8063-41B3-B28C-74470FD3BC21}" type="slidenum">
              <a:rPr lang="fr-BE" smtClean="0"/>
              <a:t>9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6603791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11F138-8063-41B3-B28C-74470FD3BC21}" type="slidenum">
              <a:rPr lang="fr-BE" smtClean="0"/>
              <a:t>10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943845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C5AB9103-3B9A-41D0-902F-F141ACAC9777}" type="datetimeFigureOut">
              <a:rPr lang="en-CA" smtClean="0"/>
              <a:t>2018-12-03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A4581584-14D8-48DE-B87A-8489B1C5D842}" type="slidenum">
              <a:rPr lang="en-CA" smtClean="0"/>
              <a:t>‹N°›</a:t>
            </a:fld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93597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B9103-3B9A-41D0-902F-F141ACAC9777}" type="datetimeFigureOut">
              <a:rPr lang="en-CA" smtClean="0"/>
              <a:t>2018-12-03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81584-14D8-48DE-B87A-8489B1C5D842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42272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B9103-3B9A-41D0-902F-F141ACAC9777}" type="datetimeFigureOut">
              <a:rPr lang="en-CA" smtClean="0"/>
              <a:t>2018-12-03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81584-14D8-48DE-B87A-8489B1C5D842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34080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B9103-3B9A-41D0-902F-F141ACAC9777}" type="datetimeFigureOut">
              <a:rPr lang="en-CA" smtClean="0"/>
              <a:t>2018-12-03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81584-14D8-48DE-B87A-8489B1C5D842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01427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B9103-3B9A-41D0-902F-F141ACAC9777}" type="datetimeFigureOut">
              <a:rPr lang="en-CA" smtClean="0"/>
              <a:t>2018-12-03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81584-14D8-48DE-B87A-8489B1C5D842}" type="slidenum">
              <a:rPr lang="en-CA" smtClean="0"/>
              <a:t>‹N°›</a:t>
            </a:fld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95490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B9103-3B9A-41D0-902F-F141ACAC9777}" type="datetimeFigureOut">
              <a:rPr lang="en-CA" smtClean="0"/>
              <a:t>2018-12-03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81584-14D8-48DE-B87A-8489B1C5D842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69110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B9103-3B9A-41D0-902F-F141ACAC9777}" type="datetimeFigureOut">
              <a:rPr lang="en-CA" smtClean="0"/>
              <a:t>2018-12-03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81584-14D8-48DE-B87A-8489B1C5D842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56322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B9103-3B9A-41D0-902F-F141ACAC9777}" type="datetimeFigureOut">
              <a:rPr lang="en-CA" smtClean="0"/>
              <a:t>2018-12-03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81584-14D8-48DE-B87A-8489B1C5D842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15976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B9103-3B9A-41D0-902F-F141ACAC9777}" type="datetimeFigureOut">
              <a:rPr lang="en-CA" smtClean="0"/>
              <a:t>2018-12-03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81584-14D8-48DE-B87A-8489B1C5D842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44032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B9103-3B9A-41D0-902F-F141ACAC9777}" type="datetimeFigureOut">
              <a:rPr lang="en-CA" smtClean="0"/>
              <a:t>2018-12-03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81584-14D8-48DE-B87A-8489B1C5D842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3947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B9103-3B9A-41D0-902F-F141ACAC9777}" type="datetimeFigureOut">
              <a:rPr lang="en-CA" smtClean="0"/>
              <a:t>2018-12-03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81584-14D8-48DE-B87A-8489B1C5D842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89309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C5AB9103-3B9A-41D0-902F-F141ACAC9777}" type="datetimeFigureOut">
              <a:rPr lang="en-CA" smtClean="0"/>
              <a:t>2018-12-03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A4581584-14D8-48DE-B87A-8489B1C5D842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8298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etup.com/fr-FR/PowerShell-Paris/events/255138353/" TargetMode="External"/><Relationship Id="rId2" Type="http://schemas.openxmlformats.org/officeDocument/2006/relationships/hyperlink" Target="https://www.meetup.com/fr-FR/FrenchPSUG/events/256177833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frpsug.github.io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owershell.slack.com/Slack" TargetMode="External"/><Relationship Id="rId4" Type="http://schemas.openxmlformats.org/officeDocument/2006/relationships/hyperlink" Target="https://twitter.com/frpsug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9525" y="228599"/>
            <a:ext cx="10132452" cy="3839633"/>
          </a:xfrm>
        </p:spPr>
        <p:txBody>
          <a:bodyPr anchor="b">
            <a:normAutofit/>
          </a:bodyPr>
          <a:lstStyle/>
          <a:p>
            <a:r>
              <a:rPr lang="en-CA" sz="4800" dirty="0"/>
              <a:t>Paris PowerShell &amp; DevOps</a:t>
            </a:r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id="{CDC77849-3BD1-4E59-BF04-13EDE5486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023" y="4233670"/>
            <a:ext cx="10828817" cy="262433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9525" y="4389966"/>
            <a:ext cx="10132452" cy="2229198"/>
          </a:xfrm>
          <a:noFill/>
        </p:spPr>
        <p:txBody>
          <a:bodyPr anchor="t">
            <a:normAutofit/>
          </a:bodyPr>
          <a:lstStyle/>
          <a:p>
            <a:r>
              <a:rPr lang="en-CA" sz="3200">
                <a:solidFill>
                  <a:schemeClr val="tx1"/>
                </a:solidFill>
              </a:rPr>
              <a:t>2018/11/29</a:t>
            </a:r>
            <a:endParaRPr lang="en-CA" sz="3200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D11122E-E982-4BDE-B647-CC3FFA523A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2811"/>
            <a:ext cx="464025" cy="423648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46212EE-01CC-454A-833C-B8485AA4C0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4233670"/>
            <a:ext cx="464025" cy="262433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192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2C67334-4716-4404-AACA-820908652F89}"/>
              </a:ext>
            </a:extLst>
          </p:cNvPr>
          <p:cNvSpPr/>
          <p:nvPr/>
        </p:nvSpPr>
        <p:spPr>
          <a:xfrm>
            <a:off x="821318" y="1002007"/>
            <a:ext cx="9959840" cy="1158025"/>
          </a:xfrm>
          <a:prstGeom prst="rect">
            <a:avLst/>
          </a:prstGeom>
          <a:noFill/>
          <a:ln cmpd="sng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008B6C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F668D4F-D726-4A2E-9D0E-4E21281A16CF}"/>
              </a:ext>
            </a:extLst>
          </p:cNvPr>
          <p:cNvSpPr/>
          <p:nvPr/>
        </p:nvSpPr>
        <p:spPr>
          <a:xfrm>
            <a:off x="821317" y="215137"/>
            <a:ext cx="9959841" cy="586786"/>
          </a:xfrm>
          <a:prstGeom prst="rect">
            <a:avLst/>
          </a:prstGeom>
          <a:noFill/>
          <a:ln cmpd="sng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008B6C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A3D7463-DE59-4936-903B-9D27B4320E51}"/>
              </a:ext>
            </a:extLst>
          </p:cNvPr>
          <p:cNvSpPr txBox="1"/>
          <p:nvPr/>
        </p:nvSpPr>
        <p:spPr>
          <a:xfrm>
            <a:off x="963679" y="292937"/>
            <a:ext cx="97189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sz="2000" b="1" dirty="0" err="1">
                <a:solidFill>
                  <a:schemeClr val="accent2">
                    <a:lumMod val="75000"/>
                  </a:schemeClr>
                </a:solidFill>
              </a:rPr>
              <a:t>Définir</a:t>
            </a:r>
            <a:r>
              <a:rPr lang="en-CA" sz="2000" b="1" dirty="0">
                <a:solidFill>
                  <a:schemeClr val="accent2">
                    <a:lumMod val="75000"/>
                  </a:schemeClr>
                </a:solidFill>
              </a:rPr>
              <a:t> les </a:t>
            </a:r>
            <a:r>
              <a:rPr lang="en-CA" sz="2000" b="1" dirty="0" err="1">
                <a:solidFill>
                  <a:schemeClr val="accent2">
                    <a:lumMod val="75000"/>
                  </a:schemeClr>
                </a:solidFill>
              </a:rPr>
              <a:t>paramètres</a:t>
            </a:r>
            <a:endParaRPr lang="fr-FR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CF0F3E5B-6A5C-4F24-981E-F6C31189060F}"/>
              </a:ext>
            </a:extLst>
          </p:cNvPr>
          <p:cNvSpPr txBox="1"/>
          <p:nvPr/>
        </p:nvSpPr>
        <p:spPr>
          <a:xfrm>
            <a:off x="925351" y="1144369"/>
            <a:ext cx="5070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accent2">
                    <a:lumMod val="75000"/>
                  </a:schemeClr>
                </a:solidFill>
              </a:rPr>
              <a:t>Les attribut des paramètres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BDF5D725-A663-4B23-91A4-D92C5DFEEA68}"/>
              </a:ext>
            </a:extLst>
          </p:cNvPr>
          <p:cNvSpPr txBox="1"/>
          <p:nvPr/>
        </p:nvSpPr>
        <p:spPr>
          <a:xfrm>
            <a:off x="963679" y="1513701"/>
            <a:ext cx="93137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La définition des paramètres permet de décider comment la fonction doit se comporter face aux arguments.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19CCF9A-4273-41D0-960F-CB842F0C1E14}"/>
              </a:ext>
            </a:extLst>
          </p:cNvPr>
          <p:cNvSpPr/>
          <p:nvPr/>
        </p:nvSpPr>
        <p:spPr>
          <a:xfrm>
            <a:off x="821317" y="2261462"/>
            <a:ext cx="4648656" cy="4260107"/>
          </a:xfrm>
          <a:prstGeom prst="rect">
            <a:avLst/>
          </a:prstGeom>
          <a:noFill/>
          <a:ln cmpd="sng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008B6C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91FF1C-9185-4CB3-8319-EF5C000E1B52}"/>
              </a:ext>
            </a:extLst>
          </p:cNvPr>
          <p:cNvSpPr/>
          <p:nvPr/>
        </p:nvSpPr>
        <p:spPr>
          <a:xfrm>
            <a:off x="6132502" y="2261463"/>
            <a:ext cx="4648656" cy="4260106"/>
          </a:xfrm>
          <a:prstGeom prst="rect">
            <a:avLst/>
          </a:prstGeom>
          <a:noFill/>
          <a:ln cmpd="sng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008B6C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5EDA6E5C-46FD-480B-AB40-91B62EDCC93D}"/>
              </a:ext>
            </a:extLst>
          </p:cNvPr>
          <p:cNvSpPr txBox="1"/>
          <p:nvPr/>
        </p:nvSpPr>
        <p:spPr>
          <a:xfrm>
            <a:off x="6132502" y="2261463"/>
            <a:ext cx="4446030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Type des arguments</a:t>
            </a:r>
          </a:p>
          <a:p>
            <a:r>
              <a:rPr lang="fr-FR" sz="1600" dirty="0"/>
              <a:t>[</a:t>
            </a:r>
            <a:r>
              <a:rPr lang="fr-FR" sz="1600" dirty="0" err="1"/>
              <a:t>int</a:t>
            </a:r>
            <a:r>
              <a:rPr lang="fr-FR" sz="1600" dirty="0"/>
              <a:t>]</a:t>
            </a:r>
            <a:r>
              <a:rPr lang="fr-FR" sz="1600" dirty="0" err="1"/>
              <a:t>MyParam</a:t>
            </a:r>
            <a:br>
              <a:rPr lang="fr-FR" sz="1600" dirty="0"/>
            </a:br>
            <a:r>
              <a:rPr lang="fr-FR" sz="1600" dirty="0"/>
              <a:t>[String]</a:t>
            </a:r>
            <a:r>
              <a:rPr lang="fr-FR" sz="1600" dirty="0" err="1"/>
              <a:t>MyParam</a:t>
            </a:r>
            <a:endParaRPr lang="fr-FR" sz="1600" dirty="0"/>
          </a:p>
          <a:p>
            <a:endParaRPr lang="fr-FR" sz="1600" dirty="0"/>
          </a:p>
          <a:p>
            <a:r>
              <a:rPr lang="fr-FR" sz="1600" dirty="0"/>
              <a:t>Valider l’entrée par une liste</a:t>
            </a:r>
          </a:p>
          <a:p>
            <a:r>
              <a:rPr lang="fr-FR" sz="1600" dirty="0"/>
              <a:t>[</a:t>
            </a:r>
            <a:r>
              <a:rPr lang="fr-FR" sz="1600" dirty="0" err="1"/>
              <a:t>ValidateSet</a:t>
            </a:r>
            <a:r>
              <a:rPr lang="fr-FR" sz="1600" dirty="0"/>
              <a:t>("</a:t>
            </a:r>
            <a:r>
              <a:rPr lang="fr-FR" sz="1600" dirty="0" err="1"/>
              <a:t>Fraise","Vanille","Pistache</a:t>
            </a:r>
            <a:r>
              <a:rPr lang="fr-FR" sz="1600" dirty="0"/>
              <a:t>")]</a:t>
            </a:r>
          </a:p>
          <a:p>
            <a:endParaRPr lang="fr-FR" sz="1600" dirty="0"/>
          </a:p>
          <a:p>
            <a:r>
              <a:rPr lang="fr-FR" sz="1600" dirty="0"/>
              <a:t>Valider que l’entrée est dans un </a:t>
            </a:r>
            <a:r>
              <a:rPr lang="fr-FR" sz="1600" dirty="0" err="1"/>
              <a:t>intervale</a:t>
            </a:r>
            <a:endParaRPr lang="fr-FR" sz="1600" dirty="0"/>
          </a:p>
          <a:p>
            <a:r>
              <a:rPr lang="fr-FR" dirty="0"/>
              <a:t>[</a:t>
            </a:r>
            <a:r>
              <a:rPr lang="fr-FR" dirty="0" err="1"/>
              <a:t>ValidateRange</a:t>
            </a:r>
            <a:r>
              <a:rPr lang="fr-FR" dirty="0"/>
              <a:t>(1,15)]</a:t>
            </a:r>
          </a:p>
          <a:p>
            <a:endParaRPr lang="fr-FR" sz="1600" dirty="0"/>
          </a:p>
          <a:p>
            <a:r>
              <a:rPr lang="fr-FR" sz="1600" dirty="0"/>
              <a:t>Valider l’entrée par un script </a:t>
            </a:r>
            <a:br>
              <a:rPr lang="fr-FR" sz="1600" dirty="0"/>
            </a:br>
            <a:r>
              <a:rPr lang="fr-FR" sz="1600" dirty="0"/>
              <a:t>[</a:t>
            </a:r>
            <a:r>
              <a:rPr lang="fr-FR" sz="1600" dirty="0" err="1"/>
              <a:t>ValidateScript</a:t>
            </a:r>
            <a:r>
              <a:rPr lang="fr-FR" sz="1600" dirty="0"/>
              <a:t>({$_ -</a:t>
            </a:r>
            <a:r>
              <a:rPr lang="fr-FR" sz="1600" dirty="0" err="1"/>
              <a:t>ge</a:t>
            </a:r>
            <a:r>
              <a:rPr lang="fr-FR" sz="1600" dirty="0"/>
              <a:t> (Get-Date)})]</a:t>
            </a:r>
          </a:p>
          <a:p>
            <a:endParaRPr lang="fr-FR" sz="1600" dirty="0"/>
          </a:p>
          <a:p>
            <a:r>
              <a:rPr lang="fr-FR" sz="1600" dirty="0"/>
              <a:t>Valider que les entrée sont non </a:t>
            </a:r>
            <a:r>
              <a:rPr lang="fr-FR" sz="1600" dirty="0" err="1"/>
              <a:t>null</a:t>
            </a:r>
            <a:r>
              <a:rPr lang="fr-FR" sz="1600" dirty="0"/>
              <a:t> ou vide</a:t>
            </a:r>
            <a:br>
              <a:rPr lang="fr-FR" sz="1600" dirty="0"/>
            </a:br>
            <a:r>
              <a:rPr lang="fr-FR" sz="1600" dirty="0"/>
              <a:t>[</a:t>
            </a:r>
            <a:r>
              <a:rPr lang="fr-FR" sz="1600" dirty="0" err="1"/>
              <a:t>parameter</a:t>
            </a:r>
            <a:r>
              <a:rPr lang="fr-FR" sz="1600" dirty="0"/>
              <a:t>(</a:t>
            </a:r>
            <a:r>
              <a:rPr lang="fr-FR" sz="1600" dirty="0" err="1"/>
              <a:t>Mandatory</a:t>
            </a:r>
            <a:r>
              <a:rPr lang="fr-FR" sz="1600" dirty="0"/>
              <a:t>=$</a:t>
            </a:r>
            <a:r>
              <a:rPr lang="fr-FR" sz="1600" dirty="0" err="1"/>
              <a:t>true</a:t>
            </a:r>
            <a:r>
              <a:rPr lang="fr-FR" sz="1600" dirty="0"/>
              <a:t>)]</a:t>
            </a:r>
          </a:p>
          <a:p>
            <a:r>
              <a:rPr lang="fr-FR" sz="1600" dirty="0"/>
              <a:t>[</a:t>
            </a:r>
            <a:r>
              <a:rPr lang="fr-FR" sz="1600" dirty="0" err="1"/>
              <a:t>ValidateNotNullOrEmpty</a:t>
            </a:r>
            <a:r>
              <a:rPr lang="fr-FR" sz="1600" dirty="0"/>
              <a:t>()]</a:t>
            </a:r>
          </a:p>
          <a:p>
            <a:r>
              <a:rPr lang="fr-FR" sz="1600" dirty="0"/>
              <a:t>[</a:t>
            </a:r>
            <a:r>
              <a:rPr lang="fr-FR" sz="1600" dirty="0" err="1"/>
              <a:t>ValidateNotNull</a:t>
            </a:r>
            <a:r>
              <a:rPr lang="fr-FR" sz="1600" dirty="0"/>
              <a:t>()]</a:t>
            </a:r>
          </a:p>
          <a:p>
            <a:endParaRPr lang="fr-FR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14B94266-B6C8-4CC3-882A-E8E2E5CD37AF}"/>
              </a:ext>
            </a:extLst>
          </p:cNvPr>
          <p:cNvSpPr txBox="1"/>
          <p:nvPr/>
        </p:nvSpPr>
        <p:spPr>
          <a:xfrm>
            <a:off x="821317" y="2264367"/>
            <a:ext cx="444603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Valider que l’argument est présent</a:t>
            </a:r>
          </a:p>
          <a:p>
            <a:r>
              <a:rPr lang="fr-FR" sz="1600" dirty="0"/>
              <a:t>[</a:t>
            </a:r>
            <a:r>
              <a:rPr lang="fr-FR" sz="1600" dirty="0" err="1"/>
              <a:t>parameter</a:t>
            </a:r>
            <a:r>
              <a:rPr lang="fr-FR" sz="1600" dirty="0"/>
              <a:t>(</a:t>
            </a:r>
            <a:r>
              <a:rPr lang="fr-FR" sz="1600" dirty="0" err="1"/>
              <a:t>Mandatory</a:t>
            </a:r>
            <a:r>
              <a:rPr lang="fr-FR" sz="1600" dirty="0"/>
              <a:t>=$</a:t>
            </a:r>
            <a:r>
              <a:rPr lang="fr-FR" sz="1600" dirty="0" err="1"/>
              <a:t>true</a:t>
            </a:r>
            <a:r>
              <a:rPr lang="fr-FR" sz="1600" dirty="0"/>
              <a:t>)]</a:t>
            </a:r>
          </a:p>
          <a:p>
            <a:endParaRPr lang="fr-FR" sz="1600" dirty="0"/>
          </a:p>
          <a:p>
            <a:r>
              <a:rPr lang="fr-FR" sz="1600" dirty="0"/>
              <a:t>Créer un Alias</a:t>
            </a:r>
          </a:p>
          <a:p>
            <a:r>
              <a:rPr lang="fr-FR" sz="1600" dirty="0"/>
              <a:t>[alias("Param","</a:t>
            </a:r>
            <a:r>
              <a:rPr lang="fr-FR" sz="1600" dirty="0" err="1"/>
              <a:t>TheParam</a:t>
            </a:r>
            <a:r>
              <a:rPr lang="fr-FR" sz="1600" dirty="0"/>
              <a:t>")]</a:t>
            </a:r>
          </a:p>
          <a:p>
            <a:endParaRPr lang="fr-FR" sz="1600" dirty="0"/>
          </a:p>
          <a:p>
            <a:r>
              <a:rPr lang="fr-FR" sz="1600" dirty="0"/>
              <a:t>Pipeline</a:t>
            </a:r>
          </a:p>
          <a:p>
            <a:r>
              <a:rPr lang="fr-FR" sz="1600" dirty="0"/>
              <a:t>[</a:t>
            </a:r>
            <a:r>
              <a:rPr lang="fr-FR" sz="1600" dirty="0" err="1"/>
              <a:t>parameter</a:t>
            </a:r>
            <a:r>
              <a:rPr lang="fr-FR" sz="1600" dirty="0"/>
              <a:t>(</a:t>
            </a:r>
            <a:r>
              <a:rPr lang="fr-FR" sz="1600" dirty="0" err="1"/>
              <a:t>Mandatory</a:t>
            </a:r>
            <a:r>
              <a:rPr lang="fr-FR" sz="1600" dirty="0"/>
              <a:t>=$</a:t>
            </a:r>
            <a:r>
              <a:rPr lang="fr-FR" sz="1600" dirty="0" err="1"/>
              <a:t>true,ValueFromPipelin</a:t>
            </a:r>
            <a:r>
              <a:rPr lang="fr-FR" sz="1600" dirty="0"/>
              <a:t>=$</a:t>
            </a:r>
            <a:r>
              <a:rPr lang="fr-FR" sz="1600" dirty="0" err="1"/>
              <a:t>true</a:t>
            </a:r>
            <a:r>
              <a:rPr lang="fr-FR" sz="1600" dirty="0"/>
              <a:t>)]</a:t>
            </a:r>
          </a:p>
          <a:p>
            <a:endParaRPr lang="fr-FR" sz="1600" dirty="0"/>
          </a:p>
          <a:p>
            <a:endParaRPr lang="fr-FR" dirty="0"/>
          </a:p>
          <a:p>
            <a:r>
              <a:rPr lang="fr-FR" sz="1600" dirty="0"/>
              <a:t>Les switch</a:t>
            </a:r>
            <a:br>
              <a:rPr lang="fr-FR" sz="1600" dirty="0"/>
            </a:br>
            <a:r>
              <a:rPr lang="fr-FR" sz="1600" dirty="0"/>
              <a:t>[switch]$</a:t>
            </a:r>
            <a:r>
              <a:rPr lang="fr-FR" sz="1600" dirty="0" err="1"/>
              <a:t>MyParam</a:t>
            </a:r>
            <a:endParaRPr lang="fr-FR" sz="1600" dirty="0"/>
          </a:p>
          <a:p>
            <a:r>
              <a:rPr lang="fr-FR" dirty="0"/>
              <a:t>$</a:t>
            </a:r>
            <a:r>
              <a:rPr lang="fr-FR" dirty="0" err="1"/>
              <a:t>MyParam</a:t>
            </a:r>
            <a:r>
              <a:rPr lang="fr-FR" dirty="0"/>
              <a:t> est à </a:t>
            </a:r>
            <a:r>
              <a:rPr lang="fr-FR" dirty="0" err="1"/>
              <a:t>true</a:t>
            </a:r>
            <a:r>
              <a:rPr lang="fr-FR" dirty="0"/>
              <a:t> si le switch est activé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646908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2C67334-4716-4404-AACA-820908652F89}"/>
              </a:ext>
            </a:extLst>
          </p:cNvPr>
          <p:cNvSpPr/>
          <p:nvPr/>
        </p:nvSpPr>
        <p:spPr>
          <a:xfrm>
            <a:off x="821318" y="1582858"/>
            <a:ext cx="4648656" cy="3920422"/>
          </a:xfrm>
          <a:prstGeom prst="rect">
            <a:avLst/>
          </a:prstGeom>
          <a:noFill/>
          <a:ln cmpd="sng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008B6C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F668D4F-D726-4A2E-9D0E-4E21281A16CF}"/>
              </a:ext>
            </a:extLst>
          </p:cNvPr>
          <p:cNvSpPr/>
          <p:nvPr/>
        </p:nvSpPr>
        <p:spPr>
          <a:xfrm>
            <a:off x="821317" y="215137"/>
            <a:ext cx="9959841" cy="586786"/>
          </a:xfrm>
          <a:prstGeom prst="rect">
            <a:avLst/>
          </a:prstGeom>
          <a:noFill/>
          <a:ln cmpd="sng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008B6C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A3D7463-DE59-4936-903B-9D27B4320E51}"/>
              </a:ext>
            </a:extLst>
          </p:cNvPr>
          <p:cNvSpPr txBox="1"/>
          <p:nvPr/>
        </p:nvSpPr>
        <p:spPr>
          <a:xfrm>
            <a:off x="963679" y="292937"/>
            <a:ext cx="97189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sz="2000" b="1" dirty="0">
                <a:solidFill>
                  <a:schemeClr val="accent2">
                    <a:lumMod val="75000"/>
                  </a:schemeClr>
                </a:solidFill>
              </a:rPr>
              <a:t>Le pipeline</a:t>
            </a:r>
            <a:endParaRPr lang="fr-FR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DC37471-E374-4BDD-8B2E-8817D376A75A}"/>
              </a:ext>
            </a:extLst>
          </p:cNvPr>
          <p:cNvSpPr/>
          <p:nvPr/>
        </p:nvSpPr>
        <p:spPr>
          <a:xfrm>
            <a:off x="6132502" y="1582858"/>
            <a:ext cx="4648656" cy="3920422"/>
          </a:xfrm>
          <a:prstGeom prst="rect">
            <a:avLst/>
          </a:prstGeom>
          <a:noFill/>
          <a:ln cmpd="sng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008B6C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3B103B50-170A-468B-A561-DD150077185B}"/>
              </a:ext>
            </a:extLst>
          </p:cNvPr>
          <p:cNvSpPr txBox="1"/>
          <p:nvPr/>
        </p:nvSpPr>
        <p:spPr>
          <a:xfrm>
            <a:off x="874143" y="1667779"/>
            <a:ext cx="4474234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Le Pipeline est une façons de passer les objets d’une commande à une autre.</a:t>
            </a:r>
          </a:p>
          <a:p>
            <a:endParaRPr lang="fr-FR" sz="1600" dirty="0"/>
          </a:p>
          <a:p>
            <a:r>
              <a:rPr lang="fr-FR" sz="1600" dirty="0"/>
              <a:t>Il est possible de contrôler la gestion du pipeline dans une fonction. </a:t>
            </a:r>
          </a:p>
          <a:p>
            <a:endParaRPr lang="fr-FR" sz="1600" dirty="0"/>
          </a:p>
          <a:p>
            <a:r>
              <a:rPr lang="nn-NO" sz="16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nn-NO" sz="1600" dirty="0">
                <a:solidFill>
                  <a:srgbClr val="DCDCAA"/>
                </a:solidFill>
                <a:latin typeface="Consolas" panose="020B0609020204030204" pitchFamily="49" charset="0"/>
              </a:rPr>
              <a:t>Parameter</a:t>
            </a:r>
            <a:r>
              <a:rPr lang="nn-NO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nn-NO" sz="1600" dirty="0">
                <a:solidFill>
                  <a:srgbClr val="9CDCFE"/>
                </a:solidFill>
                <a:latin typeface="Consolas" panose="020B0609020204030204" pitchFamily="49" charset="0"/>
              </a:rPr>
              <a:t>ValueFrompipeline</a:t>
            </a:r>
            <a:r>
              <a:rPr lang="nn-NO" sz="16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nn-NO" sz="1600" dirty="0">
                <a:solidFill>
                  <a:srgbClr val="569CD6"/>
                </a:solidFill>
                <a:latin typeface="Consolas" panose="020B0609020204030204" pitchFamily="49" charset="0"/>
              </a:rPr>
              <a:t>$true</a:t>
            </a:r>
            <a:r>
              <a:rPr lang="nn-NO" sz="1600" dirty="0">
                <a:solidFill>
                  <a:srgbClr val="D4D4D4"/>
                </a:solidFill>
                <a:latin typeface="Consolas" panose="020B0609020204030204" pitchFamily="49" charset="0"/>
              </a:rPr>
              <a:t>)]</a:t>
            </a:r>
          </a:p>
          <a:p>
            <a:r>
              <a:rPr lang="nn-NO" sz="16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nn-NO" sz="1600" dirty="0">
                <a:solidFill>
                  <a:srgbClr val="569CD6"/>
                </a:solidFill>
                <a:latin typeface="Consolas" panose="020B0609020204030204" pitchFamily="49" charset="0"/>
              </a:rPr>
              <a:t>string</a:t>
            </a:r>
            <a:r>
              <a:rPr lang="nn-NO" sz="1600" dirty="0">
                <a:solidFill>
                  <a:srgbClr val="D4D4D4"/>
                </a:solidFill>
                <a:latin typeface="Consolas" panose="020B0609020204030204" pitchFamily="49" charset="0"/>
              </a:rPr>
              <a:t>[]]</a:t>
            </a:r>
            <a:r>
              <a:rPr lang="nn-NO" sz="1600" dirty="0">
                <a:solidFill>
                  <a:srgbClr val="9CDCFE"/>
                </a:solidFill>
                <a:latin typeface="Consolas" panose="020B0609020204030204" pitchFamily="49" charset="0"/>
              </a:rPr>
              <a:t>$MyParam</a:t>
            </a:r>
            <a:endParaRPr lang="nn-NO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nn-NO" sz="16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fr-FR" sz="1600" dirty="0"/>
              <a:t>Il </a:t>
            </a:r>
            <a:r>
              <a:rPr lang="fr-FR" sz="1600" dirty="0" err="1"/>
              <a:t>ValueFromPipeline</a:t>
            </a:r>
            <a:r>
              <a:rPr lang="fr-FR" sz="1600" dirty="0"/>
              <a:t> permet de capturer </a:t>
            </a:r>
            <a:r>
              <a:rPr lang="fr-FR" sz="1600" dirty="0" err="1"/>
              <a:t>l’object</a:t>
            </a:r>
            <a:r>
              <a:rPr lang="fr-FR" sz="1600" dirty="0"/>
              <a:t> dans le paramètre </a:t>
            </a:r>
            <a:r>
              <a:rPr lang="fr-FR" sz="1600" dirty="0" err="1"/>
              <a:t>MyParam</a:t>
            </a:r>
            <a:endParaRPr lang="fr-FR" sz="1600" dirty="0"/>
          </a:p>
          <a:p>
            <a:endParaRPr lang="fr-FR" sz="1600" dirty="0"/>
          </a:p>
          <a:p>
            <a:r>
              <a:rPr lang="fr-FR" sz="1600" dirty="0"/>
              <a:t>Un </a:t>
            </a:r>
            <a:r>
              <a:rPr lang="fr-FR" sz="1600" dirty="0" err="1"/>
              <a:t>array</a:t>
            </a:r>
            <a:r>
              <a:rPr lang="fr-FR" sz="1600" dirty="0"/>
              <a:t> permet de gerer les cas où il y aurait de multiple objets</a:t>
            </a:r>
          </a:p>
          <a:p>
            <a:endParaRPr lang="fr-FR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94F99724-75D6-4697-B44D-8098FDC4B49A}"/>
              </a:ext>
            </a:extLst>
          </p:cNvPr>
          <p:cNvSpPr txBox="1"/>
          <p:nvPr/>
        </p:nvSpPr>
        <p:spPr>
          <a:xfrm>
            <a:off x="6208367" y="1686851"/>
            <a:ext cx="447423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Si il y a plus d’un argument ou si les objet renvoyé sont multiple. </a:t>
            </a:r>
          </a:p>
          <a:p>
            <a:r>
              <a:rPr lang="fr-FR" sz="1600" dirty="0"/>
              <a:t>On peut gérer la façons dont les objets sont distribués entre les paramètre</a:t>
            </a:r>
          </a:p>
          <a:p>
            <a:r>
              <a:rPr lang="fr-FR" sz="1600" dirty="0">
                <a:solidFill>
                  <a:srgbClr val="C586C0"/>
                </a:solidFill>
                <a:latin typeface="Consolas" panose="020B0609020204030204" pitchFamily="49" charset="0"/>
              </a:rPr>
              <a:t>Param</a:t>
            </a:r>
            <a:r>
              <a:rPr lang="fr-FR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fr-FR" sz="16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fr-FR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parameter</a:t>
            </a:r>
            <a:r>
              <a:rPr lang="fr-FR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ValueFromPipelineByPropertyName</a:t>
            </a:r>
            <a:r>
              <a:rPr lang="fr-FR" sz="16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fr-FR" sz="1600" dirty="0">
                <a:solidFill>
                  <a:srgbClr val="569CD6"/>
                </a:solidFill>
                <a:latin typeface="Consolas" panose="020B0609020204030204" pitchFamily="49" charset="0"/>
              </a:rPr>
              <a:t>$</a:t>
            </a:r>
            <a:r>
              <a:rPr lang="fr-FR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fr-FR" sz="1600" dirty="0">
                <a:solidFill>
                  <a:srgbClr val="D4D4D4"/>
                </a:solidFill>
                <a:latin typeface="Consolas" panose="020B0609020204030204" pitchFamily="49" charset="0"/>
              </a:rPr>
              <a:t>)]</a:t>
            </a:r>
          </a:p>
          <a:p>
            <a:r>
              <a:rPr lang="fr-FR" sz="16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fr-FR" sz="1600" dirty="0">
                <a:solidFill>
                  <a:srgbClr val="569CD6"/>
                </a:solidFill>
                <a:latin typeface="Consolas" panose="020B0609020204030204" pitchFamily="49" charset="0"/>
              </a:rPr>
              <a:t>String</a:t>
            </a:r>
            <a:r>
              <a:rPr lang="fr-FR" sz="1600" dirty="0">
                <a:solidFill>
                  <a:srgbClr val="D4D4D4"/>
                </a:solidFill>
                <a:latin typeface="Consolas" panose="020B0609020204030204" pitchFamily="49" charset="0"/>
              </a:rPr>
              <a:t>[]]</a:t>
            </a:r>
          </a:p>
          <a:p>
            <a:r>
              <a:rPr lang="fr-FR" sz="1600" dirty="0">
                <a:solidFill>
                  <a:srgbClr val="9CDCFE"/>
                </a:solidFill>
                <a:latin typeface="Consolas" panose="020B0609020204030204" pitchFamily="49" charset="0"/>
              </a:rPr>
              <a:t>$</a:t>
            </a:r>
            <a:r>
              <a:rPr lang="fr-F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MyParam</a:t>
            </a:r>
            <a:endParaRPr lang="fr-FR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fr-FR" sz="16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endParaRPr lang="fr-FR" sz="1600" dirty="0"/>
          </a:p>
          <a:p>
            <a:r>
              <a:rPr lang="fr-FR" sz="1600" dirty="0"/>
              <a:t>Pour qu’il soit accepté, il faut que l’objet entrant par le pipeline doit porter le même nom que le param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359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2C67334-4716-4404-AACA-820908652F89}"/>
              </a:ext>
            </a:extLst>
          </p:cNvPr>
          <p:cNvSpPr/>
          <p:nvPr/>
        </p:nvSpPr>
        <p:spPr>
          <a:xfrm>
            <a:off x="821318" y="1002007"/>
            <a:ext cx="9959840" cy="5563056"/>
          </a:xfrm>
          <a:prstGeom prst="rect">
            <a:avLst/>
          </a:prstGeom>
          <a:noFill/>
          <a:ln cmpd="sng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008B6C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F668D4F-D726-4A2E-9D0E-4E21281A16CF}"/>
              </a:ext>
            </a:extLst>
          </p:cNvPr>
          <p:cNvSpPr/>
          <p:nvPr/>
        </p:nvSpPr>
        <p:spPr>
          <a:xfrm>
            <a:off x="821317" y="215137"/>
            <a:ext cx="9959841" cy="586786"/>
          </a:xfrm>
          <a:prstGeom prst="rect">
            <a:avLst/>
          </a:prstGeom>
          <a:noFill/>
          <a:ln cmpd="sng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008B6C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A3D7463-DE59-4936-903B-9D27B4320E51}"/>
              </a:ext>
            </a:extLst>
          </p:cNvPr>
          <p:cNvSpPr txBox="1"/>
          <p:nvPr/>
        </p:nvSpPr>
        <p:spPr>
          <a:xfrm>
            <a:off x="963679" y="292937"/>
            <a:ext cx="97189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sz="2000" b="1" dirty="0" err="1">
                <a:solidFill>
                  <a:schemeClr val="accent2">
                    <a:lumMod val="75000"/>
                  </a:schemeClr>
                </a:solidFill>
              </a:rPr>
              <a:t>ParameterSet</a:t>
            </a:r>
            <a:endParaRPr lang="fr-FR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410F8B4D-75D1-42D5-B782-D9A958A6C595}"/>
              </a:ext>
            </a:extLst>
          </p:cNvPr>
          <p:cNvSpPr txBox="1"/>
          <p:nvPr/>
        </p:nvSpPr>
        <p:spPr>
          <a:xfrm>
            <a:off x="920151" y="1104181"/>
            <a:ext cx="976245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Lors de la création d’une fonction il est possible d’avoir besoin de plusieurs paramètres qui peuvent être incompatibles entre eux. </a:t>
            </a:r>
          </a:p>
          <a:p>
            <a:endParaRPr lang="fr-FR" sz="1600" dirty="0"/>
          </a:p>
          <a:p>
            <a:r>
              <a:rPr lang="fr-FR" sz="1600" dirty="0"/>
              <a:t>Par exemple, un </a:t>
            </a:r>
            <a:r>
              <a:rPr lang="fr-FR" sz="1600" dirty="0" err="1"/>
              <a:t>cmdlet</a:t>
            </a:r>
            <a:r>
              <a:rPr lang="fr-FR" sz="1600" dirty="0"/>
              <a:t> peut utiliser un mode d’authentification par </a:t>
            </a:r>
            <a:r>
              <a:rPr lang="fr-FR" sz="1600" dirty="0" err="1"/>
              <a:t>username</a:t>
            </a:r>
            <a:r>
              <a:rPr lang="fr-FR" sz="1600" dirty="0"/>
              <a:t>/</a:t>
            </a:r>
            <a:r>
              <a:rPr lang="fr-FR" sz="1600" dirty="0" err="1"/>
              <a:t>password</a:t>
            </a:r>
            <a:r>
              <a:rPr lang="fr-FR" sz="1600" dirty="0"/>
              <a:t> ou par </a:t>
            </a:r>
            <a:r>
              <a:rPr lang="fr-FR" sz="1600" dirty="0" err="1"/>
              <a:t>token</a:t>
            </a:r>
            <a:endParaRPr lang="fr-FR" sz="1600" dirty="0"/>
          </a:p>
          <a:p>
            <a:endParaRPr lang="fr-FR" sz="1600" dirty="0"/>
          </a:p>
          <a:p>
            <a:r>
              <a:rPr lang="fr-FR" sz="16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fr-FR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CmdletBinding</a:t>
            </a:r>
            <a:r>
              <a:rPr lang="fr-FR" sz="1600" dirty="0">
                <a:solidFill>
                  <a:srgbClr val="D4D4D4"/>
                </a:solidFill>
                <a:latin typeface="Consolas" panose="020B0609020204030204" pitchFamily="49" charset="0"/>
              </a:rPr>
              <a:t>()]</a:t>
            </a:r>
          </a:p>
          <a:p>
            <a:r>
              <a:rPr lang="fr-FR" sz="1600" dirty="0">
                <a:solidFill>
                  <a:srgbClr val="C586C0"/>
                </a:solidFill>
                <a:latin typeface="Consolas" panose="020B0609020204030204" pitchFamily="49" charset="0"/>
              </a:rPr>
              <a:t>Param</a:t>
            </a:r>
            <a:r>
              <a:rPr lang="fr-FR" sz="16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</a:p>
          <a:p>
            <a:r>
              <a:rPr lang="fr-FR" sz="16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fr-FR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Parameter</a:t>
            </a:r>
            <a:r>
              <a:rPr lang="fr-FR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ParameterSetName</a:t>
            </a:r>
            <a:r>
              <a:rPr lang="fr-FR" sz="16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fr-FR" sz="16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fr-FR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ByLogin</a:t>
            </a:r>
            <a:r>
              <a:rPr lang="fr-FR" sz="16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fr-FR" sz="1600" dirty="0">
                <a:solidFill>
                  <a:srgbClr val="D4D4D4"/>
                </a:solidFill>
                <a:latin typeface="Consolas" panose="020B0609020204030204" pitchFamily="49" charset="0"/>
              </a:rPr>
              <a:t>)]</a:t>
            </a:r>
          </a:p>
          <a:p>
            <a:r>
              <a:rPr lang="fr-FR" sz="16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fr-FR" sz="1600" dirty="0">
                <a:solidFill>
                  <a:srgbClr val="569CD6"/>
                </a:solidFill>
                <a:latin typeface="Consolas" panose="020B0609020204030204" pitchFamily="49" charset="0"/>
              </a:rPr>
              <a:t>string</a:t>
            </a:r>
            <a:r>
              <a:rPr lang="fr-FR" sz="1600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  <a:r>
              <a:rPr lang="fr-FR" sz="1600" dirty="0">
                <a:solidFill>
                  <a:srgbClr val="9CDCFE"/>
                </a:solidFill>
                <a:latin typeface="Consolas" panose="020B0609020204030204" pitchFamily="49" charset="0"/>
              </a:rPr>
              <a:t>$</a:t>
            </a:r>
            <a:r>
              <a:rPr lang="fr-F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Username</a:t>
            </a:r>
            <a:r>
              <a:rPr lang="fr-FR" sz="16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fr-FR" sz="16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fr-FR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Parameter</a:t>
            </a:r>
            <a:r>
              <a:rPr lang="fr-FR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ParameterSetName</a:t>
            </a:r>
            <a:r>
              <a:rPr lang="fr-FR" sz="16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fr-FR" sz="16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fr-FR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ByLogin</a:t>
            </a:r>
            <a:r>
              <a:rPr lang="fr-FR" sz="16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fr-FR" sz="1600" dirty="0">
                <a:solidFill>
                  <a:srgbClr val="D4D4D4"/>
                </a:solidFill>
                <a:latin typeface="Consolas" panose="020B0609020204030204" pitchFamily="49" charset="0"/>
              </a:rPr>
              <a:t>)]</a:t>
            </a:r>
          </a:p>
          <a:p>
            <a:r>
              <a:rPr lang="fr-FR" sz="16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fr-FR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PSCredential</a:t>
            </a:r>
            <a:r>
              <a:rPr lang="fr-FR" sz="1600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  <a:r>
              <a:rPr lang="fr-FR" sz="1600" dirty="0">
                <a:solidFill>
                  <a:srgbClr val="9CDCFE"/>
                </a:solidFill>
                <a:latin typeface="Consolas" panose="020B0609020204030204" pitchFamily="49" charset="0"/>
              </a:rPr>
              <a:t>$</a:t>
            </a:r>
            <a:r>
              <a:rPr lang="fr-F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Pass</a:t>
            </a:r>
            <a:r>
              <a:rPr lang="fr-FR" sz="16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fr-FR" sz="16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fr-FR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Parameter</a:t>
            </a:r>
            <a:r>
              <a:rPr lang="fr-FR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ParameterSetName</a:t>
            </a:r>
            <a:r>
              <a:rPr lang="fr-FR" sz="16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fr-FR" sz="16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fr-FR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ByToken</a:t>
            </a:r>
            <a:r>
              <a:rPr lang="fr-FR" sz="16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fr-FR" sz="1600" dirty="0">
                <a:solidFill>
                  <a:srgbClr val="D4D4D4"/>
                </a:solidFill>
                <a:latin typeface="Consolas" panose="020B0609020204030204" pitchFamily="49" charset="0"/>
              </a:rPr>
              <a:t>)]</a:t>
            </a:r>
          </a:p>
          <a:p>
            <a:r>
              <a:rPr lang="fr-FR" sz="16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fr-FR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PSSession</a:t>
            </a:r>
            <a:r>
              <a:rPr lang="fr-FR" sz="1600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  <a:r>
              <a:rPr lang="fr-FR" sz="1600" dirty="0">
                <a:solidFill>
                  <a:srgbClr val="9CDCFE"/>
                </a:solidFill>
                <a:latin typeface="Consolas" panose="020B0609020204030204" pitchFamily="49" charset="0"/>
              </a:rPr>
              <a:t>$</a:t>
            </a:r>
            <a:r>
              <a:rPr lang="fr-F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Token</a:t>
            </a:r>
            <a:endParaRPr lang="fr-FR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fr-FR" sz="16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endParaRPr lang="fr-FR" dirty="0"/>
          </a:p>
          <a:p>
            <a:r>
              <a:rPr lang="fr-FR" sz="1600" dirty="0"/>
              <a:t>Ainsi nous avons deux groupes de paramètres, </a:t>
            </a:r>
            <a:r>
              <a:rPr lang="fr-FR" sz="1600" dirty="0" err="1"/>
              <a:t>ByToken</a:t>
            </a:r>
            <a:r>
              <a:rPr lang="fr-FR" sz="1600" dirty="0"/>
              <a:t> et </a:t>
            </a:r>
            <a:r>
              <a:rPr lang="fr-FR" sz="1600" dirty="0" err="1"/>
              <a:t>ByLogin</a:t>
            </a:r>
            <a:endParaRPr lang="fr-FR" sz="1600" dirty="0"/>
          </a:p>
          <a:p>
            <a:endParaRPr lang="fr-FR" sz="1600" dirty="0"/>
          </a:p>
          <a:p>
            <a:r>
              <a:rPr lang="fr-FR" sz="1600" dirty="0"/>
              <a:t>On peut tester alors </a:t>
            </a:r>
            <a:r>
              <a:rPr lang="fr-FR" sz="1600" dirty="0">
                <a:solidFill>
                  <a:srgbClr val="D4D4D4"/>
                </a:solidFill>
                <a:latin typeface="Consolas" panose="020B0609020204030204" pitchFamily="49" charset="0"/>
              </a:rPr>
              <a:t>$</a:t>
            </a:r>
            <a:r>
              <a:rPr lang="fr-FR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PsCmdlet</a:t>
            </a:r>
            <a:r>
              <a:rPr lang="fr-F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.ParameterSetName</a:t>
            </a:r>
            <a:r>
              <a:rPr lang="fr-FR" sz="1600" dirty="0">
                <a:solidFill>
                  <a:srgbClr val="9CDCFE"/>
                </a:solidFill>
                <a:latin typeface="Consolas" panose="020B0609020204030204" pitchFamily="49" charset="0"/>
              </a:rPr>
              <a:t> </a:t>
            </a:r>
            <a:endParaRPr lang="fr-FR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575243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2C67334-4716-4404-AACA-820908652F89}"/>
              </a:ext>
            </a:extLst>
          </p:cNvPr>
          <p:cNvSpPr/>
          <p:nvPr/>
        </p:nvSpPr>
        <p:spPr>
          <a:xfrm>
            <a:off x="821318" y="1002007"/>
            <a:ext cx="9959840" cy="5563056"/>
          </a:xfrm>
          <a:prstGeom prst="rect">
            <a:avLst/>
          </a:prstGeom>
          <a:noFill/>
          <a:ln cmpd="sng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008B6C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F668D4F-D726-4A2E-9D0E-4E21281A16CF}"/>
              </a:ext>
            </a:extLst>
          </p:cNvPr>
          <p:cNvSpPr/>
          <p:nvPr/>
        </p:nvSpPr>
        <p:spPr>
          <a:xfrm>
            <a:off x="821317" y="215137"/>
            <a:ext cx="9959841" cy="586786"/>
          </a:xfrm>
          <a:prstGeom prst="rect">
            <a:avLst/>
          </a:prstGeom>
          <a:noFill/>
          <a:ln cmpd="sng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008B6C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A3D7463-DE59-4936-903B-9D27B4320E51}"/>
              </a:ext>
            </a:extLst>
          </p:cNvPr>
          <p:cNvSpPr txBox="1"/>
          <p:nvPr/>
        </p:nvSpPr>
        <p:spPr>
          <a:xfrm>
            <a:off x="963679" y="292937"/>
            <a:ext cx="97189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sz="2000" b="1" dirty="0" err="1">
                <a:solidFill>
                  <a:schemeClr val="accent2">
                    <a:lumMod val="75000"/>
                  </a:schemeClr>
                </a:solidFill>
              </a:rPr>
              <a:t>WhatIf</a:t>
            </a:r>
            <a:endParaRPr lang="fr-FR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0AAE51EC-A434-4BF2-9A5A-BD9C12214D3C}"/>
              </a:ext>
            </a:extLst>
          </p:cNvPr>
          <p:cNvSpPr txBox="1"/>
          <p:nvPr/>
        </p:nvSpPr>
        <p:spPr>
          <a:xfrm>
            <a:off x="902898" y="1069675"/>
            <a:ext cx="977970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Nous avons vue que lors de la configuration du </a:t>
            </a:r>
            <a:r>
              <a:rPr lang="fr-FR" dirty="0" err="1"/>
              <a:t>cmdlet</a:t>
            </a:r>
            <a:r>
              <a:rPr lang="fr-FR" dirty="0"/>
              <a:t>, il était possible d’activer </a:t>
            </a:r>
            <a:r>
              <a:rPr lang="fr-FR" dirty="0" err="1"/>
              <a:t>SupportShoulProcess</a:t>
            </a:r>
            <a:r>
              <a:rPr lang="fr-FR" dirty="0"/>
              <a:t> </a:t>
            </a:r>
          </a:p>
          <a:p>
            <a:endParaRPr lang="fr-FR" dirty="0"/>
          </a:p>
          <a:p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fr-FR" dirty="0" err="1">
                <a:solidFill>
                  <a:srgbClr val="DCDCAA"/>
                </a:solidFill>
                <a:latin typeface="Consolas" panose="020B0609020204030204" pitchFamily="49" charset="0"/>
              </a:rPr>
              <a:t>CmdletBinding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dirty="0" err="1">
                <a:solidFill>
                  <a:srgbClr val="9CDCFE"/>
                </a:solidFill>
                <a:latin typeface="Consolas" panose="020B0609020204030204" pitchFamily="49" charset="0"/>
              </a:rPr>
              <a:t>SupportsShouldProcess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fr-FR" dirty="0">
                <a:solidFill>
                  <a:srgbClr val="569CD6"/>
                </a:solidFill>
                <a:latin typeface="Consolas" panose="020B0609020204030204" pitchFamily="49" charset="0"/>
              </a:rPr>
              <a:t>$</a:t>
            </a:r>
            <a:r>
              <a:rPr lang="fr-FR" dirty="0" err="1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)]</a:t>
            </a:r>
          </a:p>
          <a:p>
            <a:endParaRPr lang="fr-FR" dirty="0"/>
          </a:p>
          <a:p>
            <a:r>
              <a:rPr lang="fr-FR" dirty="0"/>
              <a:t>Cela permet d’activer -</a:t>
            </a:r>
            <a:r>
              <a:rPr lang="fr-FR" dirty="0" err="1"/>
              <a:t>whatif</a:t>
            </a:r>
            <a:r>
              <a:rPr lang="fr-FR" dirty="0"/>
              <a:t> </a:t>
            </a:r>
            <a:br>
              <a:rPr lang="fr-FR" dirty="0"/>
            </a:br>
            <a:br>
              <a:rPr lang="fr-FR" dirty="0"/>
            </a:br>
            <a:r>
              <a:rPr lang="fr-FR" dirty="0"/>
              <a:t>Comment gérer le message renvoyer par la commande </a:t>
            </a:r>
          </a:p>
          <a:p>
            <a:endParaRPr lang="fr-FR" dirty="0"/>
          </a:p>
          <a:p>
            <a:r>
              <a:rPr lang="en-GB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 ($</a:t>
            </a:r>
            <a:r>
              <a:rPr lang="en-GB" dirty="0" err="1">
                <a:solidFill>
                  <a:srgbClr val="D4D4D4"/>
                </a:solidFill>
                <a:latin typeface="Consolas" panose="020B0609020204030204" pitchFamily="49" charset="0"/>
              </a:rPr>
              <a:t>PSCmdlet</a:t>
            </a:r>
            <a:r>
              <a:rPr lang="en-GB" dirty="0" err="1">
                <a:solidFill>
                  <a:srgbClr val="9CDCFE"/>
                </a:solidFill>
                <a:latin typeface="Consolas" panose="020B0609020204030204" pitchFamily="49" charset="0"/>
              </a:rPr>
              <a:t>.ShouldProcess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9CDCFE"/>
                </a:solidFill>
                <a:latin typeface="Consolas" panose="020B0609020204030204" pitchFamily="49" charset="0"/>
              </a:rPr>
              <a:t>$</a:t>
            </a:r>
            <a:r>
              <a:rPr lang="en-GB" dirty="0" err="1">
                <a:solidFill>
                  <a:srgbClr val="9CDCFE"/>
                </a:solidFill>
                <a:latin typeface="Consolas" panose="020B0609020204030204" pitchFamily="49" charset="0"/>
              </a:rPr>
              <a:t>SomeVar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 , </a:t>
            </a:r>
            <a:r>
              <a:rPr lang="en-GB" dirty="0">
                <a:solidFill>
                  <a:srgbClr val="CE9178"/>
                </a:solidFill>
                <a:latin typeface="Consolas" panose="020B0609020204030204" pitchFamily="49" charset="0"/>
              </a:rPr>
              <a:t>"Approving the Action"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)) {</a:t>
            </a:r>
          </a:p>
          <a:p>
            <a:r>
              <a:rPr lang="en-GB" dirty="0">
                <a:solidFill>
                  <a:srgbClr val="6A9955"/>
                </a:solidFill>
                <a:latin typeface="Consolas" panose="020B0609020204030204" pitchFamily="49" charset="0"/>
              </a:rPr>
              <a:t># DO SOMETHING</a:t>
            </a:r>
            <a:endParaRPr lang="en-GB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GB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778447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2C67334-4716-4404-AACA-820908652F89}"/>
              </a:ext>
            </a:extLst>
          </p:cNvPr>
          <p:cNvSpPr/>
          <p:nvPr/>
        </p:nvSpPr>
        <p:spPr>
          <a:xfrm>
            <a:off x="821318" y="1002007"/>
            <a:ext cx="9959840" cy="5563056"/>
          </a:xfrm>
          <a:prstGeom prst="rect">
            <a:avLst/>
          </a:prstGeom>
          <a:noFill/>
          <a:ln cmpd="sng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008B6C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F668D4F-D726-4A2E-9D0E-4E21281A16CF}"/>
              </a:ext>
            </a:extLst>
          </p:cNvPr>
          <p:cNvSpPr/>
          <p:nvPr/>
        </p:nvSpPr>
        <p:spPr>
          <a:xfrm>
            <a:off x="821317" y="215137"/>
            <a:ext cx="9959841" cy="586786"/>
          </a:xfrm>
          <a:prstGeom prst="rect">
            <a:avLst/>
          </a:prstGeom>
          <a:noFill/>
          <a:ln cmpd="sng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008B6C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A3D7463-DE59-4936-903B-9D27B4320E51}"/>
              </a:ext>
            </a:extLst>
          </p:cNvPr>
          <p:cNvSpPr txBox="1"/>
          <p:nvPr/>
        </p:nvSpPr>
        <p:spPr>
          <a:xfrm>
            <a:off x="963679" y="292937"/>
            <a:ext cx="97189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sz="2000" b="1" dirty="0">
                <a:solidFill>
                  <a:schemeClr val="accent2">
                    <a:lumMod val="75000"/>
                  </a:schemeClr>
                </a:solidFill>
              </a:rPr>
              <a:t>Splatting</a:t>
            </a:r>
            <a:endParaRPr lang="fr-FR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0AAE51EC-A434-4BF2-9A5A-BD9C12214D3C}"/>
              </a:ext>
            </a:extLst>
          </p:cNvPr>
          <p:cNvSpPr txBox="1"/>
          <p:nvPr/>
        </p:nvSpPr>
        <p:spPr>
          <a:xfrm>
            <a:off x="902898" y="1069675"/>
            <a:ext cx="977970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Parfois il est nécessaire de construire dynamiquement une liste de paramètres pour une fonction. </a:t>
            </a:r>
          </a:p>
          <a:p>
            <a:endParaRPr lang="fr-FR" dirty="0"/>
          </a:p>
          <a:p>
            <a:r>
              <a:rPr lang="fr-FR" dirty="0"/>
              <a:t>D’autres fois le nombre de paramètres rend illisible la ligne de commande</a:t>
            </a:r>
          </a:p>
          <a:p>
            <a:endParaRPr lang="fr-FR" dirty="0"/>
          </a:p>
          <a:p>
            <a:r>
              <a:rPr lang="fr-FR" dirty="0"/>
              <a:t>Le </a:t>
            </a:r>
            <a:r>
              <a:rPr lang="fr-FR" dirty="0" err="1"/>
              <a:t>splatting</a:t>
            </a:r>
            <a:r>
              <a:rPr lang="fr-FR" dirty="0"/>
              <a:t> permet  de contourner ce problème. </a:t>
            </a:r>
          </a:p>
          <a:p>
            <a:endParaRPr lang="fr-FR" dirty="0"/>
          </a:p>
          <a:p>
            <a:r>
              <a:rPr lang="fr-FR" dirty="0"/>
              <a:t>Cela consiste a créer un </a:t>
            </a:r>
            <a:r>
              <a:rPr lang="fr-FR" dirty="0" err="1"/>
              <a:t>Hastable</a:t>
            </a:r>
            <a:r>
              <a:rPr lang="fr-FR" dirty="0"/>
              <a:t> avec les nom des paramètres et les arguments</a:t>
            </a:r>
          </a:p>
          <a:p>
            <a:endParaRPr lang="en-GB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nb-NO" dirty="0">
                <a:solidFill>
                  <a:srgbClr val="9CDCFE"/>
                </a:solidFill>
                <a:latin typeface="Consolas" panose="020B0609020204030204" pitchFamily="49" charset="0"/>
              </a:rPr>
              <a:t>$Splatte</a:t>
            </a:r>
            <a:r>
              <a:rPr lang="nb-NO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nb-NO" dirty="0">
                <a:solidFill>
                  <a:srgbClr val="569CD6"/>
                </a:solidFill>
                <a:latin typeface="Consolas" panose="020B0609020204030204" pitchFamily="49" charset="0"/>
              </a:rPr>
              <a:t>@</a:t>
            </a:r>
            <a:r>
              <a:rPr lang="nb-NO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nb-NO" dirty="0">
                <a:solidFill>
                  <a:srgbClr val="9CDCFE"/>
                </a:solidFill>
                <a:latin typeface="Consolas" panose="020B0609020204030204" pitchFamily="49" charset="0"/>
              </a:rPr>
              <a:t>Path</a:t>
            </a:r>
            <a:r>
              <a:rPr lang="nb-NO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nb-NO" dirty="0">
                <a:solidFill>
                  <a:srgbClr val="CE9178"/>
                </a:solidFill>
                <a:latin typeface="Consolas" panose="020B0609020204030204" pitchFamily="49" charset="0"/>
              </a:rPr>
              <a:t>'C:\Temp'</a:t>
            </a:r>
            <a:endParaRPr lang="nb-NO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nb-NO" dirty="0">
                <a:solidFill>
                  <a:srgbClr val="9CDCFE"/>
                </a:solidFill>
                <a:latin typeface="Consolas" panose="020B0609020204030204" pitchFamily="49" charset="0"/>
              </a:rPr>
              <a:t>Filter</a:t>
            </a:r>
            <a:r>
              <a:rPr lang="nb-NO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nb-NO" dirty="0">
                <a:solidFill>
                  <a:srgbClr val="CE9178"/>
                </a:solidFill>
                <a:latin typeface="Consolas" panose="020B0609020204030204" pitchFamily="49" charset="0"/>
              </a:rPr>
              <a:t>'*.ps1'</a:t>
            </a:r>
            <a:endParaRPr lang="nb-NO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nb-NO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fr-FR" dirty="0"/>
              <a:t>Et d’appeler le </a:t>
            </a:r>
            <a:r>
              <a:rPr lang="fr-FR" dirty="0" err="1"/>
              <a:t>cmdlet</a:t>
            </a:r>
            <a:r>
              <a:rPr lang="fr-FR" dirty="0"/>
              <a:t> avec @</a:t>
            </a:r>
          </a:p>
          <a:p>
            <a:endParaRPr lang="fr-FR" dirty="0"/>
          </a:p>
          <a:p>
            <a:r>
              <a:rPr lang="fr-FR" dirty="0">
                <a:solidFill>
                  <a:srgbClr val="DCDCAA"/>
                </a:solidFill>
                <a:latin typeface="Consolas" panose="020B0609020204030204" pitchFamily="49" charset="0"/>
              </a:rPr>
              <a:t>Get-</a:t>
            </a:r>
            <a:r>
              <a:rPr lang="fr-FR" dirty="0" err="1">
                <a:solidFill>
                  <a:srgbClr val="DCDCAA"/>
                </a:solidFill>
                <a:latin typeface="Consolas" panose="020B0609020204030204" pitchFamily="49" charset="0"/>
              </a:rPr>
              <a:t>ChildItem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9CDCFE"/>
                </a:solidFill>
                <a:latin typeface="Consolas" panose="020B0609020204030204" pitchFamily="49" charset="0"/>
              </a:rPr>
              <a:t>@</a:t>
            </a:r>
            <a:r>
              <a:rPr lang="fr-FR" dirty="0" err="1">
                <a:solidFill>
                  <a:srgbClr val="9CDCFE"/>
                </a:solidFill>
                <a:latin typeface="Consolas" panose="020B0609020204030204" pitchFamily="49" charset="0"/>
              </a:rPr>
              <a:t>ParamSplat</a:t>
            </a:r>
            <a:endParaRPr lang="fr-F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350191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Questions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003596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2C67334-4716-4404-AACA-820908652F89}"/>
              </a:ext>
            </a:extLst>
          </p:cNvPr>
          <p:cNvSpPr/>
          <p:nvPr/>
        </p:nvSpPr>
        <p:spPr>
          <a:xfrm>
            <a:off x="821318" y="1002007"/>
            <a:ext cx="9959840" cy="5563056"/>
          </a:xfrm>
          <a:prstGeom prst="rect">
            <a:avLst/>
          </a:prstGeom>
          <a:noFill/>
          <a:ln cmpd="sng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008B6C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F668D4F-D726-4A2E-9D0E-4E21281A16CF}"/>
              </a:ext>
            </a:extLst>
          </p:cNvPr>
          <p:cNvSpPr/>
          <p:nvPr/>
        </p:nvSpPr>
        <p:spPr>
          <a:xfrm>
            <a:off x="821317" y="215137"/>
            <a:ext cx="9959841" cy="586786"/>
          </a:xfrm>
          <a:prstGeom prst="rect">
            <a:avLst/>
          </a:prstGeom>
          <a:noFill/>
          <a:ln cmpd="sng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008B6C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A3D7463-DE59-4936-903B-9D27B4320E51}"/>
              </a:ext>
            </a:extLst>
          </p:cNvPr>
          <p:cNvSpPr txBox="1"/>
          <p:nvPr/>
        </p:nvSpPr>
        <p:spPr>
          <a:xfrm>
            <a:off x="963679" y="292937"/>
            <a:ext cx="97189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sz="2000" b="1" dirty="0">
                <a:solidFill>
                  <a:schemeClr val="accent2">
                    <a:lumMod val="75000"/>
                  </a:schemeClr>
                </a:solidFill>
              </a:rPr>
              <a:t>Agenda</a:t>
            </a:r>
            <a:endParaRPr lang="fr-FR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0AAE51EC-A434-4BF2-9A5A-BD9C12214D3C}"/>
              </a:ext>
            </a:extLst>
          </p:cNvPr>
          <p:cNvSpPr txBox="1"/>
          <p:nvPr/>
        </p:nvSpPr>
        <p:spPr>
          <a:xfrm>
            <a:off x="902898" y="1069675"/>
            <a:ext cx="977970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err="1"/>
              <a:t>Meetup</a:t>
            </a:r>
            <a:r>
              <a:rPr lang="fr-FR" sz="2000" b="1" dirty="0"/>
              <a:t> : </a:t>
            </a:r>
          </a:p>
          <a:p>
            <a:endParaRPr lang="fr-FR" dirty="0"/>
          </a:p>
          <a:p>
            <a:r>
              <a:rPr lang="fr-FR" sz="2800" dirty="0"/>
              <a:t>Pester, Infra as a Code and </a:t>
            </a:r>
            <a:r>
              <a:rPr lang="fr-FR" sz="2800" dirty="0" err="1"/>
              <a:t>Testing</a:t>
            </a:r>
            <a:r>
              <a:rPr lang="fr-FR" sz="2800" dirty="0"/>
              <a:t>, le 12/12/18 en ligne</a:t>
            </a:r>
            <a:br>
              <a:rPr lang="fr-FR" sz="2800" dirty="0"/>
            </a:br>
            <a:r>
              <a:rPr lang="fr-FR" sz="2800" dirty="0">
                <a:hlinkClick r:id="rId2"/>
              </a:rPr>
              <a:t>https://www.meetup.com/fr-FR/FrenchPSUG/events/256177833/</a:t>
            </a:r>
            <a:endParaRPr lang="fr-FR" sz="2800" dirty="0"/>
          </a:p>
          <a:p>
            <a:endParaRPr lang="fr-FR" sz="2800" dirty="0"/>
          </a:p>
          <a:p>
            <a:endParaRPr lang="fr-FR" sz="2800" dirty="0"/>
          </a:p>
          <a:p>
            <a:r>
              <a:rPr lang="fr-FR" sz="2800" strike="sngStrike" dirty="0"/>
              <a:t>Azure DSC, Workshop le 13/12/18 ici même </a:t>
            </a:r>
          </a:p>
          <a:p>
            <a:r>
              <a:rPr lang="fr-FR" sz="2800" strike="sngStrike" dirty="0">
                <a:hlinkClick r:id="rId3"/>
              </a:rPr>
              <a:t>https://www.meetup.com/fr-FR/PowerShell-Paris/events/255138353/</a:t>
            </a:r>
            <a:endParaRPr lang="fr-FR" sz="2800" strike="sngStrike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129549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Conclusion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74760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4233" y="1253331"/>
            <a:ext cx="8595360" cy="4351337"/>
          </a:xfrm>
        </p:spPr>
        <p:txBody>
          <a:bodyPr>
            <a:normAutofit/>
          </a:bodyPr>
          <a:lstStyle/>
          <a:p>
            <a:r>
              <a:rPr lang="en-CA" dirty="0"/>
              <a:t>Paris PowerShell and DevOps</a:t>
            </a:r>
          </a:p>
          <a:p>
            <a:r>
              <a:rPr lang="en-CA" dirty="0"/>
              <a:t>Retour sur la conf </a:t>
            </a:r>
            <a:r>
              <a:rPr lang="en-CA" dirty="0" err="1"/>
              <a:t>WinOps</a:t>
            </a:r>
            <a:r>
              <a:rPr lang="en-CA" dirty="0"/>
              <a:t> 2018</a:t>
            </a:r>
          </a:p>
          <a:p>
            <a:r>
              <a:rPr lang="en-CA" dirty="0"/>
              <a:t>Parameter Binding</a:t>
            </a:r>
            <a:br>
              <a:rPr lang="en-CA" dirty="0"/>
            </a:br>
            <a:endParaRPr lang="en-CA" dirty="0"/>
          </a:p>
          <a:p>
            <a:pPr lvl="1"/>
            <a:r>
              <a:rPr lang="en-CA" dirty="0" err="1"/>
              <a:t>Qu’est</a:t>
            </a:r>
            <a:r>
              <a:rPr lang="en-CA" dirty="0"/>
              <a:t> </a:t>
            </a:r>
            <a:r>
              <a:rPr lang="en-CA" dirty="0" err="1"/>
              <a:t>ce</a:t>
            </a:r>
            <a:r>
              <a:rPr lang="en-CA" dirty="0"/>
              <a:t> </a:t>
            </a:r>
            <a:r>
              <a:rPr lang="en-CA" dirty="0" err="1"/>
              <a:t>qu’un</a:t>
            </a:r>
            <a:r>
              <a:rPr lang="en-CA" dirty="0"/>
              <a:t> </a:t>
            </a:r>
            <a:r>
              <a:rPr lang="en-CA" dirty="0" err="1"/>
              <a:t>Paramètre</a:t>
            </a:r>
            <a:endParaRPr lang="en-CA" dirty="0"/>
          </a:p>
          <a:p>
            <a:pPr lvl="1"/>
            <a:r>
              <a:rPr lang="en-CA" dirty="0" err="1"/>
              <a:t>CmdletBinding</a:t>
            </a:r>
            <a:r>
              <a:rPr lang="en-CA" dirty="0"/>
              <a:t> et la section param</a:t>
            </a:r>
          </a:p>
          <a:p>
            <a:pPr lvl="1"/>
            <a:r>
              <a:rPr lang="en-CA" dirty="0"/>
              <a:t>Les </a:t>
            </a:r>
            <a:r>
              <a:rPr lang="en-CA" dirty="0" err="1"/>
              <a:t>attributs</a:t>
            </a:r>
            <a:r>
              <a:rPr lang="en-CA" dirty="0"/>
              <a:t> d’un </a:t>
            </a:r>
            <a:r>
              <a:rPr lang="en-CA" dirty="0" err="1"/>
              <a:t>paramètre</a:t>
            </a:r>
            <a:endParaRPr lang="en-CA" dirty="0"/>
          </a:p>
          <a:p>
            <a:pPr lvl="1"/>
            <a:r>
              <a:rPr lang="en-CA" dirty="0"/>
              <a:t>Gestion du Pipeline</a:t>
            </a:r>
          </a:p>
          <a:p>
            <a:pPr lvl="1"/>
            <a:r>
              <a:rPr lang="en-CA" dirty="0" err="1"/>
              <a:t>Gerer</a:t>
            </a:r>
            <a:r>
              <a:rPr lang="en-CA" dirty="0"/>
              <a:t> des </a:t>
            </a:r>
            <a:r>
              <a:rPr lang="en-CA" dirty="0" err="1"/>
              <a:t>paramètres</a:t>
            </a:r>
            <a:r>
              <a:rPr lang="en-CA" dirty="0"/>
              <a:t> </a:t>
            </a:r>
            <a:r>
              <a:rPr lang="en-CA" dirty="0" err="1"/>
              <a:t>imcompatible</a:t>
            </a:r>
            <a:r>
              <a:rPr lang="en-CA" dirty="0"/>
              <a:t> entre </a:t>
            </a:r>
            <a:r>
              <a:rPr lang="en-CA" dirty="0" err="1"/>
              <a:t>eux</a:t>
            </a:r>
            <a:endParaRPr lang="en-CA" dirty="0"/>
          </a:p>
          <a:p>
            <a:pPr lvl="1"/>
            <a:r>
              <a:rPr lang="en-CA" dirty="0" err="1"/>
              <a:t>Gerer</a:t>
            </a:r>
            <a:r>
              <a:rPr lang="en-CA" dirty="0"/>
              <a:t> un </a:t>
            </a:r>
            <a:r>
              <a:rPr lang="en-CA" dirty="0" err="1"/>
              <a:t>WhatIf</a:t>
            </a:r>
            <a:br>
              <a:rPr lang="en-CA" dirty="0"/>
            </a:br>
            <a:endParaRPr lang="en-CA" dirty="0"/>
          </a:p>
          <a:p>
            <a:r>
              <a:rPr lang="en-CA" dirty="0"/>
              <a:t>Questions</a:t>
            </a: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29C1555-E44E-44E5-B2C8-412075F3F542}"/>
              </a:ext>
            </a:extLst>
          </p:cNvPr>
          <p:cNvSpPr/>
          <p:nvPr/>
        </p:nvSpPr>
        <p:spPr>
          <a:xfrm>
            <a:off x="821317" y="215137"/>
            <a:ext cx="9959841" cy="586786"/>
          </a:xfrm>
          <a:prstGeom prst="rect">
            <a:avLst/>
          </a:prstGeom>
          <a:noFill/>
          <a:ln cmpd="sng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008B6C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262DC2F-381A-45E2-BCC2-30D78285F29C}"/>
              </a:ext>
            </a:extLst>
          </p:cNvPr>
          <p:cNvSpPr txBox="1"/>
          <p:nvPr/>
        </p:nvSpPr>
        <p:spPr>
          <a:xfrm>
            <a:off x="963679" y="292937"/>
            <a:ext cx="97189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2400" b="1" dirty="0">
                <a:solidFill>
                  <a:schemeClr val="accent2">
                    <a:lumMod val="75000"/>
                  </a:schemeClr>
                </a:solidFill>
              </a:rPr>
              <a:t>Agenda</a:t>
            </a:r>
            <a:endParaRPr lang="fr-FR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3DCA28-28E1-4C28-BF33-4D03BDCF3D13}"/>
              </a:ext>
            </a:extLst>
          </p:cNvPr>
          <p:cNvSpPr/>
          <p:nvPr/>
        </p:nvSpPr>
        <p:spPr>
          <a:xfrm>
            <a:off x="821317" y="1002007"/>
            <a:ext cx="9959841" cy="5563056"/>
          </a:xfrm>
          <a:prstGeom prst="rect">
            <a:avLst/>
          </a:prstGeom>
          <a:noFill/>
          <a:ln cmpd="sng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008B6C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5679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8">
            <a:extLst>
              <a:ext uri="{FF2B5EF4-FFF2-40B4-BE49-F238E27FC236}">
                <a16:creationId xmlns:a16="http://schemas.microsoft.com/office/drawing/2014/main" id="{989683EB-D202-4B4D-B1BD-8BA6965FB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20724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532" r="-1" b="2235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en-CA" dirty="0"/>
              <a:t>Paris PowerShell and DevOps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351337"/>
          </a:xfrm>
        </p:spPr>
        <p:txBody>
          <a:bodyPr>
            <a:normAutofit/>
          </a:bodyPr>
          <a:lstStyle/>
          <a:p>
            <a:r>
              <a:rPr lang="en-CA" u="sng" dirty="0"/>
              <a:t>Site</a:t>
            </a:r>
            <a:r>
              <a:rPr lang="en-CA" dirty="0"/>
              <a:t> </a:t>
            </a:r>
            <a:r>
              <a:rPr lang="en-CA" dirty="0">
                <a:hlinkClick r:id="rId3"/>
              </a:rPr>
              <a:t>http://frpsug.github.io</a:t>
            </a:r>
            <a:endParaRPr lang="en-CA" dirty="0"/>
          </a:p>
          <a:p>
            <a:r>
              <a:rPr lang="en-CA" u="sng" dirty="0"/>
              <a:t>Twitter</a:t>
            </a:r>
            <a:r>
              <a:rPr lang="en-CA" dirty="0"/>
              <a:t> </a:t>
            </a:r>
            <a:r>
              <a:rPr lang="en-CA" dirty="0">
                <a:hlinkClick r:id="rId4"/>
              </a:rPr>
              <a:t>@</a:t>
            </a:r>
            <a:r>
              <a:rPr lang="en-CA" dirty="0" err="1">
                <a:hlinkClick r:id="rId4"/>
              </a:rPr>
              <a:t>frpsug</a:t>
            </a:r>
            <a:endParaRPr lang="en-CA" dirty="0"/>
          </a:p>
          <a:p>
            <a:r>
              <a:rPr lang="en-CA" u="sng" dirty="0"/>
              <a:t>Chat</a:t>
            </a:r>
            <a:endParaRPr lang="en-CA" dirty="0"/>
          </a:p>
          <a:p>
            <a:pPr lvl="1"/>
            <a:r>
              <a:rPr lang="en-CA" sz="1800" dirty="0"/>
              <a:t>Pendant les meetings: </a:t>
            </a:r>
            <a:r>
              <a:rPr lang="en-CA" sz="1800" b="1" dirty="0"/>
              <a:t>Skype</a:t>
            </a:r>
          </a:p>
          <a:p>
            <a:pPr lvl="1"/>
            <a:r>
              <a:rPr lang="en-CA" sz="1800" dirty="0" err="1"/>
              <a:t>En</a:t>
            </a:r>
            <a:r>
              <a:rPr lang="en-CA" sz="1800" dirty="0"/>
              <a:t> tout temps: </a:t>
            </a:r>
            <a:r>
              <a:rPr lang="en-CA" sz="1800" b="1" dirty="0"/>
              <a:t>Slack</a:t>
            </a:r>
            <a:r>
              <a:rPr lang="en-CA" sz="1800" dirty="0"/>
              <a:t>,</a:t>
            </a:r>
            <a:r>
              <a:rPr lang="en-CA" sz="1800" b="1" dirty="0"/>
              <a:t> </a:t>
            </a:r>
            <a:r>
              <a:rPr lang="en-CA" sz="1800" dirty="0"/>
              <a:t>sur le channel </a:t>
            </a:r>
            <a:r>
              <a:rPr lang="en-CA" sz="1800" b="1" dirty="0"/>
              <a:t>#French</a:t>
            </a:r>
          </a:p>
          <a:p>
            <a:pPr lvl="2"/>
            <a:r>
              <a:rPr lang="fr-FR" sz="1800" b="1" u="sng" dirty="0">
                <a:hlinkClick r:id="rId5"/>
              </a:rPr>
              <a:t>PowerShell.slack.com</a:t>
            </a:r>
            <a:endParaRPr lang="en-CA" sz="1800" b="1" dirty="0"/>
          </a:p>
          <a:p>
            <a:pPr lvl="2"/>
            <a:r>
              <a:rPr lang="en-CA" sz="1800" b="1" dirty="0" err="1"/>
              <a:t>Enregistrement</a:t>
            </a:r>
            <a:r>
              <a:rPr lang="en-CA" sz="1800" b="1" dirty="0"/>
              <a:t> sur: http://slack.poshcode.org/</a:t>
            </a:r>
          </a:p>
          <a:p>
            <a:r>
              <a:rPr lang="en-CA" u="sng" dirty="0"/>
              <a:t>GitHub</a:t>
            </a:r>
          </a:p>
          <a:p>
            <a:pPr lvl="1"/>
            <a:r>
              <a:rPr lang="en-CA" sz="1200" u="sng" dirty="0"/>
              <a:t>https://github.com/FrPSUG/Paris</a:t>
            </a:r>
          </a:p>
          <a:p>
            <a:r>
              <a:rPr lang="en-CA" dirty="0"/>
              <a:t>Nous </a:t>
            </a:r>
            <a:r>
              <a:rPr lang="en-CA" dirty="0" err="1"/>
              <a:t>recherchons</a:t>
            </a:r>
            <a:r>
              <a:rPr lang="en-CA" dirty="0"/>
              <a:t> des </a:t>
            </a:r>
            <a:r>
              <a:rPr lang="en-CA" dirty="0" err="1"/>
              <a:t>presentateurs</a:t>
            </a:r>
            <a:endParaRPr lang="en-CA" dirty="0"/>
          </a:p>
        </p:txBody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6F246E76-A855-473C-9C24-9EEE2D11F3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bg2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002155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70992" y="758952"/>
            <a:ext cx="5909200" cy="4041648"/>
          </a:xfrm>
        </p:spPr>
        <p:txBody>
          <a:bodyPr>
            <a:normAutofit/>
          </a:bodyPr>
          <a:lstStyle/>
          <a:p>
            <a:r>
              <a:rPr lang="fr-FR" sz="5400" b="1" dirty="0" err="1"/>
              <a:t>Parameter</a:t>
            </a:r>
            <a:r>
              <a:rPr lang="fr-FR" sz="5400" b="1" dirty="0"/>
              <a:t> Binding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4770992" y="4800600"/>
            <a:ext cx="5909200" cy="1691640"/>
          </a:xfrm>
        </p:spPr>
        <p:txBody>
          <a:bodyPr>
            <a:normAutofit/>
          </a:bodyPr>
          <a:lstStyle/>
          <a:p>
            <a:r>
              <a:rPr lang="en-CA"/>
              <a:t>Olivier Miossec</a:t>
            </a:r>
            <a:endParaRPr lang="fr-FR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492087-817F-4287-AC88-93B5968660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73560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7994" y="365760"/>
            <a:ext cx="6977857" cy="1325562"/>
          </a:xfrm>
        </p:spPr>
        <p:txBody>
          <a:bodyPr>
            <a:normAutofit/>
          </a:bodyPr>
          <a:lstStyle/>
          <a:p>
            <a:r>
              <a:rPr lang="en-CA" dirty="0"/>
              <a:t>Olivier Miossec	</a:t>
            </a:r>
          </a:p>
        </p:txBody>
      </p:sp>
      <p:pic>
        <p:nvPicPr>
          <p:cNvPr id="6" name="Image 5" descr="Une image contenant personne, homme, mur, intérieur&#10;&#10;Description générée automatiquement">
            <a:extLst>
              <a:ext uri="{FF2B5EF4-FFF2-40B4-BE49-F238E27FC236}">
                <a16:creationId xmlns:a16="http://schemas.microsoft.com/office/drawing/2014/main" id="{5290B32C-70D3-4241-BE31-93F1443818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77" r="8360"/>
          <a:stretch/>
        </p:blipFill>
        <p:spPr>
          <a:xfrm>
            <a:off x="20" y="10"/>
            <a:ext cx="3555185" cy="685799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7994" y="1828800"/>
            <a:ext cx="6977857" cy="4351337"/>
          </a:xfrm>
        </p:spPr>
        <p:txBody>
          <a:bodyPr>
            <a:normAutofit/>
          </a:bodyPr>
          <a:lstStyle/>
          <a:p>
            <a:r>
              <a:rPr lang="en-CA" dirty="0"/>
              <a:t>Cloud Architect  @ Cloud Temple</a:t>
            </a:r>
          </a:p>
          <a:p>
            <a:r>
              <a:rPr lang="en-CA" dirty="0"/>
              <a:t>Dans </a:t>
            </a:r>
            <a:r>
              <a:rPr lang="en-CA" dirty="0" err="1"/>
              <a:t>l’industrie</a:t>
            </a:r>
            <a:r>
              <a:rPr lang="en-CA" dirty="0"/>
              <a:t> du web </a:t>
            </a:r>
            <a:r>
              <a:rPr lang="en-CA" dirty="0" err="1"/>
              <a:t>depuis</a:t>
            </a:r>
            <a:r>
              <a:rPr lang="en-CA" dirty="0"/>
              <a:t> 1998</a:t>
            </a:r>
          </a:p>
          <a:p>
            <a:r>
              <a:rPr lang="en-CA" dirty="0"/>
              <a:t>Co-animateur du </a:t>
            </a:r>
            <a:r>
              <a:rPr lang="en-CA" dirty="0" err="1"/>
              <a:t>groupe</a:t>
            </a:r>
            <a:r>
              <a:rPr lang="en-CA" dirty="0"/>
              <a:t> de PowerShell Paris</a:t>
            </a:r>
          </a:p>
          <a:p>
            <a:r>
              <a:rPr lang="en-CA" dirty="0"/>
              <a:t>Twitter: @</a:t>
            </a:r>
            <a:r>
              <a:rPr lang="en-CA" dirty="0" err="1"/>
              <a:t>omiossec_med</a:t>
            </a:r>
            <a:endParaRPr lang="en-CA" dirty="0"/>
          </a:p>
          <a:p>
            <a:r>
              <a:rPr lang="en-CA" dirty="0" err="1"/>
              <a:t>Linkedin</a:t>
            </a:r>
            <a:r>
              <a:rPr lang="en-CA" dirty="0"/>
              <a:t>: https://www.linkedin.com/in/omiossec/</a:t>
            </a:r>
          </a:p>
          <a:p>
            <a:r>
              <a:rPr lang="en-CA" dirty="0" err="1"/>
              <a:t>Github</a:t>
            </a:r>
            <a:r>
              <a:rPr lang="en-CA" dirty="0"/>
              <a:t> : https://github.com/omiossec</a:t>
            </a:r>
          </a:p>
          <a:p>
            <a:r>
              <a:rPr lang="en-CA" dirty="0"/>
              <a:t>Blog : https://omiossec.github.io/</a:t>
            </a:r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5262F53-0170-4CC4-9B86-0A68FA7D2F0A}"/>
              </a:ext>
            </a:extLst>
          </p:cNvPr>
          <p:cNvSpPr/>
          <p:nvPr/>
        </p:nvSpPr>
        <p:spPr>
          <a:xfrm>
            <a:off x="3803301" y="215137"/>
            <a:ext cx="6977857" cy="586786"/>
          </a:xfrm>
          <a:prstGeom prst="rect">
            <a:avLst/>
          </a:prstGeom>
          <a:noFill/>
          <a:ln cmpd="sng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008B6C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0C1B1BF-25A0-4246-AD89-B3609F0D1082}"/>
              </a:ext>
            </a:extLst>
          </p:cNvPr>
          <p:cNvSpPr txBox="1"/>
          <p:nvPr/>
        </p:nvSpPr>
        <p:spPr>
          <a:xfrm>
            <a:off x="3873531" y="292937"/>
            <a:ext cx="68090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2400" b="1" dirty="0">
                <a:solidFill>
                  <a:schemeClr val="accent2">
                    <a:lumMod val="75000"/>
                  </a:schemeClr>
                </a:solidFill>
              </a:rPr>
              <a:t>About me</a:t>
            </a:r>
            <a:endParaRPr lang="fr-FR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F0058A7-F03A-44A6-98D9-65393BB029A2}"/>
              </a:ext>
            </a:extLst>
          </p:cNvPr>
          <p:cNvSpPr/>
          <p:nvPr/>
        </p:nvSpPr>
        <p:spPr>
          <a:xfrm>
            <a:off x="3803301" y="1002007"/>
            <a:ext cx="6977857" cy="5563056"/>
          </a:xfrm>
          <a:prstGeom prst="rect">
            <a:avLst/>
          </a:prstGeom>
          <a:noFill/>
          <a:ln cmpd="sng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008B6C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46083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www.winops.org/img/winops_logo.png">
            <a:extLst>
              <a:ext uri="{FF2B5EF4-FFF2-40B4-BE49-F238E27FC236}">
                <a16:creationId xmlns:a16="http://schemas.microsoft.com/office/drawing/2014/main" id="{8950301D-2EB5-48A9-BCCD-82283C2A13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3937" y="1045811"/>
            <a:ext cx="5534025" cy="553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471" y="919876"/>
            <a:ext cx="10433687" cy="5354989"/>
          </a:xfrm>
        </p:spPr>
        <p:txBody>
          <a:bodyPr/>
          <a:lstStyle/>
          <a:p>
            <a:pPr lvl="1"/>
            <a:endParaRPr lang="en-CA" dirty="0"/>
          </a:p>
          <a:p>
            <a:pPr lvl="1"/>
            <a:endParaRPr lang="en-CA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0EF4C60-AC27-4A3D-8ED7-62B998039DA0}"/>
              </a:ext>
            </a:extLst>
          </p:cNvPr>
          <p:cNvSpPr txBox="1"/>
          <p:nvPr/>
        </p:nvSpPr>
        <p:spPr>
          <a:xfrm>
            <a:off x="887022" y="1045811"/>
            <a:ext cx="894277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/>
              <a:t>Conférence dédiée au DevOps sur la plateforme MS (Windows, Azure)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/>
              <a:t>4° édition cette année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/>
              <a:t>Définition du DevOps</a:t>
            </a:r>
          </a:p>
          <a:p>
            <a:endParaRPr lang="fr-F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/>
              <a:t>Partage d’expériences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/>
              <a:t>Quelques moments forts</a:t>
            </a:r>
            <a:br>
              <a:rPr lang="fr-FR" sz="2000" dirty="0"/>
            </a:br>
            <a:r>
              <a:rPr lang="fr-FR" sz="2000" dirty="0"/>
              <a:t>	- Présentation du principe SRE (Microsoft, </a:t>
            </a:r>
            <a:r>
              <a:rPr lang="fr-FR" sz="2000" dirty="0" err="1"/>
              <a:t>Linkedin</a:t>
            </a:r>
            <a:r>
              <a:rPr lang="fr-FR" sz="2000" dirty="0"/>
              <a:t>, </a:t>
            </a:r>
            <a:r>
              <a:rPr lang="fr-FR" sz="2000" dirty="0" err="1"/>
              <a:t>RiskTv</a:t>
            </a:r>
            <a:r>
              <a:rPr lang="fr-FR" sz="2000" dirty="0"/>
              <a:t>)</a:t>
            </a:r>
          </a:p>
          <a:p>
            <a:r>
              <a:rPr lang="fr-FR" sz="2000" dirty="0"/>
              <a:t> 	- La transformation DevOps chez BAE et ASOS</a:t>
            </a:r>
          </a:p>
          <a:p>
            <a:endParaRPr lang="fr-F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/>
              <a:t>Présentation d’outils comme </a:t>
            </a:r>
            <a:r>
              <a:rPr lang="fr-FR" sz="2000" dirty="0" err="1"/>
              <a:t>Chocolatey</a:t>
            </a:r>
            <a:r>
              <a:rPr lang="fr-FR" sz="2000" dirty="0"/>
              <a:t>, Octopus, Chef-Workstation, Azure DevOps, AKS</a:t>
            </a:r>
          </a:p>
          <a:p>
            <a:endParaRPr lang="fr-F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/>
              <a:t>Un « nouvel » acteur, AWS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/>
              <a:t>PowerShell en tant que glue dans le monde DevOps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C67334-4716-4404-AACA-820908652F89}"/>
              </a:ext>
            </a:extLst>
          </p:cNvPr>
          <p:cNvSpPr/>
          <p:nvPr/>
        </p:nvSpPr>
        <p:spPr>
          <a:xfrm>
            <a:off x="821317" y="1002007"/>
            <a:ext cx="9959841" cy="5563056"/>
          </a:xfrm>
          <a:prstGeom prst="rect">
            <a:avLst/>
          </a:prstGeom>
          <a:noFill/>
          <a:ln cmpd="sng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008B6C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F668D4F-D726-4A2E-9D0E-4E21281A16CF}"/>
              </a:ext>
            </a:extLst>
          </p:cNvPr>
          <p:cNvSpPr/>
          <p:nvPr/>
        </p:nvSpPr>
        <p:spPr>
          <a:xfrm>
            <a:off x="821317" y="215137"/>
            <a:ext cx="9959841" cy="586786"/>
          </a:xfrm>
          <a:prstGeom prst="rect">
            <a:avLst/>
          </a:prstGeom>
          <a:noFill/>
          <a:ln cmpd="sng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008B6C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A3D7463-DE59-4936-903B-9D27B4320E51}"/>
              </a:ext>
            </a:extLst>
          </p:cNvPr>
          <p:cNvSpPr txBox="1"/>
          <p:nvPr/>
        </p:nvSpPr>
        <p:spPr>
          <a:xfrm>
            <a:off x="963679" y="292937"/>
            <a:ext cx="97189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2000" b="1" dirty="0" err="1">
                <a:solidFill>
                  <a:schemeClr val="accent2">
                    <a:lumMod val="75000"/>
                  </a:schemeClr>
                </a:solidFill>
              </a:rPr>
              <a:t>WinOps</a:t>
            </a:r>
            <a:r>
              <a:rPr lang="fr-FR" sz="2000" b="1" dirty="0">
                <a:solidFill>
                  <a:schemeClr val="accent2">
                    <a:lumMod val="75000"/>
                  </a:schemeClr>
                </a:solidFill>
              </a:rPr>
              <a:t> 2018</a:t>
            </a:r>
            <a:endParaRPr lang="fr-FR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7510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2C67334-4716-4404-AACA-820908652F89}"/>
              </a:ext>
            </a:extLst>
          </p:cNvPr>
          <p:cNvSpPr/>
          <p:nvPr/>
        </p:nvSpPr>
        <p:spPr>
          <a:xfrm>
            <a:off x="821318" y="1002007"/>
            <a:ext cx="9959840" cy="5640856"/>
          </a:xfrm>
          <a:prstGeom prst="rect">
            <a:avLst/>
          </a:prstGeom>
          <a:noFill/>
          <a:ln cmpd="sng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008B6C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F668D4F-D726-4A2E-9D0E-4E21281A16CF}"/>
              </a:ext>
            </a:extLst>
          </p:cNvPr>
          <p:cNvSpPr/>
          <p:nvPr/>
        </p:nvSpPr>
        <p:spPr>
          <a:xfrm>
            <a:off x="821317" y="215137"/>
            <a:ext cx="9959841" cy="586786"/>
          </a:xfrm>
          <a:prstGeom prst="rect">
            <a:avLst/>
          </a:prstGeom>
          <a:noFill/>
          <a:ln cmpd="sng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008B6C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A3D7463-DE59-4936-903B-9D27B4320E51}"/>
              </a:ext>
            </a:extLst>
          </p:cNvPr>
          <p:cNvSpPr txBox="1"/>
          <p:nvPr/>
        </p:nvSpPr>
        <p:spPr>
          <a:xfrm>
            <a:off x="963679" y="292937"/>
            <a:ext cx="97189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sz="2000" b="1" dirty="0">
                <a:solidFill>
                  <a:schemeClr val="accent2">
                    <a:lumMod val="75000"/>
                  </a:schemeClr>
                </a:solidFill>
              </a:rPr>
              <a:t>Les </a:t>
            </a:r>
            <a:r>
              <a:rPr lang="en-CA" sz="2000" b="1" dirty="0" err="1">
                <a:solidFill>
                  <a:schemeClr val="accent2">
                    <a:lumMod val="75000"/>
                  </a:schemeClr>
                </a:solidFill>
              </a:rPr>
              <a:t>paramètres</a:t>
            </a:r>
            <a:r>
              <a:rPr lang="en-CA" sz="2000" b="1" dirty="0">
                <a:solidFill>
                  <a:schemeClr val="accent2">
                    <a:lumMod val="75000"/>
                  </a:schemeClr>
                </a:solidFill>
              </a:rPr>
              <a:t> dans PowerShell</a:t>
            </a:r>
            <a:endParaRPr lang="fr-FR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CF0F3E5B-6A5C-4F24-981E-F6C31189060F}"/>
              </a:ext>
            </a:extLst>
          </p:cNvPr>
          <p:cNvSpPr txBox="1"/>
          <p:nvPr/>
        </p:nvSpPr>
        <p:spPr>
          <a:xfrm>
            <a:off x="925351" y="1144369"/>
            <a:ext cx="5070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accent2">
                    <a:lumMod val="75000"/>
                  </a:schemeClr>
                </a:solidFill>
              </a:rPr>
              <a:t>Qu’est ce qu’un paramètre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BDF5D725-A663-4B23-91A4-D92C5DFEEA68}"/>
              </a:ext>
            </a:extLst>
          </p:cNvPr>
          <p:cNvSpPr txBox="1"/>
          <p:nvPr/>
        </p:nvSpPr>
        <p:spPr>
          <a:xfrm>
            <a:off x="963679" y="2474903"/>
            <a:ext cx="931373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get-</a:t>
            </a:r>
            <a:r>
              <a:rPr lang="fr-FR" dirty="0" err="1"/>
              <a:t>LocalGroup</a:t>
            </a:r>
            <a:r>
              <a:rPr lang="fr-FR" dirty="0"/>
              <a:t> -Name </a:t>
            </a:r>
            <a:r>
              <a:rPr lang="fr-FR" dirty="0" err="1"/>
              <a:t>MyGroup</a:t>
            </a:r>
            <a:r>
              <a:rPr lang="fr-FR" dirty="0"/>
              <a:t> </a:t>
            </a:r>
          </a:p>
          <a:p>
            <a:endParaRPr lang="fr-FR" dirty="0"/>
          </a:p>
          <a:p>
            <a:r>
              <a:rPr lang="fr-FR" dirty="0"/>
              <a:t>Name est le paramètre </a:t>
            </a:r>
          </a:p>
          <a:p>
            <a:r>
              <a:rPr lang="fr-FR" dirty="0" err="1"/>
              <a:t>MyGroup</a:t>
            </a:r>
            <a:r>
              <a:rPr lang="fr-FR" dirty="0"/>
              <a:t> est l’argument </a:t>
            </a:r>
          </a:p>
          <a:p>
            <a:endParaRPr lang="fr-FR" dirty="0"/>
          </a:p>
          <a:p>
            <a:r>
              <a:rPr lang="fr-FR" dirty="0"/>
              <a:t>Peut être transformé en </a:t>
            </a:r>
          </a:p>
          <a:p>
            <a:endParaRPr lang="fr-FR" dirty="0"/>
          </a:p>
          <a:p>
            <a:r>
              <a:rPr lang="fr-FR" dirty="0"/>
              <a:t>Get-</a:t>
            </a:r>
            <a:r>
              <a:rPr lang="fr-FR" dirty="0" err="1"/>
              <a:t>LocalGroup</a:t>
            </a:r>
            <a:r>
              <a:rPr lang="fr-FR" dirty="0"/>
              <a:t> </a:t>
            </a:r>
            <a:r>
              <a:rPr lang="fr-FR" dirty="0" err="1"/>
              <a:t>MyGroup</a:t>
            </a:r>
            <a:r>
              <a:rPr lang="fr-FR" dirty="0"/>
              <a:t> </a:t>
            </a:r>
          </a:p>
          <a:p>
            <a:endParaRPr lang="fr-FR" dirty="0"/>
          </a:p>
          <a:p>
            <a:r>
              <a:rPr lang="fr-FR" dirty="0" err="1"/>
              <a:t>Xxxx</a:t>
            </a:r>
            <a:r>
              <a:rPr lang="fr-FR" dirty="0"/>
              <a:t> | get-</a:t>
            </a:r>
            <a:r>
              <a:rPr lang="fr-FR" dirty="0" err="1"/>
              <a:t>LocalGroup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505318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2C67334-4716-4404-AACA-820908652F89}"/>
              </a:ext>
            </a:extLst>
          </p:cNvPr>
          <p:cNvSpPr/>
          <p:nvPr/>
        </p:nvSpPr>
        <p:spPr>
          <a:xfrm>
            <a:off x="821318" y="1002007"/>
            <a:ext cx="9959840" cy="5640856"/>
          </a:xfrm>
          <a:prstGeom prst="rect">
            <a:avLst/>
          </a:prstGeom>
          <a:noFill/>
          <a:ln cmpd="sng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008B6C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F668D4F-D726-4A2E-9D0E-4E21281A16CF}"/>
              </a:ext>
            </a:extLst>
          </p:cNvPr>
          <p:cNvSpPr/>
          <p:nvPr/>
        </p:nvSpPr>
        <p:spPr>
          <a:xfrm>
            <a:off x="821317" y="215137"/>
            <a:ext cx="9959841" cy="586786"/>
          </a:xfrm>
          <a:prstGeom prst="rect">
            <a:avLst/>
          </a:prstGeom>
          <a:noFill/>
          <a:ln cmpd="sng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008B6C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A3D7463-DE59-4936-903B-9D27B4320E51}"/>
              </a:ext>
            </a:extLst>
          </p:cNvPr>
          <p:cNvSpPr txBox="1"/>
          <p:nvPr/>
        </p:nvSpPr>
        <p:spPr>
          <a:xfrm>
            <a:off x="963679" y="292937"/>
            <a:ext cx="97189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sz="2000" b="1" dirty="0" err="1">
                <a:solidFill>
                  <a:schemeClr val="accent2">
                    <a:lumMod val="75000"/>
                  </a:schemeClr>
                </a:solidFill>
              </a:rPr>
              <a:t>Définir</a:t>
            </a:r>
            <a:r>
              <a:rPr lang="en-CA" sz="2000" b="1" dirty="0">
                <a:solidFill>
                  <a:schemeClr val="accent2">
                    <a:lumMod val="75000"/>
                  </a:schemeClr>
                </a:solidFill>
              </a:rPr>
              <a:t> les </a:t>
            </a:r>
            <a:r>
              <a:rPr lang="en-CA" sz="2000" b="1" dirty="0" err="1">
                <a:solidFill>
                  <a:schemeClr val="accent2">
                    <a:lumMod val="75000"/>
                  </a:schemeClr>
                </a:solidFill>
              </a:rPr>
              <a:t>paramètres</a:t>
            </a:r>
            <a:endParaRPr lang="fr-FR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CF0F3E5B-6A5C-4F24-981E-F6C31189060F}"/>
              </a:ext>
            </a:extLst>
          </p:cNvPr>
          <p:cNvSpPr txBox="1"/>
          <p:nvPr/>
        </p:nvSpPr>
        <p:spPr>
          <a:xfrm>
            <a:off x="925351" y="1144369"/>
            <a:ext cx="5070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>
                <a:solidFill>
                  <a:schemeClr val="accent2">
                    <a:lumMod val="75000"/>
                  </a:schemeClr>
                </a:solidFill>
              </a:rPr>
              <a:t>CmdLetBinding</a:t>
            </a:r>
            <a:endParaRPr lang="fr-FR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BDF5D725-A663-4B23-91A4-D92C5DFEEA68}"/>
              </a:ext>
            </a:extLst>
          </p:cNvPr>
          <p:cNvSpPr txBox="1"/>
          <p:nvPr/>
        </p:nvSpPr>
        <p:spPr>
          <a:xfrm>
            <a:off x="963679" y="1513701"/>
            <a:ext cx="9313739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C’est l’attribut qui permet de faire en sorte qu’une fonction opère comme un </a:t>
            </a:r>
            <a:r>
              <a:rPr lang="fr-FR" dirty="0" err="1"/>
              <a:t>CmdLet</a:t>
            </a:r>
            <a:r>
              <a:rPr lang="fr-FR" dirty="0"/>
              <a:t> ($</a:t>
            </a:r>
            <a:r>
              <a:rPr lang="fr-FR" dirty="0" err="1"/>
              <a:t>PsCmdLet</a:t>
            </a:r>
            <a:r>
              <a:rPr lang="fr-FR" dirty="0"/>
              <a:t> est disponible).</a:t>
            </a:r>
          </a:p>
          <a:p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HelpURI</a:t>
            </a:r>
            <a:r>
              <a:rPr lang="fr-FR" dirty="0"/>
              <a:t>, permet de définir le site web de l’aide (get-help –online)</a:t>
            </a:r>
            <a:br>
              <a:rPr lang="fr-FR" dirty="0"/>
            </a:b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SupportsShouldProcess</a:t>
            </a:r>
            <a:r>
              <a:rPr lang="fr-FR" dirty="0"/>
              <a:t>, permet d’ajouter le support de </a:t>
            </a:r>
            <a:r>
              <a:rPr lang="fr-FR" dirty="0" err="1"/>
              <a:t>WhatIf</a:t>
            </a:r>
            <a:r>
              <a:rPr lang="fr-FR" dirty="0"/>
              <a:t> et de </a:t>
            </a:r>
            <a:r>
              <a:rPr lang="fr-FR" dirty="0" err="1"/>
              <a:t>Confirm</a:t>
            </a:r>
            <a:br>
              <a:rPr lang="fr-FR" dirty="0"/>
            </a:b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ConfirmImpact</a:t>
            </a:r>
            <a:r>
              <a:rPr lang="fr-FR" dirty="0"/>
              <a:t>, permet de demander la confirmation avec </a:t>
            </a:r>
            <a:r>
              <a:rPr lang="fr-FR" dirty="0" err="1"/>
              <a:t>SupportShouldProcess</a:t>
            </a:r>
            <a:r>
              <a:rPr lang="fr-FR" dirty="0"/>
              <a:t>, si supérieur à la variable $</a:t>
            </a:r>
            <a:r>
              <a:rPr lang="fr-FR" dirty="0" err="1"/>
              <a:t>ConfirmPreference</a:t>
            </a:r>
            <a:r>
              <a:rPr lang="fr-FR" dirty="0"/>
              <a:t> </a:t>
            </a:r>
            <a:br>
              <a:rPr lang="fr-FR" dirty="0"/>
            </a:b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PositionalBinding</a:t>
            </a:r>
            <a:r>
              <a:rPr lang="fr-FR" dirty="0"/>
              <a:t>, permet de désactiver le passage d’argument par position (défaut $</a:t>
            </a:r>
            <a:r>
              <a:rPr lang="fr-FR" dirty="0" err="1"/>
              <a:t>true</a:t>
            </a:r>
            <a:r>
              <a:rPr lang="fr-FR" dirty="0"/>
              <a:t>)</a:t>
            </a:r>
            <a:br>
              <a:rPr lang="fr-FR" dirty="0"/>
            </a:b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DefaultParameterSetName</a:t>
            </a:r>
            <a:r>
              <a:rPr lang="fr-FR" dirty="0"/>
              <a:t>, permet de définir le groupe de paramètres par défaut</a:t>
            </a:r>
            <a:br>
              <a:rPr lang="fr-FR" dirty="0"/>
            </a:b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SupportsPaging</a:t>
            </a:r>
            <a:r>
              <a:rPr lang="fr-FR" dirty="0"/>
              <a:t>, permet de gérer la pagination pour les fonctions get</a:t>
            </a:r>
            <a:br>
              <a:rPr lang="fr-FR" dirty="0"/>
            </a:b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788940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2C67334-4716-4404-AACA-820908652F89}"/>
              </a:ext>
            </a:extLst>
          </p:cNvPr>
          <p:cNvSpPr/>
          <p:nvPr/>
        </p:nvSpPr>
        <p:spPr>
          <a:xfrm>
            <a:off x="821318" y="1002007"/>
            <a:ext cx="9959840" cy="5640856"/>
          </a:xfrm>
          <a:prstGeom prst="rect">
            <a:avLst/>
          </a:prstGeom>
          <a:noFill/>
          <a:ln cmpd="sng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008B6C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F668D4F-D726-4A2E-9D0E-4E21281A16CF}"/>
              </a:ext>
            </a:extLst>
          </p:cNvPr>
          <p:cNvSpPr/>
          <p:nvPr/>
        </p:nvSpPr>
        <p:spPr>
          <a:xfrm>
            <a:off x="821317" y="215137"/>
            <a:ext cx="9959841" cy="586786"/>
          </a:xfrm>
          <a:prstGeom prst="rect">
            <a:avLst/>
          </a:prstGeom>
          <a:noFill/>
          <a:ln cmpd="sng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008B6C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A3D7463-DE59-4936-903B-9D27B4320E51}"/>
              </a:ext>
            </a:extLst>
          </p:cNvPr>
          <p:cNvSpPr txBox="1"/>
          <p:nvPr/>
        </p:nvSpPr>
        <p:spPr>
          <a:xfrm>
            <a:off x="963679" y="292937"/>
            <a:ext cx="97189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sz="2000" b="1" dirty="0" err="1">
                <a:solidFill>
                  <a:schemeClr val="accent2">
                    <a:lumMod val="75000"/>
                  </a:schemeClr>
                </a:solidFill>
              </a:rPr>
              <a:t>Définir</a:t>
            </a:r>
            <a:r>
              <a:rPr lang="en-CA" sz="2000" b="1" dirty="0">
                <a:solidFill>
                  <a:schemeClr val="accent2">
                    <a:lumMod val="75000"/>
                  </a:schemeClr>
                </a:solidFill>
              </a:rPr>
              <a:t> les </a:t>
            </a:r>
            <a:r>
              <a:rPr lang="en-CA" sz="2000" b="1" dirty="0" err="1">
                <a:solidFill>
                  <a:schemeClr val="accent2">
                    <a:lumMod val="75000"/>
                  </a:schemeClr>
                </a:solidFill>
              </a:rPr>
              <a:t>paramètres</a:t>
            </a:r>
            <a:endParaRPr lang="fr-FR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CF0F3E5B-6A5C-4F24-981E-F6C31189060F}"/>
              </a:ext>
            </a:extLst>
          </p:cNvPr>
          <p:cNvSpPr txBox="1"/>
          <p:nvPr/>
        </p:nvSpPr>
        <p:spPr>
          <a:xfrm>
            <a:off x="925351" y="1144369"/>
            <a:ext cx="5070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>
                <a:solidFill>
                  <a:schemeClr val="accent2">
                    <a:lumMod val="75000"/>
                  </a:schemeClr>
                </a:solidFill>
              </a:rPr>
              <a:t>CmdLetBinding</a:t>
            </a:r>
            <a:endParaRPr lang="fr-FR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BDF5D725-A663-4B23-91A4-D92C5DFEEA68}"/>
              </a:ext>
            </a:extLst>
          </p:cNvPr>
          <p:cNvSpPr txBox="1"/>
          <p:nvPr/>
        </p:nvSpPr>
        <p:spPr>
          <a:xfrm>
            <a:off x="963679" y="1513701"/>
            <a:ext cx="931373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DCDCAA"/>
                </a:solidFill>
                <a:latin typeface="Consolas" panose="020B0609020204030204" pitchFamily="49" charset="0"/>
              </a:rPr>
              <a:t>get-something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pPr lvl="1"/>
            <a:b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GB" dirty="0" err="1">
                <a:solidFill>
                  <a:srgbClr val="DCDCAA"/>
                </a:solidFill>
                <a:latin typeface="Consolas" panose="020B0609020204030204" pitchFamily="49" charset="0"/>
              </a:rPr>
              <a:t>CmdletBinding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GB" dirty="0" err="1">
                <a:solidFill>
                  <a:srgbClr val="9CDCFE"/>
                </a:solidFill>
                <a:latin typeface="Consolas" panose="020B0609020204030204" pitchFamily="49" charset="0"/>
              </a:rPr>
              <a:t>ConfirmImpact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GB" dirty="0">
                <a:solidFill>
                  <a:srgbClr val="CE9178"/>
                </a:solidFill>
                <a:latin typeface="Consolas" panose="020B0609020204030204" pitchFamily="49" charset="0"/>
              </a:rPr>
              <a:t>"medium"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GB" dirty="0" err="1">
                <a:solidFill>
                  <a:srgbClr val="9CDCFE"/>
                </a:solidFill>
                <a:latin typeface="Consolas" panose="020B0609020204030204" pitchFamily="49" charset="0"/>
              </a:rPr>
              <a:t>DefaultParameterSetName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GB" dirty="0">
                <a:solidFill>
                  <a:srgbClr val="CE9178"/>
                </a:solidFill>
                <a:latin typeface="Consolas" panose="020B0609020204030204" pitchFamily="49" charset="0"/>
              </a:rPr>
              <a:t>"Set1"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GB" dirty="0" err="1">
                <a:solidFill>
                  <a:srgbClr val="9CDCFE"/>
                </a:solidFill>
                <a:latin typeface="Consolas" panose="020B0609020204030204" pitchFamily="49" charset="0"/>
              </a:rPr>
              <a:t>HelpURI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GB" dirty="0">
                <a:solidFill>
                  <a:srgbClr val="CE9178"/>
                </a:solidFill>
                <a:latin typeface="Consolas" panose="020B0609020204030204" pitchFamily="49" charset="0"/>
              </a:rPr>
              <a:t>"http://omiossec.github.io/help"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GB" dirty="0" err="1">
                <a:solidFill>
                  <a:srgbClr val="9CDCFE"/>
                </a:solidFill>
                <a:latin typeface="Consolas" panose="020B0609020204030204" pitchFamily="49" charset="0"/>
              </a:rPr>
              <a:t>SupportsPaging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GB" dirty="0">
                <a:solidFill>
                  <a:srgbClr val="569CD6"/>
                </a:solidFill>
                <a:latin typeface="Consolas" panose="020B0609020204030204" pitchFamily="49" charset="0"/>
              </a:rPr>
              <a:t>$false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GB" dirty="0" err="1">
                <a:solidFill>
                  <a:srgbClr val="9CDCFE"/>
                </a:solidFill>
                <a:latin typeface="Consolas" panose="020B0609020204030204" pitchFamily="49" charset="0"/>
              </a:rPr>
              <a:t>SupportsShouldProcess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GB" dirty="0">
                <a:solidFill>
                  <a:srgbClr val="569CD6"/>
                </a:solidFill>
                <a:latin typeface="Consolas" panose="020B0609020204030204" pitchFamily="49" charset="0"/>
              </a:rPr>
              <a:t>$true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GB" dirty="0" err="1">
                <a:solidFill>
                  <a:srgbClr val="9CDCFE"/>
                </a:solidFill>
                <a:latin typeface="Consolas" panose="020B0609020204030204" pitchFamily="49" charset="0"/>
              </a:rPr>
              <a:t>PositionalBinding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GB" dirty="0">
                <a:solidFill>
                  <a:srgbClr val="569CD6"/>
                </a:solidFill>
                <a:latin typeface="Consolas" panose="020B0609020204030204" pitchFamily="49" charset="0"/>
              </a:rPr>
              <a:t>$true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)]</a:t>
            </a:r>
          </a:p>
          <a:p>
            <a:pPr lvl="1"/>
            <a:endParaRPr lang="en-GB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en-GB" dirty="0">
                <a:solidFill>
                  <a:srgbClr val="C586C0"/>
                </a:solidFill>
                <a:latin typeface="Consolas" panose="020B0609020204030204" pitchFamily="49" charset="0"/>
              </a:rPr>
              <a:t>Param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pPr lvl="1"/>
            <a:r>
              <a:rPr lang="en-GB" dirty="0">
                <a:solidFill>
                  <a:srgbClr val="9CDCFE"/>
                </a:solidFill>
                <a:latin typeface="Consolas" panose="020B0609020204030204" pitchFamily="49" charset="0"/>
              </a:rPr>
              <a:t>$</a:t>
            </a:r>
            <a:r>
              <a:rPr lang="en-GB" dirty="0" err="1">
                <a:solidFill>
                  <a:srgbClr val="9CDCFE"/>
                </a:solidFill>
                <a:latin typeface="Consolas" panose="020B0609020204030204" pitchFamily="49" charset="0"/>
              </a:rPr>
              <a:t>MyFirstParam</a:t>
            </a:r>
            <a:endParaRPr lang="en-GB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39968394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13741</TotalTime>
  <Words>659</Words>
  <Application>Microsoft Office PowerPoint</Application>
  <PresentationFormat>Grand écran</PresentationFormat>
  <Paragraphs>197</Paragraphs>
  <Slides>17</Slides>
  <Notes>4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Century Schoolbook</vt:lpstr>
      <vt:lpstr>Consolas</vt:lpstr>
      <vt:lpstr>Wingdings 2</vt:lpstr>
      <vt:lpstr>View</vt:lpstr>
      <vt:lpstr>Paris PowerShell &amp; DevOps</vt:lpstr>
      <vt:lpstr>Présentation PowerPoint</vt:lpstr>
      <vt:lpstr>Paris PowerShell and DevOps</vt:lpstr>
      <vt:lpstr>Parameter Binding</vt:lpstr>
      <vt:lpstr>Olivier Miossec 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Questions</vt:lpstr>
      <vt:lpstr>Présentation PowerPoint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French PowerShell User Group</dc:title>
  <dc:creator>olivier Miossec</dc:creator>
  <cp:lastModifiedBy>olivier Miossec</cp:lastModifiedBy>
  <cp:revision>163</cp:revision>
  <dcterms:created xsi:type="dcterms:W3CDTF">2018-11-02T05:56:49Z</dcterms:created>
  <dcterms:modified xsi:type="dcterms:W3CDTF">2018-12-03T20:14:58Z</dcterms:modified>
</cp:coreProperties>
</file>