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0" r:id="rId3"/>
    <p:sldId id="258" r:id="rId4"/>
    <p:sldId id="261" r:id="rId5"/>
    <p:sldId id="259" r:id="rId6"/>
    <p:sldId id="287" r:id="rId7"/>
    <p:sldId id="299" r:id="rId8"/>
    <p:sldId id="290" r:id="rId9"/>
    <p:sldId id="300" r:id="rId10"/>
    <p:sldId id="289" r:id="rId11"/>
    <p:sldId id="301" r:id="rId12"/>
    <p:sldId id="307" r:id="rId13"/>
    <p:sldId id="302" r:id="rId14"/>
    <p:sldId id="305" r:id="rId15"/>
    <p:sldId id="306" r:id="rId16"/>
    <p:sldId id="303" r:id="rId17"/>
    <p:sldId id="291" r:id="rId18"/>
    <p:sldId id="293" r:id="rId19"/>
    <p:sldId id="294" r:id="rId20"/>
    <p:sldId id="295" r:id="rId21"/>
    <p:sldId id="296" r:id="rId22"/>
    <p:sldId id="297" r:id="rId23"/>
    <p:sldId id="298" r:id="rId24"/>
    <p:sldId id="288" r:id="rId25"/>
    <p:sldId id="279" r:id="rId26"/>
    <p:sldId id="308" r:id="rId27"/>
    <p:sldId id="280"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3" autoAdjust="0"/>
    <p:restoredTop sz="88913" autoAdjust="0"/>
  </p:normalViewPr>
  <p:slideViewPr>
    <p:cSldViewPr snapToGrid="0">
      <p:cViewPr varScale="1">
        <p:scale>
          <a:sx n="148" d="100"/>
          <a:sy n="148" d="100"/>
        </p:scale>
        <p:origin x="70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FEDF0-DEDA-4C1C-B5AB-91EB31753B95}" type="datetimeFigureOut">
              <a:rPr lang="fr-BE" smtClean="0"/>
              <a:t>12-01-17</a:t>
            </a:fld>
            <a:endParaRPr lang="fr-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1F138-8063-41B3-B28C-74470FD3BC21}" type="slidenum">
              <a:rPr lang="fr-BE" smtClean="0"/>
              <a:t>‹#›</a:t>
            </a:fld>
            <a:endParaRPr lang="fr-BE"/>
          </a:p>
        </p:txBody>
      </p:sp>
    </p:spTree>
    <p:extLst>
      <p:ext uri="{BB962C8B-B14F-4D97-AF65-F5344CB8AC3E}">
        <p14:creationId xmlns:p14="http://schemas.microsoft.com/office/powerpoint/2010/main" val="1616274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2A11F138-8063-41B3-B28C-74470FD3BC21}" type="slidenum">
              <a:rPr lang="fr-BE" smtClean="0"/>
              <a:t>6</a:t>
            </a:fld>
            <a:endParaRPr lang="fr-BE"/>
          </a:p>
        </p:txBody>
      </p:sp>
    </p:spTree>
    <p:extLst>
      <p:ext uri="{BB962C8B-B14F-4D97-AF65-F5344CB8AC3E}">
        <p14:creationId xmlns:p14="http://schemas.microsoft.com/office/powerpoint/2010/main" val="2844283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22</a:t>
            </a:fld>
            <a:endParaRPr lang="fr-BE"/>
          </a:p>
        </p:txBody>
      </p:sp>
    </p:spTree>
    <p:extLst>
      <p:ext uri="{BB962C8B-B14F-4D97-AF65-F5344CB8AC3E}">
        <p14:creationId xmlns:p14="http://schemas.microsoft.com/office/powerpoint/2010/main" val="3424647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23</a:t>
            </a:fld>
            <a:endParaRPr lang="fr-BE"/>
          </a:p>
        </p:txBody>
      </p:sp>
    </p:spTree>
    <p:extLst>
      <p:ext uri="{BB962C8B-B14F-4D97-AF65-F5344CB8AC3E}">
        <p14:creationId xmlns:p14="http://schemas.microsoft.com/office/powerpoint/2010/main" val="389829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24</a:t>
            </a:fld>
            <a:endParaRPr lang="fr-BE"/>
          </a:p>
        </p:txBody>
      </p:sp>
    </p:spTree>
    <p:extLst>
      <p:ext uri="{BB962C8B-B14F-4D97-AF65-F5344CB8AC3E}">
        <p14:creationId xmlns:p14="http://schemas.microsoft.com/office/powerpoint/2010/main" val="1944445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10</a:t>
            </a:fld>
            <a:endParaRPr lang="fr-BE"/>
          </a:p>
        </p:txBody>
      </p:sp>
    </p:spTree>
    <p:extLst>
      <p:ext uri="{BB962C8B-B14F-4D97-AF65-F5344CB8AC3E}">
        <p14:creationId xmlns:p14="http://schemas.microsoft.com/office/powerpoint/2010/main" val="139191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14</a:t>
            </a:fld>
            <a:endParaRPr lang="fr-BE"/>
          </a:p>
        </p:txBody>
      </p:sp>
    </p:spTree>
    <p:extLst>
      <p:ext uri="{BB962C8B-B14F-4D97-AF65-F5344CB8AC3E}">
        <p14:creationId xmlns:p14="http://schemas.microsoft.com/office/powerpoint/2010/main" val="212436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a:t>MSMGQ: Message Queue</a:t>
            </a:r>
          </a:p>
        </p:txBody>
      </p:sp>
      <p:sp>
        <p:nvSpPr>
          <p:cNvPr id="4" name="Slide Number Placeholder 3"/>
          <p:cNvSpPr>
            <a:spLocks noGrp="1"/>
          </p:cNvSpPr>
          <p:nvPr>
            <p:ph type="sldNum" sz="quarter" idx="10"/>
          </p:nvPr>
        </p:nvSpPr>
        <p:spPr/>
        <p:txBody>
          <a:bodyPr/>
          <a:lstStyle/>
          <a:p>
            <a:fld id="{2A11F138-8063-41B3-B28C-74470FD3BC21}" type="slidenum">
              <a:rPr lang="fr-BE" smtClean="0"/>
              <a:t>15</a:t>
            </a:fld>
            <a:endParaRPr lang="fr-BE"/>
          </a:p>
        </p:txBody>
      </p:sp>
    </p:spTree>
    <p:extLst>
      <p:ext uri="{BB962C8B-B14F-4D97-AF65-F5344CB8AC3E}">
        <p14:creationId xmlns:p14="http://schemas.microsoft.com/office/powerpoint/2010/main" val="20556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16</a:t>
            </a:fld>
            <a:endParaRPr lang="fr-BE"/>
          </a:p>
        </p:txBody>
      </p:sp>
    </p:spTree>
    <p:extLst>
      <p:ext uri="{BB962C8B-B14F-4D97-AF65-F5344CB8AC3E}">
        <p14:creationId xmlns:p14="http://schemas.microsoft.com/office/powerpoint/2010/main" val="346317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17</a:t>
            </a:fld>
            <a:endParaRPr lang="fr-BE"/>
          </a:p>
        </p:txBody>
      </p:sp>
    </p:spTree>
    <p:extLst>
      <p:ext uri="{BB962C8B-B14F-4D97-AF65-F5344CB8AC3E}">
        <p14:creationId xmlns:p14="http://schemas.microsoft.com/office/powerpoint/2010/main" val="1334219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18</a:t>
            </a:fld>
            <a:endParaRPr lang="fr-BE"/>
          </a:p>
        </p:txBody>
      </p:sp>
    </p:spTree>
    <p:extLst>
      <p:ext uri="{BB962C8B-B14F-4D97-AF65-F5344CB8AC3E}">
        <p14:creationId xmlns:p14="http://schemas.microsoft.com/office/powerpoint/2010/main" val="3911565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19</a:t>
            </a:fld>
            <a:endParaRPr lang="fr-BE"/>
          </a:p>
        </p:txBody>
      </p:sp>
    </p:spTree>
    <p:extLst>
      <p:ext uri="{BB962C8B-B14F-4D97-AF65-F5344CB8AC3E}">
        <p14:creationId xmlns:p14="http://schemas.microsoft.com/office/powerpoint/2010/main" val="342874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2A11F138-8063-41B3-B28C-74470FD3BC21}" type="slidenum">
              <a:rPr lang="fr-BE" smtClean="0"/>
              <a:t>21</a:t>
            </a:fld>
            <a:endParaRPr lang="fr-BE"/>
          </a:p>
        </p:txBody>
      </p:sp>
    </p:spTree>
    <p:extLst>
      <p:ext uri="{BB962C8B-B14F-4D97-AF65-F5344CB8AC3E}">
        <p14:creationId xmlns:p14="http://schemas.microsoft.com/office/powerpoint/2010/main" val="243501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5AB9103-3B9A-41D0-902F-F141ACAC9777}" type="datetimeFigureOut">
              <a:rPr lang="en-CA" smtClean="0"/>
              <a:t>2017-01-12</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4581584-14D8-48DE-B87A-8489B1C5D842}"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3597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B9103-3B9A-41D0-902F-F141ACAC9777}" type="datetimeFigureOut">
              <a:rPr lang="en-CA" smtClean="0"/>
              <a:t>2017-01-12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581584-14D8-48DE-B87A-8489B1C5D842}" type="slidenum">
              <a:rPr lang="en-CA" smtClean="0"/>
              <a:t>‹#›</a:t>
            </a:fld>
            <a:endParaRPr lang="en-CA"/>
          </a:p>
        </p:txBody>
      </p:sp>
    </p:spTree>
    <p:extLst>
      <p:ext uri="{BB962C8B-B14F-4D97-AF65-F5344CB8AC3E}">
        <p14:creationId xmlns:p14="http://schemas.microsoft.com/office/powerpoint/2010/main" val="334227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B9103-3B9A-41D0-902F-F141ACAC9777}" type="datetimeFigureOut">
              <a:rPr lang="en-CA" smtClean="0"/>
              <a:t>2017-01-12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581584-14D8-48DE-B87A-8489B1C5D842}" type="slidenum">
              <a:rPr lang="en-CA" smtClean="0"/>
              <a:t>‹#›</a:t>
            </a:fld>
            <a:endParaRPr lang="en-CA"/>
          </a:p>
        </p:txBody>
      </p:sp>
    </p:spTree>
    <p:extLst>
      <p:ext uri="{BB962C8B-B14F-4D97-AF65-F5344CB8AC3E}">
        <p14:creationId xmlns:p14="http://schemas.microsoft.com/office/powerpoint/2010/main" val="413408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B9103-3B9A-41D0-902F-F141ACAC9777}" type="datetimeFigureOut">
              <a:rPr lang="en-CA" smtClean="0"/>
              <a:t>2017-01-12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581584-14D8-48DE-B87A-8489B1C5D842}" type="slidenum">
              <a:rPr lang="en-CA" smtClean="0"/>
              <a:t>‹#›</a:t>
            </a:fld>
            <a:endParaRPr lang="en-CA"/>
          </a:p>
        </p:txBody>
      </p:sp>
    </p:spTree>
    <p:extLst>
      <p:ext uri="{BB962C8B-B14F-4D97-AF65-F5344CB8AC3E}">
        <p14:creationId xmlns:p14="http://schemas.microsoft.com/office/powerpoint/2010/main" val="290142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AB9103-3B9A-41D0-902F-F141ACAC9777}" type="datetimeFigureOut">
              <a:rPr lang="en-CA" smtClean="0"/>
              <a:t>2017-01-12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581584-14D8-48DE-B87A-8489B1C5D842}"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549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AB9103-3B9A-41D0-902F-F141ACAC9777}" type="datetimeFigureOut">
              <a:rPr lang="en-CA" smtClean="0"/>
              <a:t>2017-01-12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581584-14D8-48DE-B87A-8489B1C5D842}" type="slidenum">
              <a:rPr lang="en-CA" smtClean="0"/>
              <a:t>‹#›</a:t>
            </a:fld>
            <a:endParaRPr lang="en-CA"/>
          </a:p>
        </p:txBody>
      </p:sp>
    </p:spTree>
    <p:extLst>
      <p:ext uri="{BB962C8B-B14F-4D97-AF65-F5344CB8AC3E}">
        <p14:creationId xmlns:p14="http://schemas.microsoft.com/office/powerpoint/2010/main" val="176911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AB9103-3B9A-41D0-902F-F141ACAC9777}" type="datetimeFigureOut">
              <a:rPr lang="en-CA" smtClean="0"/>
              <a:t>2017-01-12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4581584-14D8-48DE-B87A-8489B1C5D842}" type="slidenum">
              <a:rPr lang="en-CA" smtClean="0"/>
              <a:t>‹#›</a:t>
            </a:fld>
            <a:endParaRPr lang="en-CA"/>
          </a:p>
        </p:txBody>
      </p:sp>
    </p:spTree>
    <p:extLst>
      <p:ext uri="{BB962C8B-B14F-4D97-AF65-F5344CB8AC3E}">
        <p14:creationId xmlns:p14="http://schemas.microsoft.com/office/powerpoint/2010/main" val="45632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AB9103-3B9A-41D0-902F-F141ACAC9777}" type="datetimeFigureOut">
              <a:rPr lang="en-CA" smtClean="0"/>
              <a:t>2017-01-12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4581584-14D8-48DE-B87A-8489B1C5D842}" type="slidenum">
              <a:rPr lang="en-CA" smtClean="0"/>
              <a:t>‹#›</a:t>
            </a:fld>
            <a:endParaRPr lang="en-CA"/>
          </a:p>
        </p:txBody>
      </p:sp>
    </p:spTree>
    <p:extLst>
      <p:ext uri="{BB962C8B-B14F-4D97-AF65-F5344CB8AC3E}">
        <p14:creationId xmlns:p14="http://schemas.microsoft.com/office/powerpoint/2010/main" val="151597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B9103-3B9A-41D0-902F-F141ACAC9777}" type="datetimeFigureOut">
              <a:rPr lang="en-CA" smtClean="0"/>
              <a:t>2017-01-12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4581584-14D8-48DE-B87A-8489B1C5D842}" type="slidenum">
              <a:rPr lang="en-CA" smtClean="0"/>
              <a:t>‹#›</a:t>
            </a:fld>
            <a:endParaRPr lang="en-CA"/>
          </a:p>
        </p:txBody>
      </p:sp>
    </p:spTree>
    <p:extLst>
      <p:ext uri="{BB962C8B-B14F-4D97-AF65-F5344CB8AC3E}">
        <p14:creationId xmlns:p14="http://schemas.microsoft.com/office/powerpoint/2010/main" val="334403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AB9103-3B9A-41D0-902F-F141ACAC9777}" type="datetimeFigureOut">
              <a:rPr lang="en-CA" smtClean="0"/>
              <a:t>2017-01-12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581584-14D8-48DE-B87A-8489B1C5D842}" type="slidenum">
              <a:rPr lang="en-CA" smtClean="0"/>
              <a:t>‹#›</a:t>
            </a:fld>
            <a:endParaRPr lang="en-CA"/>
          </a:p>
        </p:txBody>
      </p:sp>
    </p:spTree>
    <p:extLst>
      <p:ext uri="{BB962C8B-B14F-4D97-AF65-F5344CB8AC3E}">
        <p14:creationId xmlns:p14="http://schemas.microsoft.com/office/powerpoint/2010/main" val="3539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AB9103-3B9A-41D0-902F-F141ACAC9777}" type="datetimeFigureOut">
              <a:rPr lang="en-CA" smtClean="0"/>
              <a:t>2017-01-12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581584-14D8-48DE-B87A-8489B1C5D842}" type="slidenum">
              <a:rPr lang="en-CA" smtClean="0"/>
              <a:t>‹#›</a:t>
            </a:fld>
            <a:endParaRPr lang="en-CA"/>
          </a:p>
        </p:txBody>
      </p:sp>
    </p:spTree>
    <p:extLst>
      <p:ext uri="{BB962C8B-B14F-4D97-AF65-F5344CB8AC3E}">
        <p14:creationId xmlns:p14="http://schemas.microsoft.com/office/powerpoint/2010/main" val="228930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5AB9103-3B9A-41D0-902F-F141ACAC9777}" type="datetimeFigureOut">
              <a:rPr lang="en-CA" smtClean="0"/>
              <a:t>2017-01-12</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4581584-14D8-48DE-B87A-8489B1C5D842}" type="slidenum">
              <a:rPr lang="en-CA" smtClean="0"/>
              <a:t>‹#›</a:t>
            </a:fld>
            <a:endParaRPr lang="en-CA"/>
          </a:p>
        </p:txBody>
      </p:sp>
    </p:spTree>
    <p:extLst>
      <p:ext uri="{BB962C8B-B14F-4D97-AF65-F5344CB8AC3E}">
        <p14:creationId xmlns:p14="http://schemas.microsoft.com/office/powerpoint/2010/main" val="2998298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sdn.microsoft.com/fr-fr/virtualization/windowscontainers/management/hyperv_container?f=255&amp;MSPPError=-214721739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ocker/communitytools-image2docker-w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s://msdn.microsoft.com/en-us/virtualization/windowscontainers/docker/configure_docker_daemon?f=255&amp;MSPPError=-2147217396"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ub.docker.com/u/microsoft/" TargetMode="External"/><Relationship Id="rId2" Type="http://schemas.openxmlformats.org/officeDocument/2006/relationships/hyperlink" Target="https://hub.docker.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bit.ly/2gvXy5u" TargetMode="External"/><Relationship Id="rId2" Type="http://schemas.openxmlformats.org/officeDocument/2006/relationships/hyperlink" Target="http://bit.ly/2hflt8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frpsug.github.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frpsug" TargetMode="External"/><Relationship Id="rId2" Type="http://schemas.openxmlformats.org/officeDocument/2006/relationships/hyperlink" Target="http://frpsug.github.io/"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powershell.slack.com/Slac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microsofttouch.fr/default/b/flor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sdn.microsoft.com/fr-fr/virtualization/windowscontainers/management/hyperv_container?f=255&amp;MSPPError=-214721739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French PowerShell User Group</a:t>
            </a:r>
          </a:p>
        </p:txBody>
      </p:sp>
      <p:sp>
        <p:nvSpPr>
          <p:cNvPr id="3" name="Subtitle 2"/>
          <p:cNvSpPr>
            <a:spLocks noGrp="1"/>
          </p:cNvSpPr>
          <p:nvPr>
            <p:ph type="subTitle" idx="1"/>
          </p:nvPr>
        </p:nvSpPr>
        <p:spPr/>
        <p:txBody>
          <a:bodyPr/>
          <a:lstStyle/>
          <a:p>
            <a:r>
              <a:rPr lang="en-CA" dirty="0"/>
              <a:t>2017/01/11</a:t>
            </a:r>
          </a:p>
        </p:txBody>
      </p:sp>
    </p:spTree>
    <p:extLst>
      <p:ext uri="{BB962C8B-B14F-4D97-AF65-F5344CB8AC3E}">
        <p14:creationId xmlns:p14="http://schemas.microsoft.com/office/powerpoint/2010/main" val="33891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Hyper-V Containers, qu’est ce que c’est?</a:t>
            </a:r>
          </a:p>
        </p:txBody>
      </p:sp>
      <p:sp>
        <p:nvSpPr>
          <p:cNvPr id="4" name="Content Placeholder 2"/>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fr-BE" b="1" dirty="0"/>
              <a:t>Conteneurs Hyper-V</a:t>
            </a:r>
            <a:r>
              <a:rPr lang="fr-BE" dirty="0"/>
              <a:t> : plusieurs instances de conteneurs peuvent s’exécuter simultanément sur un hôte. Cependant, chaque conteneur s’exécute à l’intérieur d’une machine virtuelle spéciale. Ceci fournit une isolation de niveau noyau entre chaque conteneur Hyper-V et l’hôte des conteneurs.</a:t>
            </a:r>
          </a:p>
          <a:p>
            <a:endParaRPr lang="fr-BE" dirty="0"/>
          </a:p>
          <a:p>
            <a:endParaRPr lang="fr-BE" dirty="0"/>
          </a:p>
          <a:p>
            <a:endParaRPr lang="fr-BE" dirty="0"/>
          </a:p>
          <a:p>
            <a:endParaRPr lang="fr-BE" dirty="0"/>
          </a:p>
          <a:p>
            <a:pPr marL="0" indent="0">
              <a:buFont typeface="Arial" pitchFamily="34" charset="0"/>
              <a:buNone/>
            </a:pPr>
            <a:r>
              <a:rPr lang="fr-BE" sz="1100" dirty="0"/>
              <a:t>Source: </a:t>
            </a:r>
            <a:r>
              <a:rPr lang="fr-BE" sz="1100" dirty="0">
                <a:hlinkClick r:id="rId3"/>
              </a:rPr>
              <a:t>https://msdn.microsoft.com/fr-fr/virtualization/windowscontainers/management/hyperv_container?f=255&amp;MSPPError=-2147217396</a:t>
            </a:r>
            <a:r>
              <a:rPr lang="fr-BE" sz="1100" dirty="0"/>
              <a:t> </a:t>
            </a:r>
          </a:p>
        </p:txBody>
      </p:sp>
    </p:spTree>
    <p:extLst>
      <p:ext uri="{BB962C8B-B14F-4D97-AF65-F5344CB8AC3E}">
        <p14:creationId xmlns:p14="http://schemas.microsoft.com/office/powerpoint/2010/main" val="222494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312343" cy="858561"/>
          </a:xfrm>
        </p:spPr>
        <p:txBody>
          <a:bodyPr/>
          <a:lstStyle/>
          <a:p>
            <a:r>
              <a:rPr lang="en-US" dirty="0"/>
              <a:t>Hyper-V Containers</a:t>
            </a:r>
          </a:p>
        </p:txBody>
      </p:sp>
      <p:sp>
        <p:nvSpPr>
          <p:cNvPr id="28" name="Rectangle 27"/>
          <p:cNvSpPr/>
          <p:nvPr/>
        </p:nvSpPr>
        <p:spPr>
          <a:xfrm>
            <a:off x="828483" y="1349541"/>
            <a:ext cx="3951111" cy="3722974"/>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US" sz="2400" dirty="0"/>
              <a:t>Host User Mode</a:t>
            </a:r>
          </a:p>
        </p:txBody>
      </p:sp>
      <p:sp>
        <p:nvSpPr>
          <p:cNvPr id="8" name="Rounded Rectangle 7"/>
          <p:cNvSpPr/>
          <p:nvPr/>
        </p:nvSpPr>
        <p:spPr bwMode="auto">
          <a:xfrm>
            <a:off x="5167442" y="1349540"/>
            <a:ext cx="4759153" cy="4297706"/>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sz="2353" dirty="0">
                <a:solidFill>
                  <a:schemeClr val="tx2"/>
                </a:solidFill>
                <a:ea typeface="Segoe UI" pitchFamily="34" charset="0"/>
                <a:cs typeface="Segoe UI" pitchFamily="34" charset="0"/>
              </a:rPr>
              <a:t>Virtual Machine</a:t>
            </a:r>
            <a:br>
              <a:rPr lang="en-US" sz="2353" dirty="0">
                <a:solidFill>
                  <a:schemeClr val="tx2"/>
                </a:solidFill>
                <a:ea typeface="Segoe UI" pitchFamily="34" charset="0"/>
                <a:cs typeface="Segoe UI" pitchFamily="34" charset="0"/>
              </a:rPr>
            </a:br>
            <a:r>
              <a:rPr lang="en-US" sz="1568" i="1" dirty="0">
                <a:solidFill>
                  <a:schemeClr val="tx2"/>
                </a:solidFill>
                <a:ea typeface="Segoe UI" pitchFamily="34" charset="0"/>
                <a:cs typeface="Segoe UI" pitchFamily="34" charset="0"/>
              </a:rPr>
              <a:t>Specifically Optimized To Run a Container</a:t>
            </a:r>
            <a:endParaRPr lang="en-US" sz="2353" i="1" dirty="0">
              <a:solidFill>
                <a:schemeClr val="tx2"/>
              </a:solidFill>
              <a:ea typeface="Segoe UI" pitchFamily="34" charset="0"/>
              <a:cs typeface="Segoe UI" pitchFamily="34" charset="0"/>
            </a:endParaRPr>
          </a:p>
        </p:txBody>
      </p:sp>
      <p:sp>
        <p:nvSpPr>
          <p:cNvPr id="4" name="Rectangle 3"/>
          <p:cNvSpPr/>
          <p:nvPr/>
        </p:nvSpPr>
        <p:spPr bwMode="auto">
          <a:xfrm>
            <a:off x="2871137" y="2637320"/>
            <a:ext cx="1788997" cy="228978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sz="1765" dirty="0">
                <a:solidFill>
                  <a:schemeClr val="tx2"/>
                </a:solidFill>
                <a:ea typeface="Segoe UI" pitchFamily="34" charset="0"/>
                <a:cs typeface="Segoe UI" pitchFamily="34" charset="0"/>
              </a:rPr>
              <a:t>Container Management</a:t>
            </a:r>
          </a:p>
        </p:txBody>
      </p:sp>
      <p:sp>
        <p:nvSpPr>
          <p:cNvPr id="3" name="Rectangle 2"/>
          <p:cNvSpPr/>
          <p:nvPr/>
        </p:nvSpPr>
        <p:spPr bwMode="auto">
          <a:xfrm>
            <a:off x="828483" y="5167325"/>
            <a:ext cx="3951109" cy="479921"/>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US" sz="2400" dirty="0"/>
              <a:t>Windows Kernel</a:t>
            </a:r>
          </a:p>
        </p:txBody>
      </p:sp>
      <p:sp>
        <p:nvSpPr>
          <p:cNvPr id="5" name="Rectangle 4"/>
          <p:cNvSpPr/>
          <p:nvPr/>
        </p:nvSpPr>
        <p:spPr bwMode="auto">
          <a:xfrm>
            <a:off x="3020541" y="4135782"/>
            <a:ext cx="1495204" cy="679717"/>
          </a:xfrm>
          <a:prstGeom prst="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020542" y="3330340"/>
            <a:ext cx="1495203" cy="648082"/>
          </a:xfrm>
          <a:prstGeom prst="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923329" y="2018737"/>
            <a:ext cx="1788997" cy="29161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sz="1765" dirty="0">
                <a:solidFill>
                  <a:schemeClr val="tx2"/>
                </a:solidFill>
                <a:ea typeface="Segoe UI" pitchFamily="34" charset="0"/>
                <a:cs typeface="Segoe UI" pitchFamily="34" charset="0"/>
              </a:rPr>
              <a:t>System Processes</a:t>
            </a:r>
          </a:p>
        </p:txBody>
      </p:sp>
      <p:sp>
        <p:nvSpPr>
          <p:cNvPr id="24" name="Rectangle 23"/>
          <p:cNvSpPr/>
          <p:nvPr/>
        </p:nvSpPr>
        <p:spPr bwMode="auto">
          <a:xfrm>
            <a:off x="1070227" y="2707142"/>
            <a:ext cx="1495203" cy="429830"/>
          </a:xfrm>
          <a:prstGeom prst="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068449" y="3183864"/>
            <a:ext cx="1495203" cy="593444"/>
          </a:xfrm>
          <a:prstGeom prst="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068449" y="3825227"/>
            <a:ext cx="1495203" cy="467319"/>
          </a:xfrm>
          <a:prstGeom prst="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068448" y="4387357"/>
            <a:ext cx="1495203" cy="394480"/>
          </a:xfrm>
          <a:prstGeom prst="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err="1">
                <a:gradFill>
                  <a:gsLst>
                    <a:gs pos="0">
                      <a:srgbClr val="FFFFFF"/>
                    </a:gs>
                    <a:gs pos="100000">
                      <a:srgbClr val="FFFFFF"/>
                    </a:gs>
                  </a:gsLst>
                  <a:lin ang="5400000" scaled="0"/>
                </a:gradFill>
                <a:ea typeface="Segoe UI" pitchFamily="34" charset="0"/>
                <a:cs typeface="Segoe UI" pitchFamily="34" charset="0"/>
              </a:rPr>
              <a:t>Etc</a:t>
            </a:r>
            <a:r>
              <a:rPr lang="en-US" sz="1372"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821461" y="5757912"/>
            <a:ext cx="9105133" cy="471266"/>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US" sz="2400" dirty="0"/>
              <a:t>Hyper-V Hypervisor</a:t>
            </a:r>
          </a:p>
        </p:txBody>
      </p:sp>
      <p:sp>
        <p:nvSpPr>
          <p:cNvPr id="37" name="Rectangle 36"/>
          <p:cNvSpPr/>
          <p:nvPr/>
        </p:nvSpPr>
        <p:spPr bwMode="auto">
          <a:xfrm>
            <a:off x="5295066" y="2132100"/>
            <a:ext cx="4482124" cy="34595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dirty="0"/>
              <a:t>Hyper-V Container</a:t>
            </a:r>
          </a:p>
        </p:txBody>
      </p:sp>
      <p:sp>
        <p:nvSpPr>
          <p:cNvPr id="38" name="Rectangle 37"/>
          <p:cNvSpPr/>
          <p:nvPr/>
        </p:nvSpPr>
        <p:spPr bwMode="auto">
          <a:xfrm>
            <a:off x="5368610" y="5138119"/>
            <a:ext cx="4333879" cy="381861"/>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US" sz="2000" dirty="0"/>
              <a:t>Windows Kernel</a:t>
            </a:r>
          </a:p>
        </p:txBody>
      </p:sp>
      <p:sp>
        <p:nvSpPr>
          <p:cNvPr id="39" name="Rectangle 38"/>
          <p:cNvSpPr/>
          <p:nvPr/>
        </p:nvSpPr>
        <p:spPr bwMode="auto">
          <a:xfrm>
            <a:off x="5353470" y="2899026"/>
            <a:ext cx="1345796" cy="92408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568"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6863810" y="2756832"/>
            <a:ext cx="2838679" cy="2132564"/>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7022623" y="3653254"/>
            <a:ext cx="1150101" cy="82172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176" dirty="0">
                <a:solidFill>
                  <a:schemeClr val="accent3"/>
                </a:solidFill>
              </a:rPr>
              <a:t>System Processes</a:t>
            </a:r>
          </a:p>
        </p:txBody>
      </p:sp>
      <p:sp>
        <p:nvSpPr>
          <p:cNvPr id="42" name="Rectangle 41"/>
          <p:cNvSpPr/>
          <p:nvPr/>
        </p:nvSpPr>
        <p:spPr bwMode="auto">
          <a:xfrm>
            <a:off x="8332977" y="3653254"/>
            <a:ext cx="1280132" cy="82172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176" dirty="0">
                <a:solidFill>
                  <a:schemeClr val="accent3"/>
                </a:solidFill>
              </a:rPr>
              <a:t>Application Processes</a:t>
            </a:r>
          </a:p>
        </p:txBody>
      </p:sp>
      <p:sp>
        <p:nvSpPr>
          <p:cNvPr id="43" name="Rectangle 42"/>
          <p:cNvSpPr/>
          <p:nvPr/>
        </p:nvSpPr>
        <p:spPr bwMode="auto">
          <a:xfrm>
            <a:off x="6902176" y="4640204"/>
            <a:ext cx="853959" cy="387975"/>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89643" tIns="89643" rIns="89643" bIns="89643"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Job Object</a:t>
            </a:r>
          </a:p>
        </p:txBody>
      </p:sp>
      <p:sp>
        <p:nvSpPr>
          <p:cNvPr id="44" name="Rectangle 43"/>
          <p:cNvSpPr/>
          <p:nvPr/>
        </p:nvSpPr>
        <p:spPr bwMode="auto">
          <a:xfrm>
            <a:off x="7848247" y="4640202"/>
            <a:ext cx="853959" cy="387975"/>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89643" tIns="89643" rIns="89643" bIns="89643"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Net Interface</a:t>
            </a:r>
          </a:p>
        </p:txBody>
      </p:sp>
      <p:sp>
        <p:nvSpPr>
          <p:cNvPr id="45" name="Rectangle 44"/>
          <p:cNvSpPr/>
          <p:nvPr/>
        </p:nvSpPr>
        <p:spPr bwMode="auto">
          <a:xfrm>
            <a:off x="8794319" y="4644034"/>
            <a:ext cx="853959" cy="387975"/>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89643" tIns="89643" rIns="89643" bIns="89643"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Storage</a:t>
            </a:r>
          </a:p>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Registry</a:t>
            </a:r>
          </a:p>
        </p:txBody>
      </p:sp>
      <p:sp>
        <p:nvSpPr>
          <p:cNvPr id="46" name="Rectangle 45"/>
          <p:cNvSpPr/>
          <p:nvPr/>
        </p:nvSpPr>
        <p:spPr bwMode="auto">
          <a:xfrm>
            <a:off x="5361315" y="4010756"/>
            <a:ext cx="1345796" cy="92408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568" dirty="0">
                <a:gradFill>
                  <a:gsLst>
                    <a:gs pos="0">
                      <a:srgbClr val="FFFFFF"/>
                    </a:gs>
                    <a:gs pos="100000">
                      <a:srgbClr val="FFFFFF"/>
                    </a:gs>
                  </a:gsLst>
                  <a:lin ang="5400000" scaled="0"/>
                </a:gradFill>
                <a:ea typeface="Segoe UI" pitchFamily="34" charset="0"/>
                <a:cs typeface="Segoe UI" pitchFamily="34" charset="0"/>
              </a:rPr>
              <a:t>Basic System Processes</a:t>
            </a:r>
          </a:p>
        </p:txBody>
      </p:sp>
    </p:spTree>
    <p:extLst>
      <p:ext uri="{BB962C8B-B14F-4D97-AF65-F5344CB8AC3E}">
        <p14:creationId xmlns:p14="http://schemas.microsoft.com/office/powerpoint/2010/main" val="354577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 grpId="0" animBg="1"/>
      <p:bldP spid="4" grpId="0" animBg="1"/>
      <p:bldP spid="3" grpId="0" animBg="1"/>
      <p:bldP spid="5" grpId="0" animBg="1"/>
      <p:bldP spid="6" grpId="0" animBg="1"/>
      <p:bldP spid="23" grpId="0" animBg="1"/>
      <p:bldP spid="24" grpId="0" animBg="1"/>
      <p:bldP spid="25" grpId="0" animBg="1"/>
      <p:bldP spid="26" grpId="0" animBg="1"/>
      <p:bldP spid="27"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Docker-Compose</a:t>
            </a:r>
            <a:endParaRPr lang="en-GB" dirty="0"/>
          </a:p>
        </p:txBody>
      </p:sp>
      <p:sp>
        <p:nvSpPr>
          <p:cNvPr id="4" name="Content Placeholder 2"/>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fr-BE" dirty="0"/>
              <a:t>Un fichier pour déployer des applications multi-</a:t>
            </a:r>
            <a:r>
              <a:rPr lang="fr-BE" dirty="0" err="1"/>
              <a:t>tier</a:t>
            </a:r>
            <a:endParaRPr lang="fr-BE" dirty="0"/>
          </a:p>
          <a:p>
            <a:pPr lvl="1"/>
            <a:r>
              <a:rPr lang="fr-BE" dirty="0"/>
              <a:t>Base de données</a:t>
            </a:r>
          </a:p>
          <a:p>
            <a:pPr lvl="1"/>
            <a:r>
              <a:rPr lang="fr-BE" dirty="0"/>
              <a:t>Queues</a:t>
            </a:r>
          </a:p>
          <a:p>
            <a:pPr lvl="1"/>
            <a:r>
              <a:rPr lang="fr-BE" dirty="0"/>
              <a:t>Serveurs Web front end</a:t>
            </a:r>
          </a:p>
          <a:p>
            <a:r>
              <a:rPr lang="fr-BE" dirty="0"/>
              <a:t>Ne fonctionne pas (encore) sur </a:t>
            </a:r>
            <a:r>
              <a:rPr lang="fr-BE"/>
              <a:t>Windows 10</a:t>
            </a:r>
            <a:endParaRPr lang="fr-BE" dirty="0"/>
          </a:p>
          <a:p>
            <a:endParaRPr lang="fr-BE" dirty="0"/>
          </a:p>
          <a:p>
            <a:endParaRPr lang="fr-BE" dirty="0"/>
          </a:p>
          <a:p>
            <a:endParaRPr lang="fr-BE" dirty="0"/>
          </a:p>
        </p:txBody>
      </p:sp>
    </p:spTree>
    <p:extLst>
      <p:ext uri="{BB962C8B-B14F-4D97-AF65-F5344CB8AC3E}">
        <p14:creationId xmlns:p14="http://schemas.microsoft.com/office/powerpoint/2010/main" val="238314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Containers sur Nano Server</a:t>
            </a:r>
          </a:p>
        </p:txBody>
      </p:sp>
      <p:sp>
        <p:nvSpPr>
          <p:cNvPr id="3" name="Content Placeholder 2"/>
          <p:cNvSpPr txBox="1">
            <a:spLocks/>
          </p:cNvSpPr>
          <p:nvPr/>
        </p:nvSpPr>
        <p:spPr>
          <a:xfrm>
            <a:off x="1414272" y="19812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fr-BE" dirty="0"/>
              <a:t>Installation sur un Nano Server</a:t>
            </a:r>
          </a:p>
          <a:p>
            <a:r>
              <a:rPr lang="en-US" dirty="0"/>
              <a:t>Image de base: 500MB</a:t>
            </a:r>
          </a:p>
          <a:p>
            <a:r>
              <a:rPr lang="en-US" dirty="0"/>
              <a:t>PowerShell pour </a:t>
            </a:r>
            <a:r>
              <a:rPr lang="en-US" dirty="0" err="1"/>
              <a:t>l’installation</a:t>
            </a:r>
            <a:r>
              <a:rPr lang="en-US" dirty="0"/>
              <a:t> des containers</a:t>
            </a:r>
          </a:p>
          <a:p>
            <a:pPr lvl="1"/>
            <a:r>
              <a:rPr lang="en-US" dirty="0"/>
              <a:t>Administration à distance </a:t>
            </a:r>
            <a:r>
              <a:rPr lang="en-US" dirty="0" err="1"/>
              <a:t>obligatoire</a:t>
            </a:r>
            <a:endParaRPr lang="fr-BE" dirty="0"/>
          </a:p>
          <a:p>
            <a:endParaRPr lang="fr-BE" dirty="0"/>
          </a:p>
          <a:p>
            <a:endParaRPr lang="fr-BE" dirty="0"/>
          </a:p>
          <a:p>
            <a:endParaRPr lang="fr-BE" dirty="0"/>
          </a:p>
          <a:p>
            <a:endParaRPr lang="fr-BE" dirty="0"/>
          </a:p>
        </p:txBody>
      </p:sp>
    </p:spTree>
    <p:extLst>
      <p:ext uri="{BB962C8B-B14F-4D97-AF65-F5344CB8AC3E}">
        <p14:creationId xmlns:p14="http://schemas.microsoft.com/office/powerpoint/2010/main" val="305704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dirty="0"/>
              <a:t>Image2Docker</a:t>
            </a:r>
          </a:p>
        </p:txBody>
      </p:sp>
    </p:spTree>
    <p:extLst>
      <p:ext uri="{BB962C8B-B14F-4D97-AF65-F5344CB8AC3E}">
        <p14:creationId xmlns:p14="http://schemas.microsoft.com/office/powerpoint/2010/main" val="254498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Image2Docker</a:t>
            </a:r>
          </a:p>
        </p:txBody>
      </p:sp>
      <p:sp>
        <p:nvSpPr>
          <p:cNvPr id="3" name="Content Placeholder 2"/>
          <p:cNvSpPr>
            <a:spLocks noGrp="1"/>
          </p:cNvSpPr>
          <p:nvPr>
            <p:ph idx="1"/>
          </p:nvPr>
        </p:nvSpPr>
        <p:spPr/>
        <p:txBody>
          <a:bodyPr/>
          <a:lstStyle/>
          <a:p>
            <a:r>
              <a:rPr lang="fr-BE" dirty="0"/>
              <a:t>Permet de convertir des services Windows Server en Windows Containers</a:t>
            </a:r>
          </a:p>
          <a:p>
            <a:pPr lvl="1"/>
            <a:r>
              <a:rPr lang="fr-BE" sz="1800" spc="10" dirty="0">
                <a:solidFill>
                  <a:schemeClr val="tx1"/>
                </a:solidFill>
              </a:rPr>
              <a:t>IIS &amp; ASP.NET </a:t>
            </a:r>
            <a:r>
              <a:rPr lang="fr-BE" sz="1800" spc="10" dirty="0" err="1">
                <a:solidFill>
                  <a:schemeClr val="tx1"/>
                </a:solidFill>
              </a:rPr>
              <a:t>apps</a:t>
            </a:r>
            <a:endParaRPr lang="fr-BE" sz="1800" spc="10" dirty="0">
              <a:solidFill>
                <a:schemeClr val="tx1"/>
              </a:solidFill>
            </a:endParaRPr>
          </a:p>
          <a:p>
            <a:pPr lvl="1"/>
            <a:r>
              <a:rPr lang="fr-BE" sz="1800" spc="10" dirty="0">
                <a:solidFill>
                  <a:schemeClr val="tx1"/>
                </a:solidFill>
              </a:rPr>
              <a:t>MSMQ</a:t>
            </a:r>
          </a:p>
          <a:p>
            <a:pPr lvl="1"/>
            <a:r>
              <a:rPr lang="fr-BE" sz="1800" spc="10" dirty="0">
                <a:solidFill>
                  <a:schemeClr val="tx1"/>
                </a:solidFill>
              </a:rPr>
              <a:t>DNS</a:t>
            </a:r>
          </a:p>
          <a:p>
            <a:pPr lvl="1"/>
            <a:r>
              <a:rPr lang="fr-BE" sz="1800" spc="10" dirty="0">
                <a:solidFill>
                  <a:schemeClr val="tx1"/>
                </a:solidFill>
              </a:rPr>
              <a:t>DHCP</a:t>
            </a:r>
          </a:p>
          <a:p>
            <a:pPr lvl="1"/>
            <a:r>
              <a:rPr lang="fr-BE" sz="1800" spc="10" dirty="0">
                <a:solidFill>
                  <a:schemeClr val="tx1"/>
                </a:solidFill>
              </a:rPr>
              <a:t>Apache</a:t>
            </a:r>
          </a:p>
          <a:p>
            <a:pPr lvl="1"/>
            <a:r>
              <a:rPr lang="fr-BE" sz="1800" spc="10" dirty="0">
                <a:solidFill>
                  <a:schemeClr val="tx1"/>
                </a:solidFill>
              </a:rPr>
              <a:t>SQL Server</a:t>
            </a:r>
          </a:p>
          <a:p>
            <a:r>
              <a:rPr lang="fr-BE" sz="2000" dirty="0"/>
              <a:t>Images supportées: VHD, VHDX, WIM</a:t>
            </a:r>
          </a:p>
          <a:p>
            <a:r>
              <a:rPr lang="fr-BE" sz="2000" dirty="0">
                <a:hlinkClick r:id="rId3"/>
              </a:rPr>
              <a:t>https://github.com/docker/communitytools-image2docker-win</a:t>
            </a:r>
            <a:endParaRPr lang="fr-BE" sz="2000" dirty="0"/>
          </a:p>
          <a:p>
            <a:endParaRPr lang="fr-BE" sz="2000" spc="10" dirty="0">
              <a:solidFill>
                <a:schemeClr val="tx1"/>
              </a:solidFill>
            </a:endParaRPr>
          </a:p>
          <a:p>
            <a:pPr lvl="1"/>
            <a:endParaRPr lang="fr-BE" dirty="0"/>
          </a:p>
        </p:txBody>
      </p:sp>
    </p:spTree>
    <p:extLst>
      <p:ext uri="{BB962C8B-B14F-4D97-AF65-F5344CB8AC3E}">
        <p14:creationId xmlns:p14="http://schemas.microsoft.com/office/powerpoint/2010/main" val="1405695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fr-BE" dirty="0"/>
              <a:t>Comment se servir de tous ça?</a:t>
            </a:r>
          </a:p>
        </p:txBody>
      </p:sp>
    </p:spTree>
    <p:extLst>
      <p:ext uri="{BB962C8B-B14F-4D97-AF65-F5344CB8AC3E}">
        <p14:creationId xmlns:p14="http://schemas.microsoft.com/office/powerpoint/2010/main" val="54836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Installation sur Windows Server 2016</a:t>
            </a:r>
          </a:p>
        </p:txBody>
      </p:sp>
      <p:sp>
        <p:nvSpPr>
          <p:cNvPr id="3" name="Content Placeholder 2"/>
          <p:cNvSpPr>
            <a:spLocks noGrp="1"/>
          </p:cNvSpPr>
          <p:nvPr>
            <p:ph idx="1"/>
          </p:nvPr>
        </p:nvSpPr>
        <p:spPr>
          <a:xfrm>
            <a:off x="1261872" y="1828800"/>
            <a:ext cx="8595360" cy="1639330"/>
          </a:xfrm>
        </p:spPr>
        <p:txBody>
          <a:bodyPr>
            <a:normAutofit/>
          </a:bodyPr>
          <a:lstStyle/>
          <a:p>
            <a:r>
              <a:rPr lang="fr-BE" dirty="0"/>
              <a:t>PowerShell: </a:t>
            </a:r>
          </a:p>
          <a:p>
            <a:pPr lvl="1"/>
            <a:r>
              <a:rPr lang="fr-BE" dirty="0"/>
              <a:t>Install-</a:t>
            </a:r>
            <a:r>
              <a:rPr lang="fr-BE" dirty="0" err="1"/>
              <a:t>WindowsFeature</a:t>
            </a:r>
            <a:r>
              <a:rPr lang="fr-BE" dirty="0"/>
              <a:t> Containers </a:t>
            </a:r>
          </a:p>
          <a:p>
            <a:pPr lvl="1"/>
            <a:r>
              <a:rPr lang="fr-BE" dirty="0"/>
              <a:t>Restart-Computer</a:t>
            </a:r>
          </a:p>
          <a:p>
            <a:r>
              <a:rPr lang="fr-BE" dirty="0"/>
              <a:t>Possible de le faire via le Server Manager</a:t>
            </a:r>
          </a:p>
        </p:txBody>
      </p:sp>
      <p:pic>
        <p:nvPicPr>
          <p:cNvPr id="6" name="Picture 5"/>
          <p:cNvPicPr>
            <a:picLocks noChangeAspect="1"/>
          </p:cNvPicPr>
          <p:nvPr/>
        </p:nvPicPr>
        <p:blipFill>
          <a:blip r:embed="rId3"/>
          <a:stretch>
            <a:fillRect/>
          </a:stretch>
        </p:blipFill>
        <p:spPr>
          <a:xfrm>
            <a:off x="1469076" y="3779546"/>
            <a:ext cx="8180952" cy="1390476"/>
          </a:xfrm>
          <a:prstGeom prst="rect">
            <a:avLst/>
          </a:prstGeom>
        </p:spPr>
      </p:pic>
    </p:spTree>
    <p:extLst>
      <p:ext uri="{BB962C8B-B14F-4D97-AF65-F5344CB8AC3E}">
        <p14:creationId xmlns:p14="http://schemas.microsoft.com/office/powerpoint/2010/main" val="1544819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Installation sur Windows Server 2016</a:t>
            </a:r>
          </a:p>
        </p:txBody>
      </p:sp>
      <p:sp>
        <p:nvSpPr>
          <p:cNvPr id="3" name="Content Placeholder 2"/>
          <p:cNvSpPr>
            <a:spLocks noGrp="1"/>
          </p:cNvSpPr>
          <p:nvPr>
            <p:ph idx="1"/>
          </p:nvPr>
        </p:nvSpPr>
        <p:spPr/>
        <p:txBody>
          <a:bodyPr/>
          <a:lstStyle/>
          <a:p>
            <a:r>
              <a:rPr lang="fr-BE" dirty="0"/>
              <a:t>Install-</a:t>
            </a:r>
            <a:r>
              <a:rPr lang="fr-BE" dirty="0" err="1"/>
              <a:t>PackageProvider</a:t>
            </a:r>
            <a:r>
              <a:rPr lang="fr-BE" dirty="0"/>
              <a:t> </a:t>
            </a:r>
            <a:r>
              <a:rPr lang="fr-BE" dirty="0" err="1"/>
              <a:t>ContainerImage</a:t>
            </a:r>
            <a:endParaRPr lang="fr-BE" dirty="0"/>
          </a:p>
          <a:p>
            <a:r>
              <a:rPr lang="fr-BE" dirty="0" err="1"/>
              <a:t>Get</a:t>
            </a:r>
            <a:r>
              <a:rPr lang="fr-BE" dirty="0"/>
              <a:t>-Command -Module </a:t>
            </a:r>
            <a:r>
              <a:rPr lang="fr-BE" dirty="0" err="1"/>
              <a:t>ContainerImage</a:t>
            </a:r>
            <a:endParaRPr lang="fr-BE" dirty="0"/>
          </a:p>
          <a:p>
            <a:r>
              <a:rPr lang="fr-BE" dirty="0" err="1"/>
              <a:t>Find-ContainerImage</a:t>
            </a:r>
            <a:r>
              <a:rPr lang="fr-BE" dirty="0"/>
              <a:t> | Install-</a:t>
            </a:r>
            <a:r>
              <a:rPr lang="fr-BE" dirty="0" err="1"/>
              <a:t>ContainerImage</a:t>
            </a:r>
            <a:endParaRPr lang="fr-BE" dirty="0"/>
          </a:p>
          <a:p>
            <a:endParaRPr lang="fr-BE" dirty="0"/>
          </a:p>
        </p:txBody>
      </p:sp>
      <p:pic>
        <p:nvPicPr>
          <p:cNvPr id="5" name="Picture 4"/>
          <p:cNvPicPr>
            <a:picLocks noChangeAspect="1"/>
          </p:cNvPicPr>
          <p:nvPr/>
        </p:nvPicPr>
        <p:blipFill>
          <a:blip r:embed="rId3"/>
          <a:stretch>
            <a:fillRect/>
          </a:stretch>
        </p:blipFill>
        <p:spPr>
          <a:xfrm>
            <a:off x="1728660" y="3199170"/>
            <a:ext cx="8190476" cy="2095238"/>
          </a:xfrm>
          <a:prstGeom prst="rect">
            <a:avLst/>
          </a:prstGeom>
        </p:spPr>
      </p:pic>
      <p:pic>
        <p:nvPicPr>
          <p:cNvPr id="8" name="Picture 7"/>
          <p:cNvPicPr>
            <a:picLocks noChangeAspect="1"/>
          </p:cNvPicPr>
          <p:nvPr/>
        </p:nvPicPr>
        <p:blipFill>
          <a:blip r:embed="rId4"/>
          <a:stretch>
            <a:fillRect/>
          </a:stretch>
        </p:blipFill>
        <p:spPr>
          <a:xfrm>
            <a:off x="1728660" y="5411780"/>
            <a:ext cx="8066667" cy="1390476"/>
          </a:xfrm>
          <a:prstGeom prst="rect">
            <a:avLst/>
          </a:prstGeom>
        </p:spPr>
      </p:pic>
    </p:spTree>
    <p:extLst>
      <p:ext uri="{BB962C8B-B14F-4D97-AF65-F5344CB8AC3E}">
        <p14:creationId xmlns:p14="http://schemas.microsoft.com/office/powerpoint/2010/main" val="38913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Installation de Docker sur Windows Server 2016</a:t>
            </a:r>
          </a:p>
        </p:txBody>
      </p:sp>
      <p:sp>
        <p:nvSpPr>
          <p:cNvPr id="3" name="Content Placeholder 2"/>
          <p:cNvSpPr>
            <a:spLocks noGrp="1"/>
          </p:cNvSpPr>
          <p:nvPr>
            <p:ph idx="1"/>
          </p:nvPr>
        </p:nvSpPr>
        <p:spPr/>
        <p:txBody>
          <a:bodyPr/>
          <a:lstStyle/>
          <a:p>
            <a:r>
              <a:rPr lang="fr-BE" dirty="0" err="1"/>
              <a:t>Invoke-WebRequest</a:t>
            </a:r>
            <a:r>
              <a:rPr lang="fr-BE" dirty="0"/>
              <a:t> " https://master.dockerproject.org/windows/amd64/docker-1.14.0-dev.zip" -</a:t>
            </a:r>
            <a:r>
              <a:rPr lang="fr-BE" dirty="0" err="1"/>
              <a:t>OutFile</a:t>
            </a:r>
            <a:r>
              <a:rPr lang="fr-BE" dirty="0"/>
              <a:t> "$</a:t>
            </a:r>
            <a:r>
              <a:rPr lang="fr-BE" dirty="0" err="1"/>
              <a:t>env:TEMP</a:t>
            </a:r>
            <a:r>
              <a:rPr lang="fr-BE" dirty="0"/>
              <a:t>\docker.zip" –</a:t>
            </a:r>
            <a:r>
              <a:rPr lang="fr-BE" dirty="0" err="1"/>
              <a:t>UseBasicParsing</a:t>
            </a:r>
            <a:endParaRPr lang="fr-BE" dirty="0"/>
          </a:p>
          <a:p>
            <a:r>
              <a:rPr lang="fr-BE" dirty="0" err="1"/>
              <a:t>Expand</a:t>
            </a:r>
            <a:r>
              <a:rPr lang="fr-BE" dirty="0"/>
              <a:t>-Archive -Path "$</a:t>
            </a:r>
            <a:r>
              <a:rPr lang="fr-BE" dirty="0" err="1"/>
              <a:t>env:TEMP</a:t>
            </a:r>
            <a:r>
              <a:rPr lang="fr-BE" dirty="0"/>
              <a:t>\docker.zip" -</a:t>
            </a:r>
            <a:r>
              <a:rPr lang="fr-BE" dirty="0" err="1"/>
              <a:t>DestinationPath</a:t>
            </a:r>
            <a:r>
              <a:rPr lang="fr-BE" dirty="0"/>
              <a:t> $</a:t>
            </a:r>
            <a:r>
              <a:rPr lang="fr-BE" dirty="0" err="1"/>
              <a:t>env:ProgramFiles</a:t>
            </a:r>
            <a:endParaRPr lang="fr-BE" dirty="0"/>
          </a:p>
          <a:p>
            <a:r>
              <a:rPr lang="fr-BE" dirty="0"/>
              <a:t>[</a:t>
            </a:r>
            <a:r>
              <a:rPr lang="fr-BE" dirty="0" err="1"/>
              <a:t>Environment</a:t>
            </a:r>
            <a:r>
              <a:rPr lang="fr-BE" dirty="0"/>
              <a:t>]::</a:t>
            </a:r>
            <a:r>
              <a:rPr lang="fr-BE" dirty="0" err="1"/>
              <a:t>SetEnvironmentVariable</a:t>
            </a:r>
            <a:r>
              <a:rPr lang="fr-BE" dirty="0"/>
              <a:t>("Path", $</a:t>
            </a:r>
            <a:r>
              <a:rPr lang="fr-BE" dirty="0" err="1"/>
              <a:t>env:Path</a:t>
            </a:r>
            <a:r>
              <a:rPr lang="fr-BE" dirty="0"/>
              <a:t> + ";C:\Program Files\Docker", [</a:t>
            </a:r>
            <a:r>
              <a:rPr lang="fr-BE" dirty="0" err="1"/>
              <a:t>EnvironmentVariableTarget</a:t>
            </a:r>
            <a:r>
              <a:rPr lang="fr-BE" dirty="0"/>
              <a:t>]::Machine)</a:t>
            </a:r>
          </a:p>
          <a:p>
            <a:r>
              <a:rPr lang="fr-BE" dirty="0"/>
              <a:t>C:\ProgramFiles\docker\dockerd.exe --</a:t>
            </a:r>
            <a:r>
              <a:rPr lang="fr-BE" dirty="0" err="1"/>
              <a:t>register</a:t>
            </a:r>
            <a:r>
              <a:rPr lang="fr-BE" dirty="0"/>
              <a:t>-service</a:t>
            </a:r>
          </a:p>
          <a:p>
            <a:r>
              <a:rPr lang="fr-BE" dirty="0"/>
              <a:t>Start-Service Docker</a:t>
            </a:r>
          </a:p>
          <a:p>
            <a:pPr marL="0" indent="0">
              <a:buNone/>
            </a:pPr>
            <a:endParaRPr lang="fr-BE" sz="1100" dirty="0"/>
          </a:p>
          <a:p>
            <a:pPr marL="0" indent="0">
              <a:buNone/>
            </a:pPr>
            <a:r>
              <a:rPr lang="fr-BE" sz="1100" dirty="0"/>
              <a:t>Source: </a:t>
            </a:r>
            <a:r>
              <a:rPr lang="fr-BE" sz="1100" dirty="0">
                <a:hlinkClick r:id="rId3"/>
              </a:rPr>
              <a:t>https://msdn.microsoft.com/en-us/virtualization/windowscontainers/docker/configure_docker_daemon?f=255&amp;MSPPError=-2147217396</a:t>
            </a:r>
            <a:endParaRPr lang="fr-BE" sz="1100" dirty="0"/>
          </a:p>
          <a:p>
            <a:endParaRPr lang="fr-BE" dirty="0"/>
          </a:p>
        </p:txBody>
      </p:sp>
      <p:pic>
        <p:nvPicPr>
          <p:cNvPr id="4" name="Picture 3"/>
          <p:cNvPicPr>
            <a:picLocks noChangeAspect="1"/>
          </p:cNvPicPr>
          <p:nvPr/>
        </p:nvPicPr>
        <p:blipFill>
          <a:blip r:embed="rId4"/>
          <a:stretch>
            <a:fillRect/>
          </a:stretch>
        </p:blipFill>
        <p:spPr>
          <a:xfrm>
            <a:off x="7696397" y="4619685"/>
            <a:ext cx="3161905" cy="971429"/>
          </a:xfrm>
          <a:prstGeom prst="rect">
            <a:avLst/>
          </a:prstGeom>
        </p:spPr>
      </p:pic>
    </p:spTree>
    <p:extLst>
      <p:ext uri="{BB962C8B-B14F-4D97-AF65-F5344CB8AC3E}">
        <p14:creationId xmlns:p14="http://schemas.microsoft.com/office/powerpoint/2010/main" val="115706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normAutofit fontScale="92500" lnSpcReduction="20000"/>
          </a:bodyPr>
          <a:lstStyle/>
          <a:p>
            <a:r>
              <a:rPr lang="en-CA" dirty="0"/>
              <a:t>French PowerShell User Group</a:t>
            </a:r>
          </a:p>
          <a:p>
            <a:r>
              <a:rPr lang="en-CA" dirty="0" err="1"/>
              <a:t>Présentation</a:t>
            </a:r>
            <a:endParaRPr lang="en-CA" dirty="0"/>
          </a:p>
          <a:p>
            <a:r>
              <a:rPr lang="en-CA" dirty="0"/>
              <a:t>Windows Containers</a:t>
            </a:r>
          </a:p>
          <a:p>
            <a:pPr lvl="1"/>
            <a:r>
              <a:rPr lang="en-CA" dirty="0" err="1"/>
              <a:t>Qu’est</a:t>
            </a:r>
            <a:r>
              <a:rPr lang="en-CA" dirty="0"/>
              <a:t> </a:t>
            </a:r>
            <a:r>
              <a:rPr lang="en-CA" dirty="0" err="1"/>
              <a:t>ce</a:t>
            </a:r>
            <a:r>
              <a:rPr lang="en-CA" dirty="0"/>
              <a:t> que </a:t>
            </a:r>
            <a:r>
              <a:rPr lang="en-CA" dirty="0" err="1"/>
              <a:t>c’est</a:t>
            </a:r>
            <a:r>
              <a:rPr lang="en-CA" dirty="0"/>
              <a:t>?</a:t>
            </a:r>
          </a:p>
          <a:p>
            <a:pPr lvl="1"/>
            <a:r>
              <a:rPr lang="en-CA" dirty="0"/>
              <a:t>Hyper-V Containers</a:t>
            </a:r>
          </a:p>
          <a:p>
            <a:pPr lvl="1"/>
            <a:r>
              <a:rPr lang="en-CA" dirty="0"/>
              <a:t>Windows Server Containers</a:t>
            </a:r>
          </a:p>
          <a:p>
            <a:pPr lvl="1"/>
            <a:r>
              <a:rPr lang="en-CA" dirty="0"/>
              <a:t>Docker-Compose</a:t>
            </a:r>
          </a:p>
          <a:p>
            <a:pPr lvl="1"/>
            <a:r>
              <a:rPr lang="en-CA" dirty="0"/>
              <a:t>Container sur Nano Server</a:t>
            </a:r>
          </a:p>
          <a:p>
            <a:r>
              <a:rPr lang="en-CA" dirty="0"/>
              <a:t>Image2Docker</a:t>
            </a:r>
          </a:p>
          <a:p>
            <a:r>
              <a:rPr lang="en-CA" dirty="0"/>
              <a:t>Comment se </a:t>
            </a:r>
            <a:r>
              <a:rPr lang="en-CA" dirty="0" err="1"/>
              <a:t>servir</a:t>
            </a:r>
            <a:r>
              <a:rPr lang="en-CA" dirty="0"/>
              <a:t> de </a:t>
            </a:r>
            <a:r>
              <a:rPr lang="en-CA" dirty="0" err="1"/>
              <a:t>tous</a:t>
            </a:r>
            <a:r>
              <a:rPr lang="en-CA" dirty="0"/>
              <a:t> </a:t>
            </a:r>
            <a:r>
              <a:rPr lang="en-CA" dirty="0" err="1"/>
              <a:t>ça</a:t>
            </a:r>
            <a:r>
              <a:rPr lang="en-CA" dirty="0"/>
              <a:t>?</a:t>
            </a:r>
          </a:p>
          <a:p>
            <a:r>
              <a:rPr lang="en-CA" dirty="0" err="1"/>
              <a:t>Démonstration</a:t>
            </a:r>
            <a:endParaRPr lang="en-CA" dirty="0"/>
          </a:p>
          <a:p>
            <a:r>
              <a:rPr lang="en-CA" dirty="0"/>
              <a:t>Questions</a:t>
            </a:r>
          </a:p>
          <a:p>
            <a:r>
              <a:rPr lang="en-CA" dirty="0"/>
              <a:t>Conclusion</a:t>
            </a:r>
          </a:p>
        </p:txBody>
      </p:sp>
    </p:spTree>
    <p:extLst>
      <p:ext uri="{BB962C8B-B14F-4D97-AF65-F5344CB8AC3E}">
        <p14:creationId xmlns:p14="http://schemas.microsoft.com/office/powerpoint/2010/main" val="2035679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Docker Images</a:t>
            </a:r>
          </a:p>
        </p:txBody>
      </p:sp>
      <p:sp>
        <p:nvSpPr>
          <p:cNvPr id="3" name="Content Placeholder 2"/>
          <p:cNvSpPr>
            <a:spLocks noGrp="1"/>
          </p:cNvSpPr>
          <p:nvPr>
            <p:ph idx="1"/>
          </p:nvPr>
        </p:nvSpPr>
        <p:spPr/>
        <p:txBody>
          <a:bodyPr/>
          <a:lstStyle/>
          <a:p>
            <a:r>
              <a:rPr lang="fr-BE" dirty="0"/>
              <a:t>Un seul lien: </a:t>
            </a:r>
            <a:r>
              <a:rPr lang="fr-BE" dirty="0">
                <a:hlinkClick r:id="rId2"/>
              </a:rPr>
              <a:t>https://hub.docker.com/</a:t>
            </a:r>
            <a:endParaRPr lang="fr-BE" dirty="0"/>
          </a:p>
          <a:p>
            <a:r>
              <a:rPr lang="fr-BE" dirty="0"/>
              <a:t>Images Docker Microsoft: </a:t>
            </a:r>
            <a:r>
              <a:rPr lang="fr-BE" dirty="0">
                <a:hlinkClick r:id="rId3"/>
              </a:rPr>
              <a:t>https://hub.docker.com/u/microsoft/</a:t>
            </a:r>
            <a:endParaRPr lang="fr-BE" dirty="0"/>
          </a:p>
          <a:p>
            <a:endParaRPr lang="fr-BE" dirty="0"/>
          </a:p>
        </p:txBody>
      </p:sp>
      <p:pic>
        <p:nvPicPr>
          <p:cNvPr id="5" name="Picture 4"/>
          <p:cNvPicPr>
            <a:picLocks noChangeAspect="1"/>
          </p:cNvPicPr>
          <p:nvPr/>
        </p:nvPicPr>
        <p:blipFill>
          <a:blip r:embed="rId4"/>
          <a:stretch>
            <a:fillRect/>
          </a:stretch>
        </p:blipFill>
        <p:spPr>
          <a:xfrm>
            <a:off x="1839087" y="2750174"/>
            <a:ext cx="7381113" cy="3823186"/>
          </a:xfrm>
          <a:prstGeom prst="rect">
            <a:avLst/>
          </a:prstGeom>
        </p:spPr>
      </p:pic>
    </p:spTree>
    <p:extLst>
      <p:ext uri="{BB962C8B-B14F-4D97-AF65-F5344CB8AC3E}">
        <p14:creationId xmlns:p14="http://schemas.microsoft.com/office/powerpoint/2010/main" val="124961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Premier container</a:t>
            </a:r>
          </a:p>
        </p:txBody>
      </p:sp>
      <p:sp>
        <p:nvSpPr>
          <p:cNvPr id="3" name="Content Placeholder 2"/>
          <p:cNvSpPr>
            <a:spLocks noGrp="1"/>
          </p:cNvSpPr>
          <p:nvPr>
            <p:ph idx="1"/>
          </p:nvPr>
        </p:nvSpPr>
        <p:spPr/>
        <p:txBody>
          <a:bodyPr/>
          <a:lstStyle/>
          <a:p>
            <a:r>
              <a:rPr lang="fr-BE" dirty="0"/>
              <a:t>Docker </a:t>
            </a:r>
            <a:r>
              <a:rPr lang="fr-BE" dirty="0" err="1"/>
              <a:t>run</a:t>
            </a:r>
            <a:r>
              <a:rPr lang="fr-BE" dirty="0"/>
              <a:t> --</a:t>
            </a:r>
            <a:r>
              <a:rPr lang="fr-BE" dirty="0" err="1"/>
              <a:t>name</a:t>
            </a:r>
            <a:r>
              <a:rPr lang="fr-BE" dirty="0"/>
              <a:t> </a:t>
            </a:r>
            <a:r>
              <a:rPr lang="fr-BE" dirty="0" err="1"/>
              <a:t>iis</a:t>
            </a:r>
            <a:r>
              <a:rPr lang="fr-BE" dirty="0"/>
              <a:t> -d </a:t>
            </a:r>
            <a:r>
              <a:rPr lang="fr-BE" dirty="0" err="1"/>
              <a:t>microsoft</a:t>
            </a:r>
            <a:r>
              <a:rPr lang="fr-BE" dirty="0"/>
              <a:t>/</a:t>
            </a:r>
            <a:r>
              <a:rPr lang="fr-BE" dirty="0" err="1"/>
              <a:t>iis</a:t>
            </a:r>
            <a:r>
              <a:rPr lang="fr-BE" dirty="0"/>
              <a:t> –p 8080:80</a:t>
            </a:r>
          </a:p>
        </p:txBody>
      </p:sp>
      <p:pic>
        <p:nvPicPr>
          <p:cNvPr id="5" name="Picture 4"/>
          <p:cNvPicPr>
            <a:picLocks noChangeAspect="1"/>
          </p:cNvPicPr>
          <p:nvPr/>
        </p:nvPicPr>
        <p:blipFill>
          <a:blip r:embed="rId3"/>
          <a:stretch>
            <a:fillRect/>
          </a:stretch>
        </p:blipFill>
        <p:spPr>
          <a:xfrm>
            <a:off x="1624522" y="2428980"/>
            <a:ext cx="8161905" cy="1676190"/>
          </a:xfrm>
          <a:prstGeom prst="rect">
            <a:avLst/>
          </a:prstGeom>
        </p:spPr>
      </p:pic>
      <p:pic>
        <p:nvPicPr>
          <p:cNvPr id="6" name="Picture 5"/>
          <p:cNvPicPr>
            <a:picLocks noChangeAspect="1"/>
          </p:cNvPicPr>
          <p:nvPr/>
        </p:nvPicPr>
        <p:blipFill>
          <a:blip r:embed="rId4"/>
          <a:stretch>
            <a:fillRect/>
          </a:stretch>
        </p:blipFill>
        <p:spPr>
          <a:xfrm>
            <a:off x="1138807" y="4314903"/>
            <a:ext cx="9133333" cy="1257143"/>
          </a:xfrm>
          <a:prstGeom prst="rect">
            <a:avLst/>
          </a:prstGeom>
        </p:spPr>
      </p:pic>
      <p:sp>
        <p:nvSpPr>
          <p:cNvPr id="4" name="TextBox 3"/>
          <p:cNvSpPr txBox="1"/>
          <p:nvPr/>
        </p:nvSpPr>
        <p:spPr>
          <a:xfrm>
            <a:off x="1527370" y="5662710"/>
            <a:ext cx="8452927" cy="830997"/>
          </a:xfrm>
          <a:prstGeom prst="rect">
            <a:avLst/>
          </a:prstGeom>
          <a:noFill/>
        </p:spPr>
        <p:txBody>
          <a:bodyPr wrap="square" rtlCol="0">
            <a:spAutoFit/>
          </a:bodyPr>
          <a:lstStyle/>
          <a:p>
            <a:r>
              <a:rPr lang="fr-BE" sz="2400" b="1" dirty="0">
                <a:solidFill>
                  <a:srgbClr val="FF0000"/>
                </a:solidFill>
              </a:rPr>
              <a:t>Seulement les containers de type Windows fonctionnent sur Windows Server à l’heure actuelle</a:t>
            </a:r>
          </a:p>
        </p:txBody>
      </p:sp>
    </p:spTree>
    <p:extLst>
      <p:ext uri="{BB962C8B-B14F-4D97-AF65-F5344CB8AC3E}">
        <p14:creationId xmlns:p14="http://schemas.microsoft.com/office/powerpoint/2010/main" val="366443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Utiliser votre propre site web dans un container IIS</a:t>
            </a:r>
          </a:p>
        </p:txBody>
      </p:sp>
      <p:sp>
        <p:nvSpPr>
          <p:cNvPr id="3" name="Content Placeholder 2"/>
          <p:cNvSpPr>
            <a:spLocks noGrp="1"/>
          </p:cNvSpPr>
          <p:nvPr>
            <p:ph idx="1"/>
          </p:nvPr>
        </p:nvSpPr>
        <p:spPr/>
        <p:txBody>
          <a:bodyPr/>
          <a:lstStyle/>
          <a:p>
            <a:r>
              <a:rPr lang="fr-BE" dirty="0"/>
              <a:t>Docker </a:t>
            </a:r>
            <a:r>
              <a:rPr lang="fr-BE" dirty="0" err="1"/>
              <a:t>build</a:t>
            </a:r>
            <a:r>
              <a:rPr lang="fr-BE" dirty="0"/>
              <a:t> -t </a:t>
            </a:r>
            <a:r>
              <a:rPr lang="fr-BE" dirty="0" err="1"/>
              <a:t>floappwebsite</a:t>
            </a:r>
            <a:r>
              <a:rPr lang="fr-BE" dirty="0"/>
              <a:t> .</a:t>
            </a:r>
          </a:p>
          <a:p>
            <a:r>
              <a:rPr lang="fr-BE" dirty="0"/>
              <a:t>Docker </a:t>
            </a:r>
            <a:r>
              <a:rPr lang="fr-BE" dirty="0" err="1"/>
              <a:t>run</a:t>
            </a:r>
            <a:r>
              <a:rPr lang="fr-BE" dirty="0"/>
              <a:t> --</a:t>
            </a:r>
            <a:r>
              <a:rPr lang="fr-BE" dirty="0" err="1"/>
              <a:t>name</a:t>
            </a:r>
            <a:r>
              <a:rPr lang="fr-BE" dirty="0"/>
              <a:t> </a:t>
            </a:r>
            <a:r>
              <a:rPr lang="fr-BE" dirty="0" err="1"/>
              <a:t>floappwebsite</a:t>
            </a:r>
            <a:r>
              <a:rPr lang="fr-BE" dirty="0"/>
              <a:t> -d </a:t>
            </a:r>
            <a:r>
              <a:rPr lang="fr-BE" dirty="0" err="1"/>
              <a:t>floappwebsite</a:t>
            </a:r>
            <a:r>
              <a:rPr lang="fr-BE" dirty="0"/>
              <a:t> –p 8888:8080</a:t>
            </a:r>
          </a:p>
          <a:p>
            <a:r>
              <a:rPr lang="fr-BE" dirty="0"/>
              <a:t>Docker </a:t>
            </a:r>
            <a:r>
              <a:rPr lang="fr-BE" dirty="0" err="1"/>
              <a:t>inspect</a:t>
            </a:r>
            <a:r>
              <a:rPr lang="fr-BE" dirty="0"/>
              <a:t> -f "{{ .</a:t>
            </a:r>
            <a:r>
              <a:rPr lang="fr-BE" dirty="0" err="1"/>
              <a:t>NetworkSettings.Networks.nat.IPAddress</a:t>
            </a:r>
            <a:r>
              <a:rPr lang="fr-BE" dirty="0"/>
              <a:t> }}" </a:t>
            </a:r>
            <a:r>
              <a:rPr lang="fr-BE" dirty="0" err="1"/>
              <a:t>floappwebsite</a:t>
            </a:r>
            <a:endParaRPr lang="fr-BE" dirty="0"/>
          </a:p>
        </p:txBody>
      </p:sp>
      <p:pic>
        <p:nvPicPr>
          <p:cNvPr id="5" name="Picture 4"/>
          <p:cNvPicPr>
            <a:picLocks noChangeAspect="1"/>
          </p:cNvPicPr>
          <p:nvPr/>
        </p:nvPicPr>
        <p:blipFill>
          <a:blip r:embed="rId3"/>
          <a:stretch>
            <a:fillRect/>
          </a:stretch>
        </p:blipFill>
        <p:spPr>
          <a:xfrm>
            <a:off x="381633" y="4072018"/>
            <a:ext cx="10133333" cy="1285714"/>
          </a:xfrm>
          <a:prstGeom prst="rect">
            <a:avLst/>
          </a:prstGeom>
        </p:spPr>
      </p:pic>
      <p:pic>
        <p:nvPicPr>
          <p:cNvPr id="4" name="Picture 3"/>
          <p:cNvPicPr>
            <a:picLocks noChangeAspect="1"/>
          </p:cNvPicPr>
          <p:nvPr/>
        </p:nvPicPr>
        <p:blipFill>
          <a:blip r:embed="rId4"/>
          <a:stretch>
            <a:fillRect/>
          </a:stretch>
        </p:blipFill>
        <p:spPr>
          <a:xfrm>
            <a:off x="3943537" y="4850957"/>
            <a:ext cx="6571429" cy="1533333"/>
          </a:xfrm>
          <a:prstGeom prst="rect">
            <a:avLst/>
          </a:prstGeom>
        </p:spPr>
      </p:pic>
    </p:spTree>
    <p:extLst>
      <p:ext uri="{BB962C8B-B14F-4D97-AF65-F5344CB8AC3E}">
        <p14:creationId xmlns:p14="http://schemas.microsoft.com/office/powerpoint/2010/main" val="312768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Hyper-V Container</a:t>
            </a:r>
          </a:p>
        </p:txBody>
      </p:sp>
      <p:sp>
        <p:nvSpPr>
          <p:cNvPr id="3" name="Content Placeholder 2"/>
          <p:cNvSpPr>
            <a:spLocks noGrp="1"/>
          </p:cNvSpPr>
          <p:nvPr>
            <p:ph idx="1"/>
          </p:nvPr>
        </p:nvSpPr>
        <p:spPr>
          <a:xfrm>
            <a:off x="1261872" y="1828800"/>
            <a:ext cx="8595360" cy="657225"/>
          </a:xfrm>
        </p:spPr>
        <p:txBody>
          <a:bodyPr/>
          <a:lstStyle/>
          <a:p>
            <a:r>
              <a:rPr lang="en-US" dirty="0"/>
              <a:t> </a:t>
            </a:r>
            <a:r>
              <a:rPr lang="en-US" dirty="0" err="1"/>
              <a:t>docker</a:t>
            </a:r>
            <a:r>
              <a:rPr lang="en-US" dirty="0"/>
              <a:t> run -it --isolation </a:t>
            </a:r>
            <a:r>
              <a:rPr lang="en-US" dirty="0" err="1"/>
              <a:t>hyperv</a:t>
            </a:r>
            <a:r>
              <a:rPr lang="en-US" dirty="0"/>
              <a:t> </a:t>
            </a:r>
            <a:r>
              <a:rPr lang="en-US" dirty="0" err="1"/>
              <a:t>microsoft</a:t>
            </a:r>
            <a:r>
              <a:rPr lang="en-US" dirty="0"/>
              <a:t>/</a:t>
            </a:r>
            <a:r>
              <a:rPr lang="en-US" dirty="0" err="1"/>
              <a:t>nanoserver:latest</a:t>
            </a:r>
            <a:r>
              <a:rPr lang="en-US" dirty="0"/>
              <a:t> </a:t>
            </a:r>
            <a:r>
              <a:rPr lang="en-US" dirty="0" err="1"/>
              <a:t>powershell</a:t>
            </a:r>
            <a:endParaRPr lang="en-US" dirty="0"/>
          </a:p>
        </p:txBody>
      </p:sp>
      <p:pic>
        <p:nvPicPr>
          <p:cNvPr id="4" name="Picture 3"/>
          <p:cNvPicPr>
            <a:picLocks noChangeAspect="1"/>
          </p:cNvPicPr>
          <p:nvPr/>
        </p:nvPicPr>
        <p:blipFill>
          <a:blip r:embed="rId3"/>
          <a:stretch>
            <a:fillRect/>
          </a:stretch>
        </p:blipFill>
        <p:spPr>
          <a:xfrm>
            <a:off x="371475" y="3505462"/>
            <a:ext cx="10744200" cy="1779046"/>
          </a:xfrm>
          <a:prstGeom prst="rect">
            <a:avLst/>
          </a:prstGeom>
        </p:spPr>
      </p:pic>
    </p:spTree>
    <p:extLst>
      <p:ext uri="{BB962C8B-B14F-4D97-AF65-F5344CB8AC3E}">
        <p14:creationId xmlns:p14="http://schemas.microsoft.com/office/powerpoint/2010/main" val="190459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dirty="0"/>
              <a:t>Démonstration</a:t>
            </a:r>
          </a:p>
        </p:txBody>
      </p:sp>
    </p:spTree>
    <p:extLst>
      <p:ext uri="{BB962C8B-B14F-4D97-AF65-F5344CB8AC3E}">
        <p14:creationId xmlns:p14="http://schemas.microsoft.com/office/powerpoint/2010/main" val="156341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Questions</a:t>
            </a:r>
            <a:endParaRPr lang="fr-FR" dirty="0"/>
          </a:p>
        </p:txBody>
      </p:sp>
    </p:spTree>
    <p:extLst>
      <p:ext uri="{BB962C8B-B14F-4D97-AF65-F5344CB8AC3E}">
        <p14:creationId xmlns:p14="http://schemas.microsoft.com/office/powerpoint/2010/main" val="4000359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Conclusion</a:t>
            </a:r>
            <a:endParaRPr lang="fr-FR" dirty="0"/>
          </a:p>
        </p:txBody>
      </p:sp>
    </p:spTree>
    <p:extLst>
      <p:ext uri="{BB962C8B-B14F-4D97-AF65-F5344CB8AC3E}">
        <p14:creationId xmlns:p14="http://schemas.microsoft.com/office/powerpoint/2010/main" val="1974760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Prochain meetings</a:t>
            </a:r>
            <a:endParaRPr lang="fr-FR" dirty="0"/>
          </a:p>
        </p:txBody>
      </p:sp>
      <p:sp>
        <p:nvSpPr>
          <p:cNvPr id="3" name="Content Placeholder 2"/>
          <p:cNvSpPr>
            <a:spLocks noGrp="1"/>
          </p:cNvSpPr>
          <p:nvPr>
            <p:ph idx="1"/>
          </p:nvPr>
        </p:nvSpPr>
        <p:spPr/>
        <p:txBody>
          <a:bodyPr/>
          <a:lstStyle/>
          <a:p>
            <a:r>
              <a:rPr lang="fr-BE" b="1" dirty="0"/>
              <a:t>DSC + Test-</a:t>
            </a:r>
            <a:r>
              <a:rPr lang="fr-BE" b="1" dirty="0" err="1"/>
              <a:t>Kitchen</a:t>
            </a:r>
            <a:r>
              <a:rPr lang="fr-BE" b="1" dirty="0"/>
              <a:t> </a:t>
            </a:r>
          </a:p>
          <a:p>
            <a:pPr lvl="1"/>
            <a:r>
              <a:rPr lang="en-CA" u="sng" dirty="0" err="1"/>
              <a:t>Presentateur</a:t>
            </a:r>
            <a:r>
              <a:rPr lang="en-CA" u="sng" dirty="0"/>
              <a:t>:</a:t>
            </a:r>
            <a:r>
              <a:rPr lang="en-CA" dirty="0"/>
              <a:t> </a:t>
            </a:r>
            <a:r>
              <a:rPr lang="fr-BE" b="1" dirty="0" err="1"/>
              <a:t>Gael</a:t>
            </a:r>
            <a:r>
              <a:rPr lang="fr-BE" b="1" dirty="0"/>
              <a:t> Colas </a:t>
            </a:r>
          </a:p>
          <a:p>
            <a:pPr lvl="1"/>
            <a:r>
              <a:rPr lang="en-CA" u="sng" dirty="0" err="1"/>
              <a:t>Quand</a:t>
            </a:r>
            <a:r>
              <a:rPr lang="en-CA" u="sng" dirty="0"/>
              <a:t>:</a:t>
            </a:r>
            <a:r>
              <a:rPr lang="en-CA" dirty="0"/>
              <a:t> 2016/02/15 à 19h (</a:t>
            </a:r>
            <a:r>
              <a:rPr lang="en-CA" dirty="0" err="1"/>
              <a:t>heure</a:t>
            </a:r>
            <a:r>
              <a:rPr lang="en-CA" dirty="0"/>
              <a:t> de Paris)</a:t>
            </a:r>
          </a:p>
          <a:p>
            <a:pPr lvl="1"/>
            <a:r>
              <a:rPr lang="en-CA" u="sng" dirty="0" err="1"/>
              <a:t>S’inscrire</a:t>
            </a:r>
            <a:r>
              <a:rPr lang="en-CA" u="sng" dirty="0"/>
              <a:t>:</a:t>
            </a:r>
            <a:r>
              <a:rPr lang="en-CA" dirty="0"/>
              <a:t> </a:t>
            </a:r>
            <a:r>
              <a:rPr lang="en-CA" dirty="0">
                <a:hlinkClick r:id="rId2"/>
              </a:rPr>
              <a:t>http://bit.ly/2hflt8D</a:t>
            </a:r>
            <a:endParaRPr lang="en-CA" dirty="0"/>
          </a:p>
          <a:p>
            <a:pPr lvl="1"/>
            <a:endParaRPr lang="en-CA" dirty="0"/>
          </a:p>
          <a:p>
            <a:r>
              <a:rPr lang="en-CA" b="1" dirty="0"/>
              <a:t>???</a:t>
            </a:r>
          </a:p>
          <a:p>
            <a:pPr lvl="1"/>
            <a:r>
              <a:rPr lang="en-CA" u="sng" dirty="0" err="1"/>
              <a:t>Presentateur</a:t>
            </a:r>
            <a:r>
              <a:rPr lang="en-CA" u="sng" dirty="0"/>
              <a:t>:</a:t>
            </a:r>
            <a:r>
              <a:rPr lang="en-CA" dirty="0"/>
              <a:t> </a:t>
            </a:r>
            <a:r>
              <a:rPr lang="fr-BE" b="1" dirty="0"/>
              <a:t>Stijn Callebaut</a:t>
            </a:r>
            <a:endParaRPr lang="en-CA" b="1" dirty="0"/>
          </a:p>
          <a:p>
            <a:pPr lvl="1"/>
            <a:r>
              <a:rPr lang="en-CA" u="sng" dirty="0" err="1"/>
              <a:t>Quand</a:t>
            </a:r>
            <a:r>
              <a:rPr lang="en-CA" u="sng" dirty="0"/>
              <a:t>:</a:t>
            </a:r>
            <a:r>
              <a:rPr lang="en-CA" dirty="0"/>
              <a:t> 2016/03/15 à 19h (</a:t>
            </a:r>
            <a:r>
              <a:rPr lang="en-CA" dirty="0" err="1"/>
              <a:t>heure</a:t>
            </a:r>
            <a:r>
              <a:rPr lang="en-CA" dirty="0"/>
              <a:t> de Paris)</a:t>
            </a:r>
          </a:p>
          <a:p>
            <a:pPr lvl="1"/>
            <a:r>
              <a:rPr lang="en-CA" u="sng" dirty="0" err="1"/>
              <a:t>S’inscrire</a:t>
            </a:r>
            <a:r>
              <a:rPr lang="en-CA" u="sng" dirty="0"/>
              <a:t>:</a:t>
            </a:r>
            <a:r>
              <a:rPr lang="en-CA" dirty="0"/>
              <a:t> </a:t>
            </a:r>
            <a:r>
              <a:rPr lang="en-CA" dirty="0">
                <a:hlinkClick r:id="rId3"/>
              </a:rPr>
              <a:t>http://bit.ly/2gvXy5u</a:t>
            </a:r>
            <a:r>
              <a:rPr lang="en-CA" dirty="0"/>
              <a:t> </a:t>
            </a:r>
          </a:p>
          <a:p>
            <a:pPr marL="274320" lvl="1" indent="0">
              <a:buNone/>
            </a:pPr>
            <a:endParaRPr lang="fr-FR" dirty="0"/>
          </a:p>
        </p:txBody>
      </p:sp>
    </p:spTree>
    <p:extLst>
      <p:ext uri="{BB962C8B-B14F-4D97-AF65-F5344CB8AC3E}">
        <p14:creationId xmlns:p14="http://schemas.microsoft.com/office/powerpoint/2010/main" val="3947448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Merci!</a:t>
            </a:r>
            <a:endParaRPr lang="fr-FR" dirty="0"/>
          </a:p>
        </p:txBody>
      </p:sp>
      <p:sp>
        <p:nvSpPr>
          <p:cNvPr id="3" name="Content Placeholder 2"/>
          <p:cNvSpPr>
            <a:spLocks noGrp="1"/>
          </p:cNvSpPr>
          <p:nvPr>
            <p:ph idx="1"/>
          </p:nvPr>
        </p:nvSpPr>
        <p:spPr/>
        <p:txBody>
          <a:bodyPr/>
          <a:lstStyle/>
          <a:p>
            <a:r>
              <a:rPr lang="en-CA" dirty="0" err="1"/>
              <a:t>Rester</a:t>
            </a:r>
            <a:r>
              <a:rPr lang="en-CA" dirty="0"/>
              <a:t> </a:t>
            </a:r>
            <a:r>
              <a:rPr lang="en-CA" dirty="0" err="1"/>
              <a:t>en</a:t>
            </a:r>
            <a:r>
              <a:rPr lang="en-CA" dirty="0"/>
              <a:t> contact avec la </a:t>
            </a:r>
            <a:r>
              <a:rPr lang="en-CA" dirty="0" err="1"/>
              <a:t>communauté</a:t>
            </a:r>
            <a:r>
              <a:rPr lang="en-CA" dirty="0"/>
              <a:t> via</a:t>
            </a:r>
          </a:p>
          <a:p>
            <a:pPr lvl="1"/>
            <a:r>
              <a:rPr lang="en-CA" dirty="0"/>
              <a:t>Chat: Slack, channel #</a:t>
            </a:r>
            <a:r>
              <a:rPr lang="en-CA" dirty="0" err="1"/>
              <a:t>french</a:t>
            </a:r>
            <a:endParaRPr lang="en-CA" dirty="0"/>
          </a:p>
          <a:p>
            <a:pPr lvl="1"/>
            <a:r>
              <a:rPr lang="en-CA" dirty="0"/>
              <a:t>Twitter @</a:t>
            </a:r>
            <a:r>
              <a:rPr lang="en-CA" dirty="0" err="1"/>
              <a:t>frpsug</a:t>
            </a:r>
            <a:endParaRPr lang="en-CA" dirty="0"/>
          </a:p>
          <a:p>
            <a:r>
              <a:rPr lang="en-CA" dirty="0"/>
              <a:t>Notre site: </a:t>
            </a:r>
            <a:r>
              <a:rPr lang="en-CA" dirty="0">
                <a:hlinkClick r:id="rId2"/>
              </a:rPr>
              <a:t>https://frpsug.github.io/</a:t>
            </a:r>
            <a:endParaRPr lang="en-CA" dirty="0"/>
          </a:p>
          <a:p>
            <a:pPr lvl="1"/>
            <a:endParaRPr lang="en-CA" dirty="0"/>
          </a:p>
          <a:p>
            <a:pPr lvl="1"/>
            <a:endParaRPr lang="en-CA" dirty="0"/>
          </a:p>
        </p:txBody>
      </p:sp>
    </p:spTree>
    <p:extLst>
      <p:ext uri="{BB962C8B-B14F-4D97-AF65-F5344CB8AC3E}">
        <p14:creationId xmlns:p14="http://schemas.microsoft.com/office/powerpoint/2010/main" val="34078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French PowerShell User Group</a:t>
            </a:r>
          </a:p>
        </p:txBody>
      </p:sp>
      <p:sp>
        <p:nvSpPr>
          <p:cNvPr id="3" name="Content Placeholder 2"/>
          <p:cNvSpPr>
            <a:spLocks noGrp="1"/>
          </p:cNvSpPr>
          <p:nvPr>
            <p:ph idx="1"/>
          </p:nvPr>
        </p:nvSpPr>
        <p:spPr/>
        <p:txBody>
          <a:bodyPr>
            <a:normAutofit fontScale="85000" lnSpcReduction="20000"/>
          </a:bodyPr>
          <a:lstStyle/>
          <a:p>
            <a:r>
              <a:rPr lang="en-CA" u="sng" dirty="0"/>
              <a:t>Site</a:t>
            </a:r>
            <a:r>
              <a:rPr lang="en-CA" dirty="0"/>
              <a:t> </a:t>
            </a:r>
            <a:r>
              <a:rPr lang="en-CA" dirty="0">
                <a:hlinkClick r:id="rId2"/>
              </a:rPr>
              <a:t>http://frpsug.github.io</a:t>
            </a:r>
            <a:endParaRPr lang="en-CA" dirty="0"/>
          </a:p>
          <a:p>
            <a:r>
              <a:rPr lang="en-CA" u="sng" dirty="0"/>
              <a:t>Twitter</a:t>
            </a:r>
            <a:r>
              <a:rPr lang="en-CA" dirty="0"/>
              <a:t> </a:t>
            </a:r>
            <a:r>
              <a:rPr lang="en-CA" dirty="0">
                <a:hlinkClick r:id="rId3"/>
              </a:rPr>
              <a:t>@</a:t>
            </a:r>
            <a:r>
              <a:rPr lang="en-CA" dirty="0" err="1">
                <a:hlinkClick r:id="rId3"/>
              </a:rPr>
              <a:t>frpsug</a:t>
            </a:r>
            <a:endParaRPr lang="en-CA" dirty="0"/>
          </a:p>
          <a:p>
            <a:r>
              <a:rPr lang="en-CA" u="sng" dirty="0"/>
              <a:t>Chat</a:t>
            </a:r>
            <a:endParaRPr lang="en-CA" dirty="0"/>
          </a:p>
          <a:p>
            <a:pPr lvl="1"/>
            <a:r>
              <a:rPr lang="en-CA" dirty="0"/>
              <a:t>Pendant les meetings: </a:t>
            </a:r>
            <a:r>
              <a:rPr lang="en-CA" b="1" dirty="0"/>
              <a:t>Skype</a:t>
            </a:r>
          </a:p>
          <a:p>
            <a:pPr lvl="1"/>
            <a:r>
              <a:rPr lang="en-CA" dirty="0" err="1"/>
              <a:t>En</a:t>
            </a:r>
            <a:r>
              <a:rPr lang="en-CA" dirty="0"/>
              <a:t> tout temps: </a:t>
            </a:r>
            <a:r>
              <a:rPr lang="en-CA" b="1" dirty="0"/>
              <a:t>Slack</a:t>
            </a:r>
            <a:r>
              <a:rPr lang="en-CA" dirty="0"/>
              <a:t>,</a:t>
            </a:r>
            <a:r>
              <a:rPr lang="en-CA" b="1" dirty="0"/>
              <a:t> </a:t>
            </a:r>
            <a:r>
              <a:rPr lang="en-CA" dirty="0"/>
              <a:t>sur le channel </a:t>
            </a:r>
            <a:r>
              <a:rPr lang="en-CA" b="1" dirty="0"/>
              <a:t>#French</a:t>
            </a:r>
          </a:p>
          <a:p>
            <a:pPr lvl="2"/>
            <a:r>
              <a:rPr lang="fr-FR" b="1" u="sng" dirty="0">
                <a:hlinkClick r:id="rId4"/>
              </a:rPr>
              <a:t>PowerShell.slack.com</a:t>
            </a:r>
            <a:endParaRPr lang="en-CA" b="1" dirty="0"/>
          </a:p>
          <a:p>
            <a:pPr lvl="2"/>
            <a:r>
              <a:rPr lang="en-CA" b="1" dirty="0" err="1"/>
              <a:t>Enregistrement</a:t>
            </a:r>
            <a:r>
              <a:rPr lang="en-CA" b="1" dirty="0"/>
              <a:t> sur: http://slack.poshcode.org/</a:t>
            </a:r>
          </a:p>
          <a:p>
            <a:r>
              <a:rPr lang="en-CA" u="sng" dirty="0" err="1"/>
              <a:t>Principaux</a:t>
            </a:r>
            <a:r>
              <a:rPr lang="en-CA" u="sng" dirty="0"/>
              <a:t> </a:t>
            </a:r>
            <a:r>
              <a:rPr lang="en-CA" u="sng" dirty="0" err="1"/>
              <a:t>Organisateurs</a:t>
            </a:r>
            <a:endParaRPr lang="en-CA" u="sng" dirty="0"/>
          </a:p>
          <a:p>
            <a:pPr lvl="1"/>
            <a:r>
              <a:rPr lang="en-CA" dirty="0"/>
              <a:t>Francois-Xavier Cat (MVP Cloud and Datacenter Management)</a:t>
            </a:r>
          </a:p>
          <a:p>
            <a:pPr lvl="1"/>
            <a:r>
              <a:rPr lang="en-CA" dirty="0"/>
              <a:t>Fabien </a:t>
            </a:r>
            <a:r>
              <a:rPr lang="en-CA" dirty="0" err="1"/>
              <a:t>Dibot</a:t>
            </a:r>
            <a:endParaRPr lang="en-CA" dirty="0"/>
          </a:p>
          <a:p>
            <a:pPr lvl="1"/>
            <a:r>
              <a:rPr lang="en-CA" dirty="0"/>
              <a:t>Stephane Van </a:t>
            </a:r>
            <a:r>
              <a:rPr lang="en-CA" dirty="0" err="1"/>
              <a:t>Gulick</a:t>
            </a:r>
            <a:endParaRPr lang="en-CA" dirty="0"/>
          </a:p>
          <a:p>
            <a:pPr lvl="1"/>
            <a:r>
              <a:rPr lang="en-CA" dirty="0"/>
              <a:t>Micky </a:t>
            </a:r>
            <a:r>
              <a:rPr lang="en-CA" dirty="0" err="1"/>
              <a:t>Balladelli</a:t>
            </a:r>
            <a:endParaRPr lang="en-CA" dirty="0"/>
          </a:p>
          <a:p>
            <a:r>
              <a:rPr lang="en-CA" u="sng" dirty="0" err="1"/>
              <a:t>Enregistrement</a:t>
            </a:r>
            <a:r>
              <a:rPr lang="en-CA" u="sng" dirty="0"/>
              <a:t> du meeting</a:t>
            </a:r>
            <a:r>
              <a:rPr lang="en-CA" dirty="0"/>
              <a:t> sera par la suite </a:t>
            </a:r>
            <a:r>
              <a:rPr lang="en-CA" dirty="0" err="1"/>
              <a:t>mis</a:t>
            </a:r>
            <a:r>
              <a:rPr lang="en-CA" dirty="0"/>
              <a:t> sur </a:t>
            </a:r>
            <a:r>
              <a:rPr lang="en-CA" dirty="0" err="1"/>
              <a:t>Youtube</a:t>
            </a:r>
            <a:r>
              <a:rPr lang="en-CA" dirty="0"/>
              <a:t>.</a:t>
            </a:r>
          </a:p>
          <a:p>
            <a:r>
              <a:rPr lang="en-CA" dirty="0"/>
              <a:t>Future meetings</a:t>
            </a:r>
          </a:p>
          <a:p>
            <a:r>
              <a:rPr lang="en-CA" dirty="0"/>
              <a:t>Nous </a:t>
            </a:r>
            <a:r>
              <a:rPr lang="en-CA" dirty="0" err="1"/>
              <a:t>recherchons</a:t>
            </a:r>
            <a:r>
              <a:rPr lang="en-CA" dirty="0"/>
              <a:t> des </a:t>
            </a:r>
            <a:r>
              <a:rPr lang="en-CA" dirty="0" err="1"/>
              <a:t>presentateurs</a:t>
            </a:r>
            <a:endParaRPr lang="en-CA"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3263" y="4572000"/>
            <a:ext cx="2128409" cy="2135504"/>
          </a:xfrm>
          <a:prstGeom prst="rect">
            <a:avLst/>
          </a:prstGeom>
        </p:spPr>
      </p:pic>
    </p:spTree>
    <p:extLst>
      <p:ext uri="{BB962C8B-B14F-4D97-AF65-F5344CB8AC3E}">
        <p14:creationId xmlns:p14="http://schemas.microsoft.com/office/powerpoint/2010/main" val="360021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a:t>Débuter avec les Windows Containers</a:t>
            </a:r>
          </a:p>
        </p:txBody>
      </p:sp>
      <p:sp>
        <p:nvSpPr>
          <p:cNvPr id="4" name="Subtitle 3"/>
          <p:cNvSpPr>
            <a:spLocks noGrp="1"/>
          </p:cNvSpPr>
          <p:nvPr>
            <p:ph type="subTitle" idx="1"/>
          </p:nvPr>
        </p:nvSpPr>
        <p:spPr/>
        <p:txBody>
          <a:bodyPr/>
          <a:lstStyle/>
          <a:p>
            <a:r>
              <a:rPr lang="en-CA" dirty="0"/>
              <a:t>Florent Appointaire</a:t>
            </a:r>
            <a:endParaRPr lang="fr-FR" dirty="0"/>
          </a:p>
        </p:txBody>
      </p:sp>
    </p:spTree>
    <p:extLst>
      <p:ext uri="{BB962C8B-B14F-4D97-AF65-F5344CB8AC3E}">
        <p14:creationId xmlns:p14="http://schemas.microsoft.com/office/powerpoint/2010/main" val="1173560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lstStyle/>
          <a:p>
            <a:r>
              <a:rPr lang="en-CA" dirty="0"/>
              <a:t>Florent Appointaire	</a:t>
            </a:r>
          </a:p>
        </p:txBody>
      </p:sp>
      <p:sp>
        <p:nvSpPr>
          <p:cNvPr id="3" name="Content Placeholder 2"/>
          <p:cNvSpPr>
            <a:spLocks noGrp="1"/>
          </p:cNvSpPr>
          <p:nvPr>
            <p:ph idx="1"/>
          </p:nvPr>
        </p:nvSpPr>
        <p:spPr>
          <a:xfrm>
            <a:off x="1261872" y="1828800"/>
            <a:ext cx="9325034" cy="5029200"/>
          </a:xfrm>
        </p:spPr>
        <p:txBody>
          <a:bodyPr>
            <a:normAutofit/>
          </a:bodyPr>
          <a:lstStyle/>
          <a:p>
            <a:r>
              <a:rPr lang="en-CA" sz="2500" dirty="0" err="1"/>
              <a:t>Belgique</a:t>
            </a:r>
            <a:r>
              <a:rPr lang="en-CA" sz="2500" dirty="0"/>
              <a:t> </a:t>
            </a:r>
            <a:r>
              <a:rPr lang="en-CA" sz="2500" dirty="0" err="1"/>
              <a:t>depuis</a:t>
            </a:r>
            <a:r>
              <a:rPr lang="en-CA" sz="2500" dirty="0"/>
              <a:t> 2014</a:t>
            </a:r>
          </a:p>
          <a:p>
            <a:r>
              <a:rPr lang="en-CA" sz="2500" dirty="0" err="1"/>
              <a:t>Oliléo</a:t>
            </a:r>
            <a:r>
              <a:rPr lang="en-CA" sz="2500" dirty="0"/>
              <a:t> </a:t>
            </a:r>
            <a:r>
              <a:rPr lang="en-CA" sz="2500" dirty="0" err="1"/>
              <a:t>depuis</a:t>
            </a:r>
            <a:r>
              <a:rPr lang="en-CA" sz="2500" dirty="0"/>
              <a:t> </a:t>
            </a:r>
            <a:r>
              <a:rPr lang="en-CA" sz="2500" dirty="0" err="1"/>
              <a:t>Janvier</a:t>
            </a:r>
            <a:r>
              <a:rPr lang="en-CA" sz="2500" dirty="0"/>
              <a:t> 2017</a:t>
            </a:r>
          </a:p>
          <a:p>
            <a:r>
              <a:rPr lang="en-CA" sz="2500" dirty="0"/>
              <a:t>MVP Cloud </a:t>
            </a:r>
            <a:r>
              <a:rPr lang="en-CA" sz="2500" dirty="0" err="1"/>
              <a:t>DataCenter</a:t>
            </a:r>
            <a:r>
              <a:rPr lang="en-CA" sz="2500" dirty="0"/>
              <a:t> Management (CDM)</a:t>
            </a:r>
          </a:p>
          <a:p>
            <a:r>
              <a:rPr lang="en-CA" sz="2500" dirty="0" err="1"/>
              <a:t>Membre</a:t>
            </a:r>
            <a:r>
              <a:rPr lang="en-CA" sz="2500" dirty="0"/>
              <a:t> du System Center User Group </a:t>
            </a:r>
            <a:r>
              <a:rPr lang="en-CA" sz="2500" dirty="0" err="1"/>
              <a:t>Belgique</a:t>
            </a:r>
            <a:endParaRPr lang="en-CA" sz="2500" dirty="0"/>
          </a:p>
          <a:p>
            <a:r>
              <a:rPr lang="en-CA" sz="2500" dirty="0" err="1"/>
              <a:t>Membre</a:t>
            </a:r>
            <a:r>
              <a:rPr lang="en-CA" sz="2500" dirty="0"/>
              <a:t> de la </a:t>
            </a:r>
            <a:r>
              <a:rPr lang="en-CA" sz="2500" dirty="0" err="1"/>
              <a:t>communauté</a:t>
            </a:r>
            <a:r>
              <a:rPr lang="en-CA" sz="2500" dirty="0"/>
              <a:t> CMD</a:t>
            </a:r>
          </a:p>
          <a:p>
            <a:r>
              <a:rPr lang="en-CA" sz="2500" dirty="0"/>
              <a:t>Twitter: @</a:t>
            </a:r>
            <a:r>
              <a:rPr lang="en-CA" sz="2500" dirty="0" err="1"/>
              <a:t>florent_app</a:t>
            </a:r>
            <a:endParaRPr lang="en-CA" sz="2500" dirty="0"/>
          </a:p>
          <a:p>
            <a:r>
              <a:rPr lang="en-CA" sz="2500" dirty="0"/>
              <a:t>Blog: </a:t>
            </a:r>
            <a:r>
              <a:rPr lang="en-CA" sz="2500" dirty="0">
                <a:hlinkClick r:id="rId2"/>
              </a:rPr>
              <a:t>http://microsofttouch.fr/default/b/florent/</a:t>
            </a:r>
            <a:endParaRPr lang="en-CA" sz="2500" dirty="0"/>
          </a:p>
          <a:p>
            <a:pPr marL="0" indent="0">
              <a:buNone/>
            </a:pPr>
            <a:endParaRPr lang="en-CA" dirty="0"/>
          </a:p>
          <a:p>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5709" y="1028541"/>
            <a:ext cx="1889822" cy="1889822"/>
          </a:xfrm>
          <a:prstGeom prst="rect">
            <a:avLst/>
          </a:prstGeom>
        </p:spPr>
      </p:pic>
    </p:spTree>
    <p:extLst>
      <p:ext uri="{BB962C8B-B14F-4D97-AF65-F5344CB8AC3E}">
        <p14:creationId xmlns:p14="http://schemas.microsoft.com/office/powerpoint/2010/main" val="384608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dirty="0"/>
              <a:t>Windows Containers</a:t>
            </a:r>
          </a:p>
        </p:txBody>
      </p:sp>
    </p:spTree>
    <p:extLst>
      <p:ext uri="{BB962C8B-B14F-4D97-AF65-F5344CB8AC3E}">
        <p14:creationId xmlns:p14="http://schemas.microsoft.com/office/powerpoint/2010/main" val="173983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Qu’est ce que c’est?</a:t>
            </a:r>
          </a:p>
        </p:txBody>
      </p:sp>
      <p:sp>
        <p:nvSpPr>
          <p:cNvPr id="3" name="Content Placeholder 2"/>
          <p:cNvSpPr>
            <a:spLocks noGrp="1"/>
          </p:cNvSpPr>
          <p:nvPr>
            <p:ph idx="1"/>
          </p:nvPr>
        </p:nvSpPr>
        <p:spPr/>
        <p:txBody>
          <a:bodyPr/>
          <a:lstStyle/>
          <a:p>
            <a:r>
              <a:rPr lang="fr-BE" dirty="0"/>
              <a:t>Exactement comme les containers Linux, mais pour Windows</a:t>
            </a:r>
          </a:p>
          <a:p>
            <a:pPr lvl="1"/>
            <a:r>
              <a:rPr lang="fr-BE" dirty="0"/>
              <a:t>Seulement le containers Windows tournent sur un serveurs Windows et vice-versa</a:t>
            </a:r>
          </a:p>
          <a:p>
            <a:r>
              <a:rPr lang="fr-BE" dirty="0"/>
              <a:t>Niveau d’isolation différent entre les Windows Servers Containers et les Hyper-V Containers</a:t>
            </a:r>
          </a:p>
        </p:txBody>
      </p:sp>
    </p:spTree>
    <p:extLst>
      <p:ext uri="{BB962C8B-B14F-4D97-AF65-F5344CB8AC3E}">
        <p14:creationId xmlns:p14="http://schemas.microsoft.com/office/powerpoint/2010/main" val="97617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Windows Server Containers, qu’est ce que c’est?</a:t>
            </a:r>
          </a:p>
        </p:txBody>
      </p:sp>
      <p:sp>
        <p:nvSpPr>
          <p:cNvPr id="3" name="Content Placeholder 2"/>
          <p:cNvSpPr>
            <a:spLocks noGrp="1"/>
          </p:cNvSpPr>
          <p:nvPr>
            <p:ph idx="1"/>
          </p:nvPr>
        </p:nvSpPr>
        <p:spPr/>
        <p:txBody>
          <a:bodyPr/>
          <a:lstStyle/>
          <a:p>
            <a:r>
              <a:rPr lang="fr-BE" b="1" dirty="0"/>
              <a:t>Conteneurs Windows Server</a:t>
            </a:r>
            <a:r>
              <a:rPr lang="fr-BE" dirty="0"/>
              <a:t> : plusieurs instances de conteneurs peuvent s’exécuter simultanément sur un hôte avec une isolation assurée par le biais des technologies des espaces de noms, du contrôle des ressources et de l’isolation des processus. Les conteneurs Windows Server partagent le même noyau avec l’hôte ainsi qu’entre eux.</a:t>
            </a:r>
          </a:p>
          <a:p>
            <a:endParaRPr lang="fr-BE" dirty="0"/>
          </a:p>
          <a:p>
            <a:endParaRPr lang="fr-BE" dirty="0"/>
          </a:p>
          <a:p>
            <a:endParaRPr lang="fr-BE" dirty="0"/>
          </a:p>
          <a:p>
            <a:pPr marL="0" indent="0">
              <a:buNone/>
            </a:pPr>
            <a:r>
              <a:rPr lang="fr-BE" sz="1100" dirty="0"/>
              <a:t>Source: </a:t>
            </a:r>
            <a:r>
              <a:rPr lang="fr-BE" sz="1100" dirty="0">
                <a:hlinkClick r:id="rId2"/>
              </a:rPr>
              <a:t>https://msdn.microsoft.com/fr-fr/virtualization/windowscontainers/management/hyperv_container?f=255&amp;MSPPError=-2147217396</a:t>
            </a:r>
            <a:r>
              <a:rPr lang="fr-BE" sz="1100" dirty="0"/>
              <a:t> </a:t>
            </a:r>
          </a:p>
        </p:txBody>
      </p:sp>
    </p:spTree>
    <p:extLst>
      <p:ext uri="{BB962C8B-B14F-4D97-AF65-F5344CB8AC3E}">
        <p14:creationId xmlns:p14="http://schemas.microsoft.com/office/powerpoint/2010/main" val="220312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332091" y="5726719"/>
            <a:ext cx="9843653" cy="4666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12" name="Rectangle 11"/>
          <p:cNvSpPr/>
          <p:nvPr/>
        </p:nvSpPr>
        <p:spPr>
          <a:xfrm>
            <a:off x="1332090" y="1434975"/>
            <a:ext cx="3951111" cy="4099551"/>
          </a:xfrm>
          <a:prstGeom prst="rect">
            <a:avLst/>
          </a:prstGeom>
        </p:spPr>
        <p:style>
          <a:lnRef idx="3">
            <a:schemeClr val="lt1"/>
          </a:lnRef>
          <a:fillRef idx="1">
            <a:schemeClr val="accent6"/>
          </a:fillRef>
          <a:effectRef idx="1">
            <a:schemeClr val="accent6"/>
          </a:effectRef>
          <a:fontRef idx="minor">
            <a:schemeClr val="lt1"/>
          </a:fontRef>
        </p:style>
        <p:txBody>
          <a:bodyPr rtlCol="0" anchor="t"/>
          <a:lstStyle/>
          <a:p>
            <a:pPr algn="ctr"/>
            <a:r>
              <a:rPr lang="en-US" sz="2400" dirty="0"/>
              <a:t>Host User Mode</a:t>
            </a:r>
          </a:p>
        </p:txBody>
      </p:sp>
      <p:sp>
        <p:nvSpPr>
          <p:cNvPr id="4" name="Rectangle 3"/>
          <p:cNvSpPr/>
          <p:nvPr/>
        </p:nvSpPr>
        <p:spPr bwMode="auto">
          <a:xfrm>
            <a:off x="3414124" y="2744221"/>
            <a:ext cx="1788997" cy="265550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sz="1765"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a:xfrm>
            <a:off x="1261872" y="365760"/>
            <a:ext cx="9183390" cy="877022"/>
          </a:xfrm>
        </p:spPr>
        <p:txBody>
          <a:bodyPr/>
          <a:lstStyle/>
          <a:p>
            <a:r>
              <a:rPr lang="en-US" dirty="0"/>
              <a:t>Windows Server Containers</a:t>
            </a:r>
          </a:p>
        </p:txBody>
      </p:sp>
      <p:sp>
        <p:nvSpPr>
          <p:cNvPr id="5" name="Rectangle 4"/>
          <p:cNvSpPr/>
          <p:nvPr/>
        </p:nvSpPr>
        <p:spPr bwMode="auto">
          <a:xfrm>
            <a:off x="3563529" y="4466398"/>
            <a:ext cx="1495204" cy="82172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563529" y="3533067"/>
            <a:ext cx="1495203" cy="82172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52525" y="3177357"/>
            <a:ext cx="2838679" cy="22801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10" name="Rectangle 9"/>
          <p:cNvSpPr/>
          <p:nvPr/>
        </p:nvSpPr>
        <p:spPr bwMode="auto">
          <a:xfrm>
            <a:off x="5511338" y="4073781"/>
            <a:ext cx="1150101" cy="82172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176" dirty="0">
                <a:solidFill>
                  <a:schemeClr val="accent3"/>
                </a:solidFill>
              </a:rPr>
              <a:t>System Processes</a:t>
            </a:r>
          </a:p>
        </p:txBody>
      </p:sp>
      <p:sp>
        <p:nvSpPr>
          <p:cNvPr id="11" name="Rectangle 10"/>
          <p:cNvSpPr/>
          <p:nvPr/>
        </p:nvSpPr>
        <p:spPr bwMode="auto">
          <a:xfrm>
            <a:off x="6820251" y="4073781"/>
            <a:ext cx="1181573" cy="82172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176" dirty="0">
                <a:solidFill>
                  <a:schemeClr val="accent3"/>
                </a:solidFill>
              </a:rPr>
              <a:t>Application Processes</a:t>
            </a:r>
          </a:p>
        </p:txBody>
      </p:sp>
      <p:sp>
        <p:nvSpPr>
          <p:cNvPr id="23" name="Rectangle 22"/>
          <p:cNvSpPr/>
          <p:nvPr/>
        </p:nvSpPr>
        <p:spPr bwMode="auto">
          <a:xfrm>
            <a:off x="1466316" y="1923464"/>
            <a:ext cx="1788997" cy="348570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sz="1765" dirty="0">
                <a:solidFill>
                  <a:schemeClr val="tx2"/>
                </a:solidFill>
                <a:ea typeface="Segoe UI" pitchFamily="34" charset="0"/>
                <a:cs typeface="Segoe UI" pitchFamily="34" charset="0"/>
              </a:rPr>
              <a:t>System Processes</a:t>
            </a:r>
          </a:p>
        </p:txBody>
      </p:sp>
      <p:sp>
        <p:nvSpPr>
          <p:cNvPr id="24" name="Rectangle 23"/>
          <p:cNvSpPr/>
          <p:nvPr/>
        </p:nvSpPr>
        <p:spPr bwMode="auto">
          <a:xfrm>
            <a:off x="1613213" y="2651235"/>
            <a:ext cx="1495203" cy="52716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613213" y="3382297"/>
            <a:ext cx="1495203" cy="60132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613212" y="4108982"/>
            <a:ext cx="1495203" cy="50655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611437" y="4848311"/>
            <a:ext cx="1495203" cy="50603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372" dirty="0" err="1">
                <a:gradFill>
                  <a:gsLst>
                    <a:gs pos="0">
                      <a:srgbClr val="FFFFFF"/>
                    </a:gs>
                    <a:gs pos="100000">
                      <a:srgbClr val="FFFFFF"/>
                    </a:gs>
                  </a:gsLst>
                  <a:lin ang="5400000" scaled="0"/>
                </a:gradFill>
                <a:ea typeface="Segoe UI" pitchFamily="34" charset="0"/>
                <a:cs typeface="Segoe UI" pitchFamily="34" charset="0"/>
              </a:rPr>
              <a:t>Etc</a:t>
            </a:r>
            <a:r>
              <a:rPr lang="en-US" sz="1372" dirty="0">
                <a:gradFill>
                  <a:gsLst>
                    <a:gs pos="0">
                      <a:srgbClr val="FFFFFF"/>
                    </a:gs>
                    <a:gs pos="100000">
                      <a:srgbClr val="FFFFFF"/>
                    </a:gs>
                  </a:gsLst>
                  <a:lin ang="5400000" scaled="0"/>
                </a:gradFill>
                <a:ea typeface="Segoe UI" pitchFamily="34" charset="0"/>
                <a:cs typeface="Segoe UI" pitchFamily="34" charset="0"/>
              </a:rPr>
              <a:t>…</a:t>
            </a:r>
          </a:p>
        </p:txBody>
      </p:sp>
      <p:sp>
        <p:nvSpPr>
          <p:cNvPr id="8" name="Rectangle 7"/>
          <p:cNvSpPr/>
          <p:nvPr/>
        </p:nvSpPr>
        <p:spPr bwMode="auto">
          <a:xfrm>
            <a:off x="5406814" y="5200340"/>
            <a:ext cx="853959" cy="387975"/>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9643" tIns="89643" rIns="89643" bIns="89643"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Job Object</a:t>
            </a:r>
          </a:p>
        </p:txBody>
      </p:sp>
      <p:sp>
        <p:nvSpPr>
          <p:cNvPr id="31" name="Rectangle 30"/>
          <p:cNvSpPr/>
          <p:nvPr/>
        </p:nvSpPr>
        <p:spPr bwMode="auto">
          <a:xfrm>
            <a:off x="6352886" y="5200339"/>
            <a:ext cx="853959" cy="387975"/>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9643" tIns="89643" rIns="89643" bIns="89643"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Net Interface</a:t>
            </a:r>
          </a:p>
        </p:txBody>
      </p:sp>
      <p:sp>
        <p:nvSpPr>
          <p:cNvPr id="32" name="Rectangle 31"/>
          <p:cNvSpPr/>
          <p:nvPr/>
        </p:nvSpPr>
        <p:spPr bwMode="auto">
          <a:xfrm>
            <a:off x="7298957" y="5204169"/>
            <a:ext cx="853959" cy="387975"/>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9643" tIns="89643" rIns="89643" bIns="89643"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Storage</a:t>
            </a:r>
          </a:p>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Registry</a:t>
            </a:r>
          </a:p>
        </p:txBody>
      </p:sp>
      <p:grpSp>
        <p:nvGrpSpPr>
          <p:cNvPr id="9" name="Group 8"/>
          <p:cNvGrpSpPr/>
          <p:nvPr/>
        </p:nvGrpSpPr>
        <p:grpSpPr>
          <a:xfrm>
            <a:off x="8337062" y="3177355"/>
            <a:ext cx="2838679" cy="2421492"/>
            <a:chOff x="8504237" y="3493293"/>
            <a:chExt cx="2895600" cy="2470048"/>
          </a:xfrm>
        </p:grpSpPr>
        <p:sp>
          <p:nvSpPr>
            <p:cNvPr id="28" name="Rectangle 27"/>
            <p:cNvSpPr/>
            <p:nvPr/>
          </p:nvSpPr>
          <p:spPr bwMode="auto">
            <a:xfrm>
              <a:off x="8504237" y="3493293"/>
              <a:ext cx="2895600" cy="232457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29" name="Rectangle 28"/>
            <p:cNvSpPr/>
            <p:nvPr/>
          </p:nvSpPr>
          <p:spPr bwMode="auto">
            <a:xfrm>
              <a:off x="8666233" y="4406421"/>
              <a:ext cx="1173163" cy="8382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176" dirty="0">
                  <a:solidFill>
                    <a:schemeClr val="accent3"/>
                  </a:solidFill>
                </a:rPr>
                <a:t>System Processes</a:t>
              </a:r>
            </a:p>
          </p:txBody>
        </p:sp>
        <p:sp>
          <p:nvSpPr>
            <p:cNvPr id="30" name="Rectangle 29"/>
            <p:cNvSpPr/>
            <p:nvPr/>
          </p:nvSpPr>
          <p:spPr bwMode="auto">
            <a:xfrm>
              <a:off x="10001393" y="4406421"/>
              <a:ext cx="1205268" cy="838200"/>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176" dirty="0">
                  <a:solidFill>
                    <a:schemeClr val="accent3"/>
                  </a:solidFill>
                </a:rPr>
                <a:t>Application Processes</a:t>
              </a:r>
            </a:p>
          </p:txBody>
        </p:sp>
        <p:sp>
          <p:nvSpPr>
            <p:cNvPr id="33" name="Rectangle 32"/>
            <p:cNvSpPr/>
            <p:nvPr/>
          </p:nvSpPr>
          <p:spPr bwMode="auto">
            <a:xfrm>
              <a:off x="8543373" y="5563679"/>
              <a:ext cx="871082" cy="395755"/>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9643" tIns="89643" rIns="89643" bIns="89643"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Job Object</a:t>
              </a:r>
            </a:p>
          </p:txBody>
        </p:sp>
        <p:sp>
          <p:nvSpPr>
            <p:cNvPr id="34" name="Rectangle 33"/>
            <p:cNvSpPr/>
            <p:nvPr/>
          </p:nvSpPr>
          <p:spPr bwMode="auto">
            <a:xfrm>
              <a:off x="9508415" y="5563678"/>
              <a:ext cx="871082" cy="395755"/>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9643" tIns="89643" rIns="89643" bIns="89643"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Net Interface</a:t>
              </a:r>
            </a:p>
          </p:txBody>
        </p:sp>
        <p:sp>
          <p:nvSpPr>
            <p:cNvPr id="35" name="Rectangle 34"/>
            <p:cNvSpPr/>
            <p:nvPr/>
          </p:nvSpPr>
          <p:spPr bwMode="auto">
            <a:xfrm>
              <a:off x="10473457" y="5567586"/>
              <a:ext cx="871082" cy="395755"/>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89643" tIns="89643" rIns="89643" bIns="89643" numCol="1" spcCol="0" rtlCol="0" fromWordArt="0" anchor="ctr" anchorCtr="0" forceAA="0" compatLnSpc="1">
              <a:prstTxWarp prst="textNoShape">
                <a:avLst/>
              </a:prstTxWarp>
              <a:noAutofit/>
            </a:bodyPr>
            <a:lstStyle/>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Storage</a:t>
              </a:r>
            </a:p>
            <a:p>
              <a:pPr algn="ctr" defTabSz="914173" fontAlgn="base">
                <a:lnSpc>
                  <a:spcPct val="90000"/>
                </a:lnSpc>
                <a:spcBef>
                  <a:spcPct val="0"/>
                </a:spcBef>
                <a:spcAft>
                  <a:spcPct val="0"/>
                </a:spcAft>
              </a:pPr>
              <a:r>
                <a:rPr lang="en-US" sz="1029" dirty="0">
                  <a:gradFill>
                    <a:gsLst>
                      <a:gs pos="0">
                        <a:srgbClr val="FFFFFF"/>
                      </a:gs>
                      <a:gs pos="100000">
                        <a:srgbClr val="FFFFFF"/>
                      </a:gs>
                    </a:gsLst>
                    <a:lin ang="5400000" scaled="0"/>
                  </a:gradFill>
                  <a:ea typeface="Segoe UI" pitchFamily="34" charset="0"/>
                  <a:cs typeface="Segoe UI" pitchFamily="34" charset="0"/>
                </a:rPr>
                <a:t>Registry</a:t>
              </a:r>
            </a:p>
          </p:txBody>
        </p:sp>
      </p:grpSp>
    </p:spTree>
    <p:extLst>
      <p:ext uri="{BB962C8B-B14F-4D97-AF65-F5344CB8AC3E}">
        <p14:creationId xmlns:p14="http://schemas.microsoft.com/office/powerpoint/2010/main" val="186155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8" grpId="0" animBg="1"/>
      <p:bldP spid="31" grpId="0" animBg="1"/>
      <p:bldP spid="32"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2810</TotalTime>
  <Words>685</Words>
  <Application>Microsoft Office PowerPoint</Application>
  <PresentationFormat>Widescreen</PresentationFormat>
  <Paragraphs>195</Paragraphs>
  <Slides>28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Schoolbook</vt:lpstr>
      <vt:lpstr>Segoe UI</vt:lpstr>
      <vt:lpstr>Wingdings 2</vt:lpstr>
      <vt:lpstr>View</vt:lpstr>
      <vt:lpstr>French PowerShell User Group</vt:lpstr>
      <vt:lpstr>Agenda</vt:lpstr>
      <vt:lpstr>French PowerShell User Group</vt:lpstr>
      <vt:lpstr>Débuter avec les Windows Containers</vt:lpstr>
      <vt:lpstr>Florent Appointaire </vt:lpstr>
      <vt:lpstr>Windows Containers</vt:lpstr>
      <vt:lpstr>Qu’est ce que c’est?</vt:lpstr>
      <vt:lpstr>Windows Server Containers, qu’est ce que c’est?</vt:lpstr>
      <vt:lpstr>Windows Server Containers</vt:lpstr>
      <vt:lpstr>Hyper-V Containers, qu’est ce que c’est?</vt:lpstr>
      <vt:lpstr>Hyper-V Containers</vt:lpstr>
      <vt:lpstr>Docker-Compose</vt:lpstr>
      <vt:lpstr>Containers sur Nano Server</vt:lpstr>
      <vt:lpstr>Image2Docker</vt:lpstr>
      <vt:lpstr>Image2Docker</vt:lpstr>
      <vt:lpstr>Comment se servir de tous ça?</vt:lpstr>
      <vt:lpstr>Installation sur Windows Server 2016</vt:lpstr>
      <vt:lpstr>Installation sur Windows Server 2016</vt:lpstr>
      <vt:lpstr>Installation de Docker sur Windows Server 2016</vt:lpstr>
      <vt:lpstr>Docker Images</vt:lpstr>
      <vt:lpstr>Premier container</vt:lpstr>
      <vt:lpstr>Utiliser votre propre site web dans un container IIS</vt:lpstr>
      <vt:lpstr>Hyper-V Container</vt:lpstr>
      <vt:lpstr>Démonstration</vt:lpstr>
      <vt:lpstr>Questions</vt:lpstr>
      <vt:lpstr>Conclusion</vt:lpstr>
      <vt:lpstr>Prochain meetings</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PowerShell User Group</dc:title>
  <dc:creator>Francois-Xavier Cat</dc:creator>
  <cp:lastModifiedBy>Florent APPOINTAIRE</cp:lastModifiedBy>
  <cp:revision>239</cp:revision>
  <dcterms:created xsi:type="dcterms:W3CDTF">2016-09-03T14:51:11Z</dcterms:created>
  <dcterms:modified xsi:type="dcterms:W3CDTF">2017-01-12T06:51:58Z</dcterms:modified>
</cp:coreProperties>
</file>