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2" r:id="rId9"/>
    <p:sldId id="280" r:id="rId10"/>
    <p:sldId id="261" r:id="rId11"/>
    <p:sldId id="264" r:id="rId12"/>
    <p:sldId id="268" r:id="rId13"/>
    <p:sldId id="273" r:id="rId14"/>
    <p:sldId id="279" r:id="rId15"/>
    <p:sldId id="265" r:id="rId16"/>
    <p:sldId id="270" r:id="rId17"/>
    <p:sldId id="276" r:id="rId18"/>
    <p:sldId id="271" r:id="rId19"/>
    <p:sldId id="266" r:id="rId20"/>
    <p:sldId id="274" r:id="rId21"/>
    <p:sldId id="275" r:id="rId22"/>
    <p:sldId id="278" r:id="rId23"/>
    <p:sldId id="277" r:id="rId24"/>
    <p:sldId id="26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6"/>
    <p:restoredTop sz="82723"/>
  </p:normalViewPr>
  <p:slideViewPr>
    <p:cSldViewPr snapToGrid="0" snapToObjects="1">
      <p:cViewPr varScale="1">
        <p:scale>
          <a:sx n="126" d="100"/>
          <a:sy n="126" d="100"/>
        </p:scale>
        <p:origin x="1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CADC4-536C-9D44-953C-4BF476E31628}" type="datetimeFigureOut">
              <a:rPr lang="en-US" smtClean="0"/>
              <a:t>9/16/17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E2097-2B29-A243-A565-0D0489CC8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15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E2097-2B29-A243-A565-0D0489CC85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48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A5C127-CB05-47B6-8D1E-7BC74A68F50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9/16/17 9:32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11806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E2097-2B29-A243-A565-0D0489CC85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05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484188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Tx/>
              <a:buSzPct val="116000"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9DB6A-E92B-415B-AFB4-9C72D4A900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43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E2097-2B29-A243-A565-0D0489CC851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8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E2097-2B29-A243-A565-0D0489CC851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0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E2097-2B29-A243-A565-0D0489CC851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32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E2097-2B29-A243-A565-0D0489CC851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92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/>
              <a:pPr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/>
              <a:t>9/16/17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/>
              <a:t>9/16/17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/>
              <a:t>9/16/17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6"/>
            <a:ext cx="5378548" cy="1763530"/>
          </a:xfrm>
        </p:spPr>
        <p:txBody>
          <a:bodyPr/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1"/>
            <a:ext cx="6094444" cy="68561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9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647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9016" y="1189178"/>
            <a:ext cx="11473970" cy="2204834"/>
          </a:xfrm>
        </p:spPr>
        <p:txBody>
          <a:bodyPr wrap="square">
            <a:spAutoFit/>
          </a:bodyPr>
          <a:lstStyle>
            <a:lvl1pPr>
              <a:defRPr sz="353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>
              <a:defRPr sz="1961"/>
            </a:lvl2pPr>
            <a:lvl3pPr>
              <a:defRPr sz="1765"/>
            </a:lvl3pPr>
            <a:lvl4pPr>
              <a:defRPr sz="1569"/>
            </a:lvl4pPr>
            <a:lvl5pPr>
              <a:defRPr sz="156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706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268127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General content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01752"/>
            <a:ext cx="11274552" cy="68580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0078D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50630" y="6356350"/>
            <a:ext cx="2743200" cy="365125"/>
          </a:xfrm>
        </p:spPr>
        <p:txBody>
          <a:bodyPr/>
          <a:lstStyle/>
          <a:p>
            <a:fld id="{AFFF257A-30C5-4AFB-911B-BE4CEEA1EA8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02336" y="1143000"/>
            <a:ext cx="11173968" cy="4956048"/>
          </a:xfrm>
        </p:spPr>
        <p:txBody>
          <a:bodyPr/>
          <a:lstStyle>
            <a:lvl2pPr>
              <a:buSzPct val="90000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4673600" y="6355080"/>
            <a:ext cx="2844800" cy="365125"/>
          </a:xfrm>
          <a:prstGeom prst="rect">
            <a:avLst/>
          </a:prstGeom>
        </p:spPr>
        <p:txBody>
          <a:bodyPr vert="horz" lIns="182880" tIns="45720" rIns="18288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rgbClr val="3F3F3F"/>
                </a:solidFill>
                <a:latin typeface="+mn-lt"/>
                <a:ea typeface="+mn-ea"/>
                <a:cs typeface="Segoe Pro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2169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/>
              <a:t>9/16/17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/>
              <a:t>9/16/17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/>
              <a:t>9/16/17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/>
              <a:t>9/16/17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/>
              <a:t>9/16/17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/>
              <a:t>9/16/17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  <p:sldLayoutId id="2147483674" r:id="rId18"/>
    <p:sldLayoutId id="2147483675" r:id="rId19"/>
    <p:sldLayoutId id="2147483676" r:id="rId20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icrosofttouch.fr/default/b/florent" TargetMode="Externa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logs.technet.microsoft.com/msitcloudmsplaybook/2016/08/05/monitoring-runbooks-azure-automation-log-analytics/" TargetMode="External"/><Relationship Id="rId3" Type="http://schemas.openxmlformats.org/officeDocument/2006/relationships/hyperlink" Target="https://docs.microsoft.com/en-us/azure/automation/automation-manage-send-joblogs-log-analytics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Automation: </a:t>
            </a:r>
            <a:r>
              <a:rPr lang="en-US" dirty="0" err="1"/>
              <a:t>Pourquoi</a:t>
            </a:r>
            <a:r>
              <a:rPr lang="en-US"/>
              <a:t> </a:t>
            </a:r>
            <a:r>
              <a:rPr lang="en-US" err="1"/>
              <a:t>l’adopter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entreprise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Azure Automation: Et le prix?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066241"/>
          </a:xfrm>
        </p:spPr>
        <p:txBody>
          <a:bodyPr/>
          <a:lstStyle/>
          <a:p>
            <a:r>
              <a:rPr lang="en-US" dirty="0" err="1" smtClean="0"/>
              <a:t>Automatisation</a:t>
            </a:r>
            <a:r>
              <a:rPr lang="en-US" dirty="0" smtClean="0"/>
              <a:t> du </a:t>
            </a:r>
            <a:r>
              <a:rPr lang="en-US" dirty="0" err="1" smtClean="0"/>
              <a:t>processus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DSC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486520"/>
              </p:ext>
            </p:extLst>
          </p:nvPr>
        </p:nvGraphicFramePr>
        <p:xfrm>
          <a:off x="1852614" y="3041525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Gratuit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 Base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Prix par </a:t>
                      </a:r>
                      <a:r>
                        <a:rPr lang="en-US" dirty="0" err="1" smtClean="0"/>
                        <a:t>mois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Gratuit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0,002 €/minute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err="1" smtClean="0"/>
                        <a:t>Durée</a:t>
                      </a:r>
                      <a:r>
                        <a:rPr lang="en-US" smtClean="0"/>
                        <a:t> </a:t>
                      </a:r>
                      <a:r>
                        <a:rPr lang="en-US" err="1" smtClean="0"/>
                        <a:t>d’exécution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500 minutes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Illimité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334753"/>
              </p:ext>
            </p:extLst>
          </p:nvPr>
        </p:nvGraphicFramePr>
        <p:xfrm>
          <a:off x="1852614" y="5219948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Gratuit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 Base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Prix par </a:t>
                      </a:r>
                      <a:r>
                        <a:rPr lang="en-US" err="1" smtClean="0"/>
                        <a:t>mois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Gratuit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5,0598 €/nœud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err="1" smtClean="0"/>
                        <a:t>Durée</a:t>
                      </a:r>
                      <a:r>
                        <a:rPr lang="en-US" smtClean="0"/>
                        <a:t> </a:t>
                      </a:r>
                      <a:r>
                        <a:rPr lang="en-US" err="1" smtClean="0"/>
                        <a:t>d’exécution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Illimité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49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Et PowerShell </a:t>
            </a:r>
            <a:r>
              <a:rPr lang="en-US" dirty="0" err="1" smtClean="0"/>
              <a:t>dans</a:t>
            </a:r>
            <a:r>
              <a:rPr lang="en-US" dirty="0" smtClean="0"/>
              <a:t> tout </a:t>
            </a:r>
            <a:r>
              <a:rPr lang="en-US" dirty="0" err="1" smtClean="0"/>
              <a:t>ça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3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688" y="2175933"/>
            <a:ext cx="3865134" cy="2912534"/>
          </a:xfrm>
        </p:spPr>
        <p:txBody>
          <a:bodyPr anchor="ctr" anchorCtr="0">
            <a:normAutofit fontScale="90000"/>
          </a:bodyPr>
          <a:lstStyle/>
          <a:p>
            <a:r>
              <a:rPr lang="en-US" dirty="0" smtClean="0"/>
              <a:t>Si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pensez</a:t>
            </a:r>
            <a:r>
              <a:rPr lang="en-US" dirty="0" smtClean="0"/>
              <a:t> </a:t>
            </a:r>
            <a:r>
              <a:rPr lang="en-US" dirty="0" err="1" smtClean="0"/>
              <a:t>qu’une</a:t>
            </a:r>
            <a:r>
              <a:rPr lang="en-US" dirty="0" smtClean="0"/>
              <a:t> </a:t>
            </a:r>
            <a:r>
              <a:rPr lang="en-US" dirty="0" err="1" smtClean="0"/>
              <a:t>tâche</a:t>
            </a:r>
            <a:r>
              <a:rPr lang="en-US" dirty="0" smtClean="0"/>
              <a:t> </a:t>
            </a:r>
            <a:r>
              <a:rPr lang="en-US" dirty="0" err="1" smtClean="0"/>
              <a:t>doit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effectuée</a:t>
            </a:r>
            <a:r>
              <a:rPr lang="en-US" dirty="0" smtClean="0"/>
              <a:t> au </a:t>
            </a:r>
            <a:r>
              <a:rPr lang="en-US" dirty="0" err="1" smtClean="0"/>
              <a:t>moins</a:t>
            </a:r>
            <a:r>
              <a:rPr lang="en-US" dirty="0" smtClean="0"/>
              <a:t> 2 </a:t>
            </a:r>
            <a:r>
              <a:rPr lang="en-US" dirty="0" err="1" smtClean="0"/>
              <a:t>fois</a:t>
            </a:r>
            <a:r>
              <a:rPr lang="en-US" dirty="0" smtClean="0"/>
              <a:t>, </a:t>
            </a:r>
            <a:r>
              <a:rPr lang="en-US" dirty="0" err="1" smtClean="0"/>
              <a:t>automatisez</a:t>
            </a:r>
            <a:r>
              <a:rPr lang="en-US" dirty="0" smtClean="0"/>
              <a:t> la!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7556" y="3665"/>
            <a:ext cx="6094444" cy="685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70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Automation: Runbook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06222" y="3163739"/>
            <a:ext cx="6375298" cy="35249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Même</a:t>
            </a:r>
            <a:r>
              <a:rPr lang="en-US" dirty="0" smtClean="0"/>
              <a:t> </a:t>
            </a:r>
            <a:r>
              <a:rPr lang="en-US" dirty="0" err="1" smtClean="0"/>
              <a:t>définition</a:t>
            </a:r>
            <a:r>
              <a:rPr lang="en-US" dirty="0" smtClean="0"/>
              <a:t> que </a:t>
            </a:r>
            <a:r>
              <a:rPr lang="en-US" dirty="0" err="1" smtClean="0"/>
              <a:t>dans</a:t>
            </a:r>
            <a:r>
              <a:rPr lang="en-US" dirty="0" smtClean="0"/>
              <a:t> Orchestrator/SMA</a:t>
            </a:r>
          </a:p>
          <a:p>
            <a:r>
              <a:rPr lang="en-US" dirty="0" smtClean="0"/>
              <a:t>PowerShell </a:t>
            </a:r>
            <a:r>
              <a:rPr lang="en-US" dirty="0" err="1" smtClean="0"/>
              <a:t>ou</a:t>
            </a:r>
            <a:r>
              <a:rPr lang="en-US" dirty="0" smtClean="0"/>
              <a:t> PowerShell Workflow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Graphique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Graphique</a:t>
            </a:r>
            <a:r>
              <a:rPr lang="en-US" dirty="0" smtClean="0"/>
              <a:t> Workflow</a:t>
            </a:r>
          </a:p>
          <a:p>
            <a:r>
              <a:rPr lang="en-US" dirty="0" err="1" smtClean="0"/>
              <a:t>Démarrage</a:t>
            </a:r>
            <a:r>
              <a:rPr lang="en-US" dirty="0" smtClean="0"/>
              <a:t> d’un Runbook:</a:t>
            </a:r>
            <a:r>
              <a:rPr lang="en-US" dirty="0"/>
              <a:t> Azure </a:t>
            </a:r>
            <a:r>
              <a:rPr lang="en-US" dirty="0" smtClean="0"/>
              <a:t>Portal, </a:t>
            </a:r>
            <a:r>
              <a:rPr lang="en-US" sz="1800" dirty="0" smtClean="0"/>
              <a:t>PowerShell, Azure </a:t>
            </a:r>
            <a:r>
              <a:rPr lang="en-US" sz="1800" dirty="0"/>
              <a:t>Automation </a:t>
            </a:r>
            <a:r>
              <a:rPr lang="en-US" sz="1800" dirty="0" smtClean="0"/>
              <a:t>API, </a:t>
            </a:r>
            <a:r>
              <a:rPr lang="en-US" sz="1800" dirty="0" err="1" smtClean="0"/>
              <a:t>Webhooks</a:t>
            </a:r>
            <a:r>
              <a:rPr lang="en-US" sz="1800" dirty="0" smtClean="0"/>
              <a:t>, OMS/Azure </a:t>
            </a:r>
            <a:r>
              <a:rPr lang="en-US" sz="1800" dirty="0" err="1" smtClean="0"/>
              <a:t>alertes</a:t>
            </a:r>
            <a:r>
              <a:rPr lang="en-US" sz="1800" dirty="0" smtClean="0"/>
              <a:t>, Schedule, </a:t>
            </a:r>
            <a:r>
              <a:rPr lang="en-US" sz="1800" dirty="0" err="1" smtClean="0"/>
              <a:t>Depuis</a:t>
            </a:r>
            <a:r>
              <a:rPr lang="en-US" sz="1800" dirty="0" smtClean="0"/>
              <a:t> un </a:t>
            </a:r>
            <a:r>
              <a:rPr lang="en-US" sz="1800" dirty="0" err="1" smtClean="0"/>
              <a:t>autre</a:t>
            </a:r>
            <a:r>
              <a:rPr lang="en-US" sz="1800" dirty="0" smtClean="0"/>
              <a:t> Runbook</a:t>
            </a:r>
            <a:endParaRPr lang="en-US" sz="1800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948" y="3246434"/>
            <a:ext cx="2689700" cy="186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0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848689"/>
            <a:ext cx="2793158" cy="762000"/>
          </a:xfrm>
        </p:spPr>
        <p:txBody>
          <a:bodyPr/>
          <a:lstStyle/>
          <a:p>
            <a:r>
              <a:rPr lang="en-US" sz="3600" dirty="0"/>
              <a:t>Runbook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776" y="850448"/>
            <a:ext cx="5988853" cy="54826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9623" y="1862584"/>
            <a:ext cx="4248747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Une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personne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démarre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le Runbook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Automation 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note que le runbook </a:t>
            </a:r>
            <a:r>
              <a:rPr lang="en-US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doit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démarrer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 Runbook </a:t>
            </a:r>
            <a:r>
              <a:rPr lang="en-US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agis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sur Azure </a:t>
            </a:r>
            <a:r>
              <a:rPr lang="en-US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sur un service </a:t>
            </a:r>
            <a:r>
              <a:rPr lang="en-US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externe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disponible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via le </a:t>
            </a:r>
            <a:r>
              <a:rPr lang="en-US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réseau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4a. On-Premises – 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 </a:t>
            </a:r>
            <a:r>
              <a:rPr lang="en-US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groupe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hybride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envoie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le runbook sur </a:t>
            </a:r>
            <a:r>
              <a:rPr lang="en-US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une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machine </a:t>
            </a:r>
            <a:r>
              <a:rPr lang="en-US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OnPrem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4b. 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 runbook </a:t>
            </a:r>
            <a:r>
              <a:rPr lang="en-US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agis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comme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une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ressource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réseau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local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4c. 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 </a:t>
            </a:r>
            <a:r>
              <a:rPr lang="en-US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résultat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du job </a:t>
            </a:r>
            <a:r>
              <a:rPr lang="en-US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est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renvoyé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depuis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On-</a:t>
            </a:r>
            <a:r>
              <a:rPr lang="en-US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Prem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78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Plan de Migration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9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022" y="2370666"/>
            <a:ext cx="2793158" cy="1600200"/>
          </a:xfrm>
        </p:spPr>
        <p:txBody>
          <a:bodyPr/>
          <a:lstStyle/>
          <a:p>
            <a:r>
              <a:rPr lang="en-US"/>
              <a:t>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802" y="939800"/>
            <a:ext cx="6144659" cy="527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9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4416" y="2264445"/>
            <a:ext cx="11473970" cy="4426853"/>
          </a:xfrm>
        </p:spPr>
        <p:txBody>
          <a:bodyPr/>
          <a:lstStyle/>
          <a:p>
            <a:r>
              <a:rPr lang="en-US" sz="2400" dirty="0" err="1" smtClean="0"/>
              <a:t>Exécutez</a:t>
            </a:r>
            <a:r>
              <a:rPr lang="en-US" sz="2400" dirty="0" smtClean="0"/>
              <a:t> des scripts </a:t>
            </a:r>
            <a:r>
              <a:rPr lang="en-US" sz="2400" dirty="0" err="1" smtClean="0"/>
              <a:t>dans</a:t>
            </a:r>
            <a:r>
              <a:rPr lang="en-US" sz="2400" dirty="0" smtClean="0"/>
              <a:t> </a:t>
            </a:r>
            <a:r>
              <a:rPr lang="en-US" sz="2400" dirty="0" err="1" smtClean="0"/>
              <a:t>votre</a:t>
            </a:r>
            <a:r>
              <a:rPr lang="en-US" sz="2400" dirty="0" smtClean="0"/>
              <a:t> datacenter</a:t>
            </a:r>
          </a:p>
          <a:p>
            <a:r>
              <a:rPr lang="en-US" sz="2400" dirty="0" smtClean="0"/>
              <a:t>Workspace OMS </a:t>
            </a:r>
            <a:r>
              <a:rPr lang="en-US" sz="2400" dirty="0" err="1" smtClean="0"/>
              <a:t>gratuit</a:t>
            </a:r>
            <a:r>
              <a:rPr lang="en-US" sz="2400" dirty="0" smtClean="0"/>
              <a:t> </a:t>
            </a:r>
            <a:r>
              <a:rPr lang="en-US" sz="2400" dirty="0" err="1" smtClean="0"/>
              <a:t>obligatoire</a:t>
            </a:r>
            <a:endParaRPr lang="en-US" sz="2400" dirty="0" smtClean="0"/>
          </a:p>
          <a:p>
            <a:r>
              <a:rPr lang="en-US" sz="2400" dirty="0" smtClean="0"/>
              <a:t>Agent OMS </a:t>
            </a:r>
            <a:r>
              <a:rPr lang="en-US" sz="2400" dirty="0" err="1" smtClean="0"/>
              <a:t>installé</a:t>
            </a:r>
            <a:r>
              <a:rPr lang="en-US" sz="2400" dirty="0" smtClean="0"/>
              <a:t> sur la machine </a:t>
            </a:r>
            <a:r>
              <a:rPr lang="en-US" sz="2400" dirty="0" err="1" smtClean="0"/>
              <a:t>en</a:t>
            </a:r>
            <a:r>
              <a:rPr lang="en-US" sz="2400" smtClean="0"/>
              <a:t> question (Linux/Windows)</a:t>
            </a:r>
            <a:endParaRPr lang="en-US" sz="2400" dirty="0" smtClean="0"/>
          </a:p>
          <a:p>
            <a:r>
              <a:rPr lang="en-US" sz="2400" dirty="0"/>
              <a:t>Installation des modules PowerShell sur la </a:t>
            </a:r>
            <a:r>
              <a:rPr lang="en-US" sz="2400" dirty="0" smtClean="0"/>
              <a:t>VM</a:t>
            </a:r>
            <a:br>
              <a:rPr lang="en-US" sz="2400" dirty="0" smtClean="0"/>
            </a:br>
            <a:endParaRPr lang="en-US" sz="2400" dirty="0"/>
          </a:p>
          <a:p>
            <a:r>
              <a:rPr lang="en-US" sz="2400" dirty="0"/>
              <a:t>cd "C:\Program Files\Microsoft Monitoring Agent\Agent\</a:t>
            </a:r>
            <a:r>
              <a:rPr lang="en-US" sz="2400" dirty="0" err="1"/>
              <a:t>AzureAutomation</a:t>
            </a:r>
            <a:r>
              <a:rPr lang="en-US" sz="2400" dirty="0"/>
              <a:t>\&lt;version&gt;\</a:t>
            </a:r>
            <a:r>
              <a:rPr lang="en-US" sz="2400" dirty="0" err="1"/>
              <a:t>HybridRegistration</a:t>
            </a:r>
            <a:r>
              <a:rPr lang="en-US" sz="2400" dirty="0"/>
              <a:t>" Import-Module </a:t>
            </a:r>
            <a:r>
              <a:rPr lang="en-US" sz="2400" dirty="0" smtClean="0"/>
              <a:t>HybridRegistration.psd1</a:t>
            </a:r>
          </a:p>
          <a:p>
            <a:r>
              <a:rPr lang="en-US" sz="2400" dirty="0"/>
              <a:t>Add-</a:t>
            </a:r>
            <a:r>
              <a:rPr lang="en-US" sz="2400" dirty="0" err="1"/>
              <a:t>HybridRunbookWorker</a:t>
            </a:r>
            <a:r>
              <a:rPr lang="en-US" sz="2400" dirty="0"/>
              <a:t> –</a:t>
            </a:r>
            <a:r>
              <a:rPr lang="en-US" sz="2400" dirty="0" err="1"/>
              <a:t>GroupName</a:t>
            </a:r>
            <a:r>
              <a:rPr lang="en-US" sz="2400" dirty="0"/>
              <a:t> &lt;String&gt; -</a:t>
            </a:r>
            <a:r>
              <a:rPr lang="en-US" sz="2400" dirty="0" err="1"/>
              <a:t>EndPoint</a:t>
            </a:r>
            <a:r>
              <a:rPr lang="en-US" sz="2400" dirty="0"/>
              <a:t> &lt;</a:t>
            </a:r>
            <a:r>
              <a:rPr lang="en-US" sz="2400" dirty="0" err="1"/>
              <a:t>Url</a:t>
            </a:r>
            <a:r>
              <a:rPr lang="en-US" sz="2400" dirty="0"/>
              <a:t>&gt; -Token &lt;String</a:t>
            </a:r>
            <a:r>
              <a:rPr lang="en-US" sz="2400" dirty="0" smtClean="0"/>
              <a:t>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Worker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3766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3616" y="2306778"/>
            <a:ext cx="11473970" cy="4279633"/>
          </a:xfrm>
        </p:spPr>
        <p:txBody>
          <a:bodyPr/>
          <a:lstStyle/>
          <a:p>
            <a:r>
              <a:rPr lang="en-US" dirty="0" err="1" smtClean="0"/>
              <a:t>Ajouter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Credential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chaque</a:t>
            </a:r>
            <a:r>
              <a:rPr lang="en-US" dirty="0" smtClean="0"/>
              <a:t> </a:t>
            </a:r>
            <a:r>
              <a:rPr lang="en-US" dirty="0" err="1" smtClean="0"/>
              <a:t>commande</a:t>
            </a:r>
            <a:r>
              <a:rPr lang="en-US" dirty="0" smtClean="0"/>
              <a:t> qui </a:t>
            </a:r>
            <a:r>
              <a:rPr lang="en-US" dirty="0" err="1" smtClean="0"/>
              <a:t>nécéssite</a:t>
            </a:r>
            <a:r>
              <a:rPr lang="en-US" dirty="0" smtClean="0"/>
              <a:t> des droits Admin, par </a:t>
            </a:r>
            <a:r>
              <a:rPr lang="en-US" dirty="0" err="1" smtClean="0"/>
              <a:t>exemple</a:t>
            </a:r>
            <a:r>
              <a:rPr lang="en-US" dirty="0" smtClean="0"/>
              <a:t> Invoke-Command</a:t>
            </a:r>
          </a:p>
          <a:p>
            <a:r>
              <a:rPr lang="en-US" dirty="0" err="1" smtClean="0"/>
              <a:t>Ajout</a:t>
            </a:r>
            <a:r>
              <a:rPr lang="en-US" dirty="0" smtClean="0"/>
              <a:t> des variables pour </a:t>
            </a:r>
            <a:r>
              <a:rPr lang="en-US" dirty="0" err="1" smtClean="0"/>
              <a:t>faciliter</a:t>
            </a:r>
            <a:r>
              <a:rPr lang="en-US" smtClean="0"/>
              <a:t> la </a:t>
            </a:r>
            <a:r>
              <a:rPr lang="en-US" dirty="0" err="1" smtClean="0"/>
              <a:t>gestion</a:t>
            </a:r>
            <a:endParaRPr lang="en-US" dirty="0" smtClean="0"/>
          </a:p>
          <a:p>
            <a:r>
              <a:rPr lang="en-US" dirty="0" smtClean="0"/>
              <a:t>Write-Output </a:t>
            </a:r>
            <a:r>
              <a:rPr lang="en-US" dirty="0" err="1" smtClean="0"/>
              <a:t>à</a:t>
            </a:r>
            <a:r>
              <a:rPr lang="en-US" dirty="0" smtClean="0"/>
              <a:t> la place de Write-Host</a:t>
            </a:r>
          </a:p>
          <a:p>
            <a:r>
              <a:rPr lang="en-US" dirty="0" smtClean="0"/>
              <a:t>Hybrid: </a:t>
            </a:r>
            <a:r>
              <a:rPr lang="en-US" dirty="0" err="1" smtClean="0"/>
              <a:t>Assurez-vous</a:t>
            </a:r>
            <a:r>
              <a:rPr lang="en-US" dirty="0" smtClean="0"/>
              <a:t> que les modules </a:t>
            </a:r>
            <a:r>
              <a:rPr lang="en-US" dirty="0" err="1" smtClean="0"/>
              <a:t>utilisés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installés</a:t>
            </a:r>
            <a:r>
              <a:rPr lang="en-US" dirty="0" smtClean="0"/>
              <a:t> sur la machine du </a:t>
            </a:r>
            <a:r>
              <a:rPr lang="en-US" dirty="0" err="1" smtClean="0"/>
              <a:t>groupe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 de </a:t>
            </a:r>
            <a:r>
              <a:rPr lang="en-US" dirty="0" err="1" smtClean="0"/>
              <a:t>vos</a:t>
            </a:r>
            <a:r>
              <a:rPr lang="en-US" dirty="0" smtClean="0"/>
              <a:t> scripts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38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Présentation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Florent </a:t>
            </a:r>
            <a:r>
              <a:rPr lang="en-US" dirty="0" err="1" smtClean="0"/>
              <a:t>Appointaire</a:t>
            </a:r>
            <a:endParaRPr lang="en-US" dirty="0" smtClean="0"/>
          </a:p>
          <a:p>
            <a:r>
              <a:rPr lang="en-US" dirty="0" smtClean="0"/>
              <a:t>MVP Cloud and Datacenter Management</a:t>
            </a:r>
          </a:p>
          <a:p>
            <a:r>
              <a:rPr lang="en-US" dirty="0" smtClean="0"/>
              <a:t>MCSE Cloud Platform and Infrastructure</a:t>
            </a:r>
          </a:p>
          <a:p>
            <a:r>
              <a:rPr lang="en-US" dirty="0" smtClean="0"/>
              <a:t>Owner @ FALA Consulting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Twitter: @</a:t>
            </a:r>
            <a:r>
              <a:rPr lang="en-US" dirty="0" err="1" smtClean="0"/>
              <a:t>florent_app</a:t>
            </a:r>
            <a:endParaRPr lang="en-US" dirty="0" smtClean="0"/>
          </a:p>
          <a:p>
            <a:r>
              <a:rPr lang="en-US" dirty="0"/>
              <a:t>Blog: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microsofttouch.fr/default/b/florent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979" y="2603500"/>
            <a:ext cx="3507129" cy="322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6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Monitoring: Built 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443" y="2421468"/>
            <a:ext cx="9275050" cy="4114798"/>
          </a:xfrm>
        </p:spPr>
      </p:pic>
    </p:spTree>
    <p:extLst>
      <p:ext uri="{BB962C8B-B14F-4D97-AF65-F5344CB8AC3E}">
        <p14:creationId xmlns:p14="http://schemas.microsoft.com/office/powerpoint/2010/main" val="84474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Monitoring: Jobs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2567"/>
            <a:ext cx="10204815" cy="4403544"/>
          </a:xfrm>
        </p:spPr>
      </p:pic>
    </p:spTree>
    <p:extLst>
      <p:ext uri="{BB962C8B-B14F-4D97-AF65-F5344CB8AC3E}">
        <p14:creationId xmlns:p14="http://schemas.microsoft.com/office/powerpoint/2010/main" val="173240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Monitoring: Via 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https://blogs.technet.microsoft.com/msitcloudmsplaybook/2016/08/05/monitoring-runbooks-azure-automation-log-analytics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docs.microsoft.com/en-us/azure/automation/automation-manage-send-joblogs-log-analytics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0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80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Q/A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87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 </a:t>
            </a:r>
            <a:r>
              <a:rPr lang="en-US" dirty="0" err="1" smtClean="0"/>
              <a:t>problème</a:t>
            </a:r>
            <a:r>
              <a:rPr lang="en-US" dirty="0" smtClean="0"/>
              <a:t>?</a:t>
            </a:r>
          </a:p>
          <a:p>
            <a:r>
              <a:rPr lang="en-US" dirty="0" smtClean="0"/>
              <a:t>Azure Automation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avez</a:t>
            </a:r>
            <a:r>
              <a:rPr lang="en-US" dirty="0" smtClean="0"/>
              <a:t> </a:t>
            </a:r>
            <a:r>
              <a:rPr lang="en-US" dirty="0" err="1" smtClean="0"/>
              <a:t>dit</a:t>
            </a:r>
            <a:r>
              <a:rPr lang="en-US" dirty="0" smtClean="0"/>
              <a:t>?</a:t>
            </a:r>
          </a:p>
          <a:p>
            <a:r>
              <a:rPr lang="en-US" dirty="0" smtClean="0"/>
              <a:t>Et PowerShell </a:t>
            </a:r>
            <a:r>
              <a:rPr lang="en-US" dirty="0" err="1" smtClean="0"/>
              <a:t>dans</a:t>
            </a:r>
            <a:r>
              <a:rPr lang="en-US" dirty="0" smtClean="0"/>
              <a:t> tout ca?</a:t>
            </a:r>
          </a:p>
          <a:p>
            <a:r>
              <a:rPr lang="en-US" dirty="0" smtClean="0"/>
              <a:t>Plan de migration: Ce qui change</a:t>
            </a:r>
          </a:p>
          <a:p>
            <a:r>
              <a:rPr lang="en-US" dirty="0" smtClean="0"/>
              <a:t>Monitoring</a:t>
            </a:r>
          </a:p>
          <a:p>
            <a:r>
              <a:rPr lang="en-US" dirty="0" err="1" smtClean="0"/>
              <a:t>Démo</a:t>
            </a:r>
            <a:endParaRPr lang="en-US" dirty="0" smtClean="0"/>
          </a:p>
          <a:p>
            <a:r>
              <a:rPr lang="en-US" dirty="0" smtClean="0"/>
              <a:t>Q/A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1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 </a:t>
            </a:r>
            <a:r>
              <a:rPr lang="en-US" dirty="0" err="1" smtClean="0"/>
              <a:t>problème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 </a:t>
            </a:r>
            <a:r>
              <a:rPr lang="en-US" dirty="0" err="1" smtClean="0"/>
              <a:t>problème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 script, pas de </a:t>
            </a:r>
            <a:r>
              <a:rPr lang="en-US" dirty="0" err="1" smtClean="0"/>
              <a:t>problème</a:t>
            </a:r>
            <a:endParaRPr lang="en-US" dirty="0" smtClean="0"/>
          </a:p>
          <a:p>
            <a:r>
              <a:rPr lang="en-US" dirty="0" smtClean="0"/>
              <a:t>10 scripts, pas trop de </a:t>
            </a:r>
            <a:r>
              <a:rPr lang="en-US" dirty="0" err="1" smtClean="0"/>
              <a:t>problème</a:t>
            </a:r>
            <a:endParaRPr lang="en-US" dirty="0" smtClean="0"/>
          </a:p>
          <a:p>
            <a:r>
              <a:rPr lang="en-US" dirty="0" smtClean="0"/>
              <a:t>100 scripts, beaucoup de </a:t>
            </a:r>
            <a:r>
              <a:rPr lang="en-US" dirty="0" err="1" smtClean="0"/>
              <a:t>problèmes</a:t>
            </a:r>
            <a:endParaRPr lang="en-US" dirty="0" smtClean="0"/>
          </a:p>
          <a:p>
            <a:pPr lvl="1"/>
            <a:r>
              <a:rPr lang="en-US" dirty="0" err="1" smtClean="0"/>
              <a:t>Où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situé</a:t>
            </a:r>
            <a:r>
              <a:rPr lang="en-US" dirty="0" smtClean="0"/>
              <a:t> le script de </a:t>
            </a:r>
            <a:r>
              <a:rPr lang="en-US" dirty="0" err="1" smtClean="0"/>
              <a:t>facturation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Où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situé</a:t>
            </a:r>
            <a:r>
              <a:rPr lang="en-US" dirty="0" smtClean="0"/>
              <a:t> le script de </a:t>
            </a:r>
            <a:r>
              <a:rPr lang="en-US" dirty="0" err="1" smtClean="0"/>
              <a:t>sauvegarde</a:t>
            </a:r>
            <a:r>
              <a:rPr lang="en-US" dirty="0" smtClean="0"/>
              <a:t> du dossier </a:t>
            </a:r>
            <a:r>
              <a:rPr lang="en-US" dirty="0" err="1" smtClean="0"/>
              <a:t>PSUGFrench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54179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Azure Automation </a:t>
            </a:r>
            <a:r>
              <a:rPr lang="en-US" err="1" smtClean="0"/>
              <a:t>vous</a:t>
            </a:r>
            <a:r>
              <a:rPr lang="en-US" smtClean="0"/>
              <a:t> </a:t>
            </a:r>
            <a:r>
              <a:rPr lang="en-US" err="1" smtClean="0"/>
              <a:t>avez</a:t>
            </a:r>
            <a:r>
              <a:rPr lang="en-US" smtClean="0"/>
              <a:t> </a:t>
            </a:r>
            <a:r>
              <a:rPr lang="en-US" err="1" smtClean="0"/>
              <a:t>dit</a:t>
            </a:r>
            <a:r>
              <a:rPr lang="en-US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7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Automation: </a:t>
            </a:r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en-US" dirty="0" err="1" smtClean="0"/>
              <a:t>d’ensemble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3506" y="2622955"/>
            <a:ext cx="9416409" cy="369029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Module de la suite Microsoft Azure</a:t>
            </a:r>
          </a:p>
          <a:p>
            <a:r>
              <a:rPr lang="en-US" dirty="0" err="1" smtClean="0"/>
              <a:t>Gallerie</a:t>
            </a:r>
            <a:r>
              <a:rPr lang="en-US" dirty="0" smtClean="0"/>
              <a:t> avec des scripts de Microsoft/</a:t>
            </a:r>
            <a:r>
              <a:rPr lang="en-US" dirty="0" err="1" smtClean="0"/>
              <a:t>Communauté</a:t>
            </a:r>
            <a:endParaRPr lang="en-US" dirty="0" smtClean="0"/>
          </a:p>
          <a:p>
            <a:r>
              <a:rPr lang="en-US" dirty="0" err="1" smtClean="0"/>
              <a:t>Gallerie</a:t>
            </a:r>
            <a:r>
              <a:rPr lang="en-US" dirty="0" smtClean="0"/>
              <a:t> avec des modules de Microsoft/</a:t>
            </a:r>
            <a:r>
              <a:rPr lang="en-US" dirty="0" err="1" smtClean="0"/>
              <a:t>Communauté</a:t>
            </a:r>
            <a:endParaRPr lang="en-US" dirty="0"/>
          </a:p>
          <a:p>
            <a:pPr lvl="1"/>
            <a:r>
              <a:rPr lang="en-US" dirty="0" smtClean="0"/>
              <a:t>Import de </a:t>
            </a:r>
            <a:r>
              <a:rPr lang="en-US" dirty="0" err="1" smtClean="0"/>
              <a:t>vos</a:t>
            </a:r>
            <a:r>
              <a:rPr lang="en-US" dirty="0" smtClean="0"/>
              <a:t> modules possible</a:t>
            </a:r>
          </a:p>
          <a:p>
            <a:r>
              <a:rPr lang="en-US" dirty="0" smtClean="0"/>
              <a:t>Hybrid Workers pour </a:t>
            </a:r>
            <a:r>
              <a:rPr lang="en-US" dirty="0" err="1" smtClean="0"/>
              <a:t>exécuter</a:t>
            </a:r>
            <a:r>
              <a:rPr lang="en-US" dirty="0" smtClean="0"/>
              <a:t> les scripts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votre</a:t>
            </a:r>
            <a:r>
              <a:rPr lang="en-US" dirty="0" smtClean="0"/>
              <a:t> datacenter</a:t>
            </a:r>
          </a:p>
          <a:p>
            <a:r>
              <a:rPr lang="en-US" dirty="0" smtClean="0"/>
              <a:t>SLA, 99,9% (30 minutes maximum après </a:t>
            </a:r>
            <a:r>
              <a:rPr lang="en-US" dirty="0" err="1" smtClean="0"/>
              <a:t>l’heure</a:t>
            </a:r>
            <a:r>
              <a:rPr lang="en-US" dirty="0" smtClean="0"/>
              <a:t> </a:t>
            </a:r>
            <a:r>
              <a:rPr lang="en-US" dirty="0" err="1" smtClean="0"/>
              <a:t>prévue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Support du SSH, de </a:t>
            </a:r>
            <a:r>
              <a:rPr lang="en-US" dirty="0" err="1" smtClean="0"/>
              <a:t>l’hybride</a:t>
            </a:r>
            <a:r>
              <a:rPr lang="en-US" dirty="0" smtClean="0"/>
              <a:t> (Cloud, </a:t>
            </a:r>
            <a:r>
              <a:rPr lang="en-US" dirty="0" err="1" smtClean="0"/>
              <a:t>OnPrem</a:t>
            </a:r>
            <a:r>
              <a:rPr lang="en-US" dirty="0" smtClean="0"/>
              <a:t>, etc.), DSC</a:t>
            </a:r>
          </a:p>
          <a:p>
            <a:r>
              <a:rPr lang="en-US" dirty="0" smtClean="0"/>
              <a:t>Fait </a:t>
            </a:r>
            <a:r>
              <a:rPr lang="en-US" dirty="0" err="1" smtClean="0"/>
              <a:t>partie</a:t>
            </a:r>
            <a:r>
              <a:rPr lang="en-US" dirty="0" smtClean="0"/>
              <a:t> de OMS (plan </a:t>
            </a:r>
            <a:r>
              <a:rPr lang="en-US" dirty="0" err="1" smtClean="0"/>
              <a:t>gratuit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Intégration</a:t>
            </a:r>
            <a:r>
              <a:rPr lang="en-US" dirty="0" smtClean="0"/>
              <a:t> avec les </a:t>
            </a:r>
            <a:r>
              <a:rPr lang="en-US" dirty="0" err="1" smtClean="0"/>
              <a:t>alertes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La </a:t>
            </a:r>
            <a:r>
              <a:rPr lang="en-US" dirty="0" err="1" smtClean="0"/>
              <a:t>limite</a:t>
            </a:r>
            <a:r>
              <a:rPr lang="en-US" dirty="0" smtClean="0"/>
              <a:t>, </a:t>
            </a:r>
            <a:r>
              <a:rPr lang="en-US" dirty="0" err="1" smtClean="0"/>
              <a:t>l’humain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54621" y="4031334"/>
            <a:ext cx="2826305" cy="282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9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Automation: Shared Resources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38688" y="2578100"/>
            <a:ext cx="2985246" cy="34163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Hybrid Worker groups</a:t>
            </a:r>
          </a:p>
          <a:p>
            <a:r>
              <a:rPr lang="en-US" dirty="0" smtClean="0"/>
              <a:t>Schedules</a:t>
            </a:r>
          </a:p>
          <a:p>
            <a:r>
              <a:rPr lang="en-US" dirty="0" smtClean="0"/>
              <a:t>Modules</a:t>
            </a:r>
          </a:p>
          <a:p>
            <a:r>
              <a:rPr lang="en-US" dirty="0" smtClean="0"/>
              <a:t>Credentials</a:t>
            </a:r>
          </a:p>
          <a:p>
            <a:r>
              <a:rPr lang="en-US" dirty="0"/>
              <a:t>Connections</a:t>
            </a:r>
            <a:endParaRPr lang="en-US" dirty="0" smtClean="0"/>
          </a:p>
          <a:p>
            <a:r>
              <a:rPr lang="en-US" dirty="0" smtClean="0"/>
              <a:t>Certificates</a:t>
            </a:r>
          </a:p>
          <a:p>
            <a:r>
              <a:rPr lang="en-US" dirty="0" smtClean="0"/>
              <a:t>Variables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1" y="2332567"/>
            <a:ext cx="28829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Automation: Les </a:t>
            </a:r>
            <a:r>
              <a:rPr lang="en-US" dirty="0" err="1" smtClean="0"/>
              <a:t>limites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15742"/>
              </p:ext>
            </p:extLst>
          </p:nvPr>
        </p:nvGraphicFramePr>
        <p:xfrm>
          <a:off x="544749" y="2337785"/>
          <a:ext cx="11186808" cy="4388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2085"/>
                <a:gridCol w="4474723"/>
              </a:tblGrid>
              <a:tr h="329402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Ressources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Limite</a:t>
                      </a:r>
                      <a:r>
                        <a:rPr lang="en-US" sz="1600" dirty="0" smtClean="0"/>
                        <a:t> maximum</a:t>
                      </a:r>
                      <a:endParaRPr lang="en-US" sz="1600" dirty="0"/>
                    </a:p>
                  </a:txBody>
                  <a:tcPr/>
                </a:tc>
              </a:tr>
              <a:tr h="823504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Nombre</a:t>
                      </a:r>
                      <a:r>
                        <a:rPr lang="en-US" sz="1600" dirty="0" smtClean="0"/>
                        <a:t> maximum de jobs qui </a:t>
                      </a:r>
                      <a:r>
                        <a:rPr lang="en-US" sz="1600" dirty="0" err="1" smtClean="0"/>
                        <a:t>peuvent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être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envoyés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toutes</a:t>
                      </a:r>
                      <a:r>
                        <a:rPr lang="en-US" sz="1600" dirty="0" smtClean="0"/>
                        <a:t> les 30 </a:t>
                      </a:r>
                      <a:r>
                        <a:rPr lang="en-US" sz="1600" dirty="0" err="1" smtClean="0"/>
                        <a:t>secondes</a:t>
                      </a:r>
                      <a:r>
                        <a:rPr lang="en-US" sz="1600" dirty="0" smtClean="0"/>
                        <a:t>, par </a:t>
                      </a:r>
                      <a:r>
                        <a:rPr lang="en-US" sz="1600" dirty="0" err="1" smtClean="0"/>
                        <a:t>compte</a:t>
                      </a:r>
                      <a:r>
                        <a:rPr lang="en-US" sz="1600" dirty="0" smtClean="0"/>
                        <a:t> Azure Automation (non Schedules)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en-US" sz="1600" dirty="0"/>
                    </a:p>
                  </a:txBody>
                  <a:tcPr/>
                </a:tc>
              </a:tr>
              <a:tr h="823504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Nombre</a:t>
                      </a:r>
                      <a:r>
                        <a:rPr lang="en-US" sz="1600" baseline="0" dirty="0" smtClean="0"/>
                        <a:t> maximum de job qui </a:t>
                      </a:r>
                      <a:r>
                        <a:rPr lang="en-US" sz="1600" baseline="0" dirty="0" err="1" smtClean="0"/>
                        <a:t>peuvent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tourner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en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même</a:t>
                      </a:r>
                      <a:r>
                        <a:rPr lang="en-US" sz="1600" baseline="0" dirty="0" smtClean="0"/>
                        <a:t> temps, sur la </a:t>
                      </a:r>
                      <a:r>
                        <a:rPr lang="en-US" sz="1600" baseline="0" dirty="0" err="1" smtClean="0"/>
                        <a:t>même</a:t>
                      </a:r>
                      <a:r>
                        <a:rPr lang="en-US" sz="1600" baseline="0" dirty="0" smtClean="0"/>
                        <a:t> instance, par </a:t>
                      </a:r>
                      <a:r>
                        <a:rPr lang="en-US" sz="1600" baseline="0" dirty="0" err="1" smtClean="0"/>
                        <a:t>compte</a:t>
                      </a:r>
                      <a:r>
                        <a:rPr lang="en-US" sz="1600" baseline="0" dirty="0" smtClean="0"/>
                        <a:t> Azure Automation (non Schedules)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</a:t>
                      </a:r>
                      <a:endParaRPr lang="en-US" sz="1600" dirty="0"/>
                    </a:p>
                  </a:txBody>
                  <a:tcPr/>
                </a:tc>
              </a:tr>
              <a:tr h="823504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Nombre</a:t>
                      </a:r>
                      <a:r>
                        <a:rPr lang="en-US" sz="1600" baseline="0" dirty="0" smtClean="0"/>
                        <a:t> maximum de modules qui </a:t>
                      </a:r>
                      <a:r>
                        <a:rPr lang="en-US" sz="1600" baseline="0" dirty="0" err="1" smtClean="0"/>
                        <a:t>peuvent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être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importés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toutes</a:t>
                      </a:r>
                      <a:r>
                        <a:rPr lang="en-US" sz="1600" baseline="0" dirty="0" smtClean="0"/>
                        <a:t> les 30 </a:t>
                      </a:r>
                      <a:r>
                        <a:rPr lang="en-US" sz="1600" baseline="0" dirty="0" err="1" smtClean="0"/>
                        <a:t>secondes</a:t>
                      </a:r>
                      <a:r>
                        <a:rPr lang="en-US" sz="1600" baseline="0" dirty="0" smtClean="0"/>
                        <a:t>, par </a:t>
                      </a:r>
                      <a:r>
                        <a:rPr lang="en-US" sz="1600" baseline="0" dirty="0" err="1" smtClean="0"/>
                        <a:t>compte</a:t>
                      </a:r>
                      <a:r>
                        <a:rPr lang="en-US" sz="1600" baseline="0" dirty="0" smtClean="0"/>
                        <a:t> Azure Automation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</a:tr>
              <a:tr h="329402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Taille</a:t>
                      </a:r>
                      <a:r>
                        <a:rPr lang="en-US" sz="1600" dirty="0" smtClean="0"/>
                        <a:t> maximum d’un module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 MB</a:t>
                      </a:r>
                      <a:endParaRPr lang="en-US" sz="1600" dirty="0"/>
                    </a:p>
                  </a:txBody>
                  <a:tcPr/>
                </a:tc>
              </a:tr>
              <a:tr h="329402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Nombre</a:t>
                      </a:r>
                      <a:r>
                        <a:rPr lang="en-US" sz="1600" dirty="0" smtClean="0"/>
                        <a:t> de minutes </a:t>
                      </a:r>
                      <a:r>
                        <a:rPr lang="en-US" sz="1600" dirty="0" err="1" smtClean="0"/>
                        <a:t>gratuite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500 minutes / </a:t>
                      </a:r>
                      <a:r>
                        <a:rPr lang="en-US" sz="1600" dirty="0" err="1" smtClean="0"/>
                        <a:t>souscription</a:t>
                      </a:r>
                      <a:r>
                        <a:rPr lang="en-US" sz="1600" dirty="0" smtClean="0"/>
                        <a:t> / </a:t>
                      </a:r>
                      <a:r>
                        <a:rPr lang="en-US" sz="1600" dirty="0" err="1" smtClean="0"/>
                        <a:t>mois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calendrier</a:t>
                      </a:r>
                      <a:endParaRPr lang="en-US" sz="1600" dirty="0"/>
                    </a:p>
                  </a:txBody>
                  <a:tcPr/>
                </a:tc>
              </a:tr>
              <a:tr h="329402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Mémoire</a:t>
                      </a:r>
                      <a:r>
                        <a:rPr lang="en-US" sz="1600" dirty="0" smtClean="0"/>
                        <a:t> maximum </a:t>
                      </a:r>
                      <a:r>
                        <a:rPr lang="en-US" sz="1600" dirty="0" err="1" smtClean="0"/>
                        <a:t>allouée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à</a:t>
                      </a:r>
                      <a:r>
                        <a:rPr lang="en-US" sz="1600" dirty="0" smtClean="0"/>
                        <a:t> un job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400 MB</a:t>
                      </a:r>
                      <a:endParaRPr lang="en-US" sz="1600" dirty="0"/>
                    </a:p>
                  </a:txBody>
                  <a:tcPr/>
                </a:tc>
              </a:tr>
              <a:tr h="576453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Nombre</a:t>
                      </a:r>
                      <a:r>
                        <a:rPr lang="en-US" sz="1600" dirty="0" smtClean="0"/>
                        <a:t> maximum de sockets </a:t>
                      </a:r>
                      <a:r>
                        <a:rPr lang="en-US" sz="1600" dirty="0" err="1" smtClean="0"/>
                        <a:t>réseau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alloués</a:t>
                      </a:r>
                      <a:r>
                        <a:rPr lang="en-US" sz="1600" dirty="0" smtClean="0"/>
                        <a:t> par job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231" y="4066971"/>
            <a:ext cx="2467313" cy="126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1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673</TotalTime>
  <Words>612</Words>
  <Application>Microsoft Macintosh PowerPoint</Application>
  <PresentationFormat>Widescreen</PresentationFormat>
  <Paragraphs>135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Century Gothic</vt:lpstr>
      <vt:lpstr>Mangal</vt:lpstr>
      <vt:lpstr>Segoe UI</vt:lpstr>
      <vt:lpstr>Segoe UI Light</vt:lpstr>
      <vt:lpstr>Wingdings 3</vt:lpstr>
      <vt:lpstr>Ion Boardroom</vt:lpstr>
      <vt:lpstr>Azure Automation: Pourquoi l’adopter en entreprise</vt:lpstr>
      <vt:lpstr>Présentation</vt:lpstr>
      <vt:lpstr>Agenda</vt:lpstr>
      <vt:lpstr>Le problème?</vt:lpstr>
      <vt:lpstr>Le problème?</vt:lpstr>
      <vt:lpstr>Azure Automation vous avez dit?</vt:lpstr>
      <vt:lpstr>Azure Automation: Vue d’ensemble</vt:lpstr>
      <vt:lpstr>Azure Automation: Shared Resources</vt:lpstr>
      <vt:lpstr>Azure Automation: Les limites</vt:lpstr>
      <vt:lpstr>Azure Automation: Et le prix?</vt:lpstr>
      <vt:lpstr>Et PowerShell dans tout ça?</vt:lpstr>
      <vt:lpstr>Si vous pensez qu’une tâche doit être effectuée au moins 2 fois, automatisez la!</vt:lpstr>
      <vt:lpstr>Azure Automation: Runbook</vt:lpstr>
      <vt:lpstr>Runbook</vt:lpstr>
      <vt:lpstr>Plan de Migration</vt:lpstr>
      <vt:lpstr>Architecture</vt:lpstr>
      <vt:lpstr>Hybrid Worker</vt:lpstr>
      <vt:lpstr>Modification de vos scripts</vt:lpstr>
      <vt:lpstr>Monitoring</vt:lpstr>
      <vt:lpstr>Monitoring: Built In</vt:lpstr>
      <vt:lpstr>Monitoring: Jobs</vt:lpstr>
      <vt:lpstr>Monitoring: Via OMS</vt:lpstr>
      <vt:lpstr>DEMO</vt:lpstr>
      <vt:lpstr>Q/A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Automation: Pourquoi l’adopter en entreprise</dc:title>
  <dc:creator>Florent APPOINTAIRE</dc:creator>
  <cp:lastModifiedBy>Florent APPOINTAIRE</cp:lastModifiedBy>
  <cp:revision>73</cp:revision>
  <dcterms:created xsi:type="dcterms:W3CDTF">2017-08-30T07:57:21Z</dcterms:created>
  <dcterms:modified xsi:type="dcterms:W3CDTF">2017-09-16T19:33:12Z</dcterms:modified>
</cp:coreProperties>
</file>