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60" r:id="rId3"/>
    <p:sldId id="258" r:id="rId4"/>
    <p:sldId id="261" r:id="rId5"/>
    <p:sldId id="259" r:id="rId6"/>
    <p:sldId id="262" r:id="rId7"/>
    <p:sldId id="263" r:id="rId8"/>
    <p:sldId id="294" r:id="rId9"/>
    <p:sldId id="295" r:id="rId10"/>
    <p:sldId id="308" r:id="rId11"/>
    <p:sldId id="296" r:id="rId12"/>
    <p:sldId id="310" r:id="rId13"/>
    <p:sldId id="297" r:id="rId14"/>
    <p:sldId id="303" r:id="rId15"/>
    <p:sldId id="301" r:id="rId16"/>
    <p:sldId id="304" r:id="rId17"/>
    <p:sldId id="306" r:id="rId18"/>
    <p:sldId id="307" r:id="rId19"/>
    <p:sldId id="298" r:id="rId20"/>
    <p:sldId id="299" r:id="rId21"/>
    <p:sldId id="300" r:id="rId22"/>
    <p:sldId id="305" r:id="rId23"/>
    <p:sldId id="302" r:id="rId24"/>
    <p:sldId id="309" r:id="rId25"/>
    <p:sldId id="29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80562" autoAdjust="0"/>
  </p:normalViewPr>
  <p:slideViewPr>
    <p:cSldViewPr snapToGrid="0">
      <p:cViewPr varScale="1">
        <p:scale>
          <a:sx n="70" d="100"/>
          <a:sy n="70" d="100"/>
        </p:scale>
        <p:origin x="11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79F91-7871-450E-9509-729CDE25565D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D9C92-EF4D-448F-907F-54A2A8CC56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79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D9C92-EF4D-448F-907F-54A2A8CC56DC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0963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D9C92-EF4D-448F-907F-54A2A8CC56D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37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AB9103-3B9A-41D0-902F-F141ACAC9777}" type="datetimeFigureOut">
              <a:rPr lang="en-CA" smtClean="0"/>
              <a:t>2018-03-15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359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27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408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42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549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2018-03-15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911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2018-03-15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32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2018-03-15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97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2018-03-15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403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2018-03-15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4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2018-03-15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30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5AB9103-3B9A-41D0-902F-F141ACAC9777}" type="datetimeFigureOut">
              <a:rPr lang="en-CA" smtClean="0"/>
              <a:t>2018-03-15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29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hyperlink" Target="https://ipdufw:4444/API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http://www.meetup.com/fr-FR/FrenchPSUG" TargetMode="External"/><Relationship Id="rId3" Type="http://schemas.openxmlformats.org/officeDocument/2006/relationships/tags" Target="../tags/tag7.xml"/><Relationship Id="rId7" Type="http://schemas.openxmlformats.org/officeDocument/2006/relationships/hyperlink" Target="https://powershell.slack.com/Slack" TargetMode="Externa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hyperlink" Target="https://twitter.com/frpsug" TargetMode="External"/><Relationship Id="rId5" Type="http://schemas.openxmlformats.org/officeDocument/2006/relationships/hyperlink" Target="http://frpsug.github.io/" TargetMode="Externa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dirty="0"/>
              <a:t>French PowerShell User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 smtClean="0"/>
              <a:t>2018/03/14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91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RestFul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API: Les Verbes 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2800" dirty="0" smtClean="0"/>
              <a:t>GET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 smtClean="0"/>
              <a:t>Récupère des informations</a:t>
            </a:r>
          </a:p>
          <a:p>
            <a:r>
              <a:rPr lang="fr-FR" sz="2800" dirty="0" smtClean="0"/>
              <a:t>PUT</a:t>
            </a:r>
            <a:br>
              <a:rPr lang="fr-FR" sz="2800" dirty="0" smtClean="0"/>
            </a:br>
            <a:r>
              <a:rPr lang="fr-FR" sz="2800" dirty="0" smtClean="0"/>
              <a:t>Remplace ou Ajoute si non disponible</a:t>
            </a:r>
          </a:p>
          <a:p>
            <a:r>
              <a:rPr lang="fr-FR" sz="2800" dirty="0" smtClean="0"/>
              <a:t>POST</a:t>
            </a:r>
            <a:br>
              <a:rPr lang="fr-FR" sz="2800" dirty="0" smtClean="0"/>
            </a:br>
            <a:r>
              <a:rPr lang="fr-FR" sz="2800" dirty="0" smtClean="0"/>
              <a:t>ajoute</a:t>
            </a:r>
          </a:p>
          <a:p>
            <a:r>
              <a:rPr lang="fr-FR" sz="2800" dirty="0" smtClean="0"/>
              <a:t>PATCH</a:t>
            </a:r>
            <a:br>
              <a:rPr lang="fr-FR" sz="2800" dirty="0" smtClean="0"/>
            </a:br>
            <a:r>
              <a:rPr lang="fr-FR" sz="2800" dirty="0" smtClean="0"/>
              <a:t>Mise à jour</a:t>
            </a:r>
          </a:p>
          <a:p>
            <a:r>
              <a:rPr lang="fr-FR" sz="2800" dirty="0" smtClean="0"/>
              <a:t>DELETE</a:t>
            </a:r>
            <a:br>
              <a:rPr lang="fr-FR" sz="2800" dirty="0" smtClean="0"/>
            </a:br>
            <a:r>
              <a:rPr lang="fr-FR" sz="2800" dirty="0" smtClean="0"/>
              <a:t>Suppression</a:t>
            </a:r>
          </a:p>
        </p:txBody>
      </p:sp>
    </p:spTree>
    <p:extLst>
      <p:ext uri="{BB962C8B-B14F-4D97-AF65-F5344CB8AC3E}">
        <p14:creationId xmlns:p14="http://schemas.microsoft.com/office/powerpoint/2010/main" val="319990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JSON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2800" dirty="0" smtClean="0"/>
              <a:t>JavaScript Objet Notation</a:t>
            </a:r>
          </a:p>
          <a:p>
            <a:r>
              <a:rPr lang="fr-FR" sz="2800" dirty="0" smtClean="0"/>
              <a:t>Standard depuis quelques années </a:t>
            </a:r>
          </a:p>
          <a:p>
            <a:r>
              <a:rPr lang="fr-FR" sz="2800" dirty="0"/>
              <a:t>Plus lisible </a:t>
            </a:r>
            <a:r>
              <a:rPr lang="fr-FR" sz="2800" dirty="0" smtClean="0"/>
              <a:t>qu’XML</a:t>
            </a:r>
          </a:p>
          <a:p>
            <a:r>
              <a:rPr lang="fr-FR" sz="2800" dirty="0" smtClean="0"/>
              <a:t>Permet la représentation de données sous la forme de Clé/Valeur</a:t>
            </a:r>
          </a:p>
          <a:p>
            <a:r>
              <a:rPr lang="fr-FR" sz="2800" dirty="0" smtClean="0"/>
              <a:t>Utilise des valeurs : </a:t>
            </a:r>
            <a:br>
              <a:rPr lang="fr-FR" sz="2800" dirty="0" smtClean="0"/>
            </a:br>
            <a:r>
              <a:rPr lang="fr-FR" sz="2800" dirty="0" smtClean="0"/>
              <a:t>Chaine : en </a:t>
            </a:r>
            <a:r>
              <a:rPr lang="fr-FR" sz="2800" dirty="0" err="1" smtClean="0"/>
              <a:t>unicode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Nombre : Entier ou décimal signé</a:t>
            </a:r>
            <a:br>
              <a:rPr lang="fr-FR" sz="2800" dirty="0" smtClean="0"/>
            </a:br>
            <a:r>
              <a:rPr lang="fr-FR" sz="2800" dirty="0" smtClean="0"/>
              <a:t>Booléen : </a:t>
            </a:r>
            <a:r>
              <a:rPr lang="fr-FR" sz="2800" dirty="0" err="1" smtClean="0"/>
              <a:t>True</a:t>
            </a:r>
            <a:r>
              <a:rPr lang="fr-FR" sz="2800" dirty="0" smtClean="0"/>
              <a:t>/False</a:t>
            </a:r>
            <a:br>
              <a:rPr lang="fr-FR" sz="2800" dirty="0" smtClean="0"/>
            </a:br>
            <a:r>
              <a:rPr lang="fr-FR" sz="2800" dirty="0" smtClean="0"/>
              <a:t>Tableau : Tableau de données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4758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52600" y="526550"/>
            <a:ext cx="8229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"action"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accept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"auto"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auto_type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"multicast"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"comment"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"string"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"destinations"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 [],</a:t>
            </a:r>
          </a:p>
          <a:p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"direction"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"in"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"group"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"interface"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"log"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"string"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"services"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 [],</a:t>
            </a:r>
          </a:p>
          <a:p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source_mac_addresses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"sources"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 [],</a:t>
            </a:r>
          </a:p>
          <a:p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status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"time"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79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Invoke-RestMethod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2800" dirty="0" smtClean="0"/>
              <a:t>Présent dès la version 3.0 de PowerShell</a:t>
            </a:r>
          </a:p>
          <a:p>
            <a:r>
              <a:rPr lang="fr-FR" sz="2800" dirty="0" smtClean="0"/>
              <a:t>Permet d’utiliser des API au format RSS/XML/JSON</a:t>
            </a:r>
          </a:p>
          <a:p>
            <a:r>
              <a:rPr lang="fr-FR" sz="2800" dirty="0" smtClean="0"/>
              <a:t>Retourne un </a:t>
            </a:r>
            <a:r>
              <a:rPr lang="fr-FR" sz="2800" dirty="0" err="1" smtClean="0"/>
              <a:t>PsCustomObject</a:t>
            </a:r>
            <a:r>
              <a:rPr lang="fr-FR" sz="2800" dirty="0" smtClean="0"/>
              <a:t> (ou un </a:t>
            </a:r>
            <a:r>
              <a:rPr lang="fr-FR" sz="2800" dirty="0" err="1" smtClean="0"/>
              <a:t>object</a:t>
            </a:r>
            <a:r>
              <a:rPr lang="fr-FR" sz="2800" dirty="0" smtClean="0"/>
              <a:t> XML pour le RSS)</a:t>
            </a:r>
          </a:p>
          <a:p>
            <a:r>
              <a:rPr lang="fr-FR" sz="2800" dirty="0" err="1" smtClean="0"/>
              <a:t>Invoke-RestMethod</a:t>
            </a:r>
            <a:r>
              <a:rPr lang="fr-FR" sz="2800" dirty="0" smtClean="0"/>
              <a:t> –Uri (Obligatoire)</a:t>
            </a:r>
            <a:br>
              <a:rPr lang="fr-FR" sz="2800" dirty="0" smtClean="0"/>
            </a:br>
            <a:r>
              <a:rPr lang="fr-FR" sz="2800" dirty="0" smtClean="0"/>
              <a:t>-Method (</a:t>
            </a:r>
            <a:r>
              <a:rPr lang="fr-FR" sz="2800" dirty="0" err="1" smtClean="0"/>
              <a:t>Get</a:t>
            </a:r>
            <a:r>
              <a:rPr lang="fr-FR" sz="2800" dirty="0" smtClean="0"/>
              <a:t>/Post/Put/Patch/Trace/</a:t>
            </a:r>
            <a:r>
              <a:rPr lang="fr-FR" sz="2800" dirty="0" err="1" smtClean="0"/>
              <a:t>Delete</a:t>
            </a:r>
            <a:r>
              <a:rPr lang="fr-FR" sz="2800" dirty="0" smtClean="0"/>
              <a:t>/Head/</a:t>
            </a:r>
            <a:r>
              <a:rPr lang="fr-FR" sz="2800" dirty="0" err="1" smtClean="0"/>
              <a:t>Merge</a:t>
            </a:r>
            <a:r>
              <a:rPr lang="fr-FR" sz="2800" dirty="0" smtClean="0"/>
              <a:t>/Options)</a:t>
            </a:r>
            <a:br>
              <a:rPr lang="fr-FR" sz="2800" dirty="0" smtClean="0"/>
            </a:br>
            <a:r>
              <a:rPr lang="fr-FR" sz="2800" dirty="0"/>
              <a:t>-Body (</a:t>
            </a:r>
            <a:r>
              <a:rPr lang="fr-FR" sz="2800" dirty="0" err="1" smtClean="0"/>
              <a:t>MultipartFormDataContent</a:t>
            </a:r>
            <a:r>
              <a:rPr lang="fr-FR" sz="2800" dirty="0" smtClean="0"/>
              <a:t>)</a:t>
            </a:r>
            <a:br>
              <a:rPr lang="fr-FR" sz="2800" dirty="0" smtClean="0"/>
            </a:br>
            <a:r>
              <a:rPr lang="fr-FR" sz="2800" dirty="0" smtClean="0"/>
              <a:t>-</a:t>
            </a:r>
            <a:r>
              <a:rPr lang="fr-FR" sz="2800" dirty="0" err="1" smtClean="0"/>
              <a:t>ContentType</a:t>
            </a:r>
            <a:r>
              <a:rPr lang="fr-FR" sz="2800" dirty="0" smtClean="0"/>
              <a:t> (en relation avec le </a:t>
            </a:r>
            <a:r>
              <a:rPr lang="fr-FR" sz="2800" dirty="0" err="1" smtClean="0"/>
              <a:t>paramêtre</a:t>
            </a:r>
            <a:r>
              <a:rPr lang="fr-FR" sz="2800" dirty="0" smtClean="0"/>
              <a:t> Body)</a:t>
            </a:r>
            <a:br>
              <a:rPr lang="fr-FR" sz="2800" dirty="0" smtClean="0"/>
            </a:br>
            <a:r>
              <a:rPr lang="fr-FR" sz="2800" dirty="0" smtClean="0"/>
              <a:t>-Headers Entête supplémentaire</a:t>
            </a:r>
            <a:br>
              <a:rPr lang="fr-FR" sz="2800" dirty="0" smtClean="0"/>
            </a:br>
            <a:r>
              <a:rPr lang="fr-FR" sz="2800" dirty="0" smtClean="0"/>
              <a:t>-</a:t>
            </a:r>
            <a:r>
              <a:rPr lang="fr-FR" sz="2800" dirty="0" err="1" smtClean="0"/>
              <a:t>Credential</a:t>
            </a:r>
            <a:r>
              <a:rPr lang="fr-FR" sz="2800" dirty="0" smtClean="0"/>
              <a:t> / -</a:t>
            </a:r>
            <a:r>
              <a:rPr lang="fr-FR" sz="2800" dirty="0" err="1" smtClean="0"/>
              <a:t>Websession</a:t>
            </a:r>
            <a:endParaRPr lang="fr-FR" sz="2800" dirty="0" smtClean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11971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Invoke-RestMethod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Limites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fr-FR" sz="2800" dirty="0" smtClean="0"/>
              <a:t>Impossible de choisir simplement le protocole TLS</a:t>
            </a:r>
          </a:p>
          <a:p>
            <a:r>
              <a:rPr lang="fr-FR" sz="2800" dirty="0" smtClean="0"/>
              <a:t>Impossible de passer outre la validation d’un certificat.</a:t>
            </a:r>
            <a:br>
              <a:rPr lang="fr-FR" sz="2800" dirty="0" smtClean="0"/>
            </a:br>
            <a:r>
              <a:rPr lang="fr-FR" sz="2800" dirty="0" smtClean="0"/>
              <a:t>L’utilisation d’un certificat auto signé renvoi une erreur</a:t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Pour pallier à cela, nécessité de faire appel à des classe .net</a:t>
            </a:r>
          </a:p>
          <a:p>
            <a:r>
              <a:rPr lang="fr-FR" sz="2800" dirty="0" smtClean="0"/>
              <a:t>Attention le code HTTP 404 (</a:t>
            </a:r>
            <a:r>
              <a:rPr lang="fr-FR" sz="2800" dirty="0" err="1" smtClean="0"/>
              <a:t>NotFound</a:t>
            </a:r>
            <a:r>
              <a:rPr lang="fr-FR" sz="2800" dirty="0" smtClean="0"/>
              <a:t>) sont interpréter comme une erreur</a:t>
            </a:r>
          </a:p>
        </p:txBody>
      </p:sp>
    </p:spTree>
    <p:extLst>
      <p:ext uri="{BB962C8B-B14F-4D97-AF65-F5344CB8AC3E}">
        <p14:creationId xmlns:p14="http://schemas.microsoft.com/office/powerpoint/2010/main" val="28200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7200" dirty="0" smtClean="0"/>
              <a:t>DEMO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86800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Invoke-RestMethod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PowerShell V6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Ajout de deux nouveaux </a:t>
            </a:r>
            <a:r>
              <a:rPr lang="fr-FR" sz="2800" dirty="0" err="1" smtClean="0"/>
              <a:t>paramêtres</a:t>
            </a:r>
            <a:r>
              <a:rPr lang="fr-FR" sz="2800" dirty="0" smtClean="0"/>
              <a:t> </a:t>
            </a:r>
          </a:p>
          <a:p>
            <a:r>
              <a:rPr lang="fr-FR" sz="2800" dirty="0" smtClean="0"/>
              <a:t>-</a:t>
            </a:r>
            <a:r>
              <a:rPr lang="fr-FR" sz="2800" dirty="0" err="1" smtClean="0"/>
              <a:t>SslProtocol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Valeurs possible: Default (Système)</a:t>
            </a:r>
            <a:br>
              <a:rPr lang="fr-FR" sz="2800" dirty="0" smtClean="0"/>
            </a:br>
            <a:r>
              <a:rPr lang="fr-FR" sz="2800" dirty="0" smtClean="0"/>
              <a:t>Tls,Tls11 et Tls12</a:t>
            </a:r>
          </a:p>
          <a:p>
            <a:r>
              <a:rPr lang="fr-FR" sz="2800" dirty="0" smtClean="0"/>
              <a:t>Le </a:t>
            </a:r>
            <a:r>
              <a:rPr lang="fr-FR" sz="2800" dirty="0"/>
              <a:t>switch </a:t>
            </a:r>
            <a:r>
              <a:rPr lang="fr-FR" sz="2800" dirty="0" smtClean="0"/>
              <a:t>-</a:t>
            </a:r>
            <a:r>
              <a:rPr lang="fr-FR" sz="2800" dirty="0" err="1" smtClean="0"/>
              <a:t>SkipCertificateCheck</a:t>
            </a:r>
            <a:r>
              <a:rPr lang="fr-FR" sz="2800" dirty="0" smtClean="0"/>
              <a:t> </a:t>
            </a:r>
            <a:br>
              <a:rPr lang="fr-FR" sz="2800" dirty="0" smtClean="0"/>
            </a:br>
            <a:r>
              <a:rPr lang="fr-FR" sz="2800" dirty="0" smtClean="0"/>
              <a:t>Permet de ne pas tenir compte de la validité du certificat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99161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Invoke-RestMethod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fr-F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Autentification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2800" dirty="0" smtClean="0"/>
              <a:t>2 </a:t>
            </a:r>
            <a:r>
              <a:rPr lang="fr-FR" sz="2800" dirty="0" err="1" smtClean="0"/>
              <a:t>Methodes</a:t>
            </a:r>
            <a:r>
              <a:rPr lang="fr-FR" sz="2800" dirty="0" smtClean="0"/>
              <a:t> : </a:t>
            </a:r>
            <a:br>
              <a:rPr lang="fr-FR" sz="2800" dirty="0" smtClean="0"/>
            </a:br>
            <a:r>
              <a:rPr lang="fr-FR" sz="2800" dirty="0" smtClean="0"/>
              <a:t>Par </a:t>
            </a:r>
            <a:r>
              <a:rPr lang="fr-FR" sz="2800" dirty="0" err="1"/>
              <a:t>C</a:t>
            </a:r>
            <a:r>
              <a:rPr lang="fr-FR" sz="2800" dirty="0" err="1" smtClean="0"/>
              <a:t>redential</a:t>
            </a:r>
            <a:r>
              <a:rPr lang="fr-FR" sz="2800" dirty="0" smtClean="0"/>
              <a:t> avec un </a:t>
            </a:r>
            <a:r>
              <a:rPr lang="fr-FR" sz="2800" dirty="0" err="1" smtClean="0"/>
              <a:t>object</a:t>
            </a:r>
            <a:r>
              <a:rPr lang="fr-FR" sz="2800" dirty="0" smtClean="0"/>
              <a:t> </a:t>
            </a:r>
            <a:r>
              <a:rPr lang="fr-FR" sz="2800" dirty="0" err="1" smtClean="0"/>
              <a:t>PSCredential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Par une variable </a:t>
            </a:r>
            <a:r>
              <a:rPr lang="fr-FR" sz="2800" dirty="0" err="1" smtClean="0"/>
              <a:t>WebSession</a:t>
            </a:r>
            <a:r>
              <a:rPr lang="fr-FR" sz="2800" dirty="0" smtClean="0"/>
              <a:t>.</a:t>
            </a:r>
            <a:br>
              <a:rPr lang="fr-FR" sz="2800" dirty="0" smtClean="0"/>
            </a:br>
            <a:r>
              <a:rPr lang="fr-FR" sz="2800" dirty="0" smtClean="0"/>
              <a:t>Cette variable créer lors d’une première requête peut être réutilisée sur les suivante.</a:t>
            </a:r>
          </a:p>
          <a:p>
            <a:r>
              <a:rPr lang="fr-FR" sz="2800" dirty="0" smtClean="0"/>
              <a:t>Sophos utilise un </a:t>
            </a:r>
            <a:r>
              <a:rPr lang="fr-FR" sz="2800" dirty="0" err="1" smtClean="0"/>
              <a:t>Token</a:t>
            </a:r>
            <a:r>
              <a:rPr lang="fr-FR" sz="2800" dirty="0" smtClean="0"/>
              <a:t> pour éviter l’utilisation d’un compte.</a:t>
            </a:r>
            <a:br>
              <a:rPr lang="fr-FR" sz="2800" dirty="0" smtClean="0"/>
            </a:br>
            <a:r>
              <a:rPr lang="fr-FR" sz="2800" dirty="0" smtClean="0"/>
              <a:t>Il doit être utiliser comme un </a:t>
            </a:r>
            <a:r>
              <a:rPr lang="fr-FR" sz="2800" dirty="0" err="1" smtClean="0"/>
              <a:t>crédential</a:t>
            </a:r>
            <a:endParaRPr lang="fr-FR" sz="2800" dirty="0" smtClean="0"/>
          </a:p>
          <a:p>
            <a:r>
              <a:rPr lang="fr-FR" sz="2800" dirty="0" smtClean="0"/>
              <a:t>PowerShell v6.0 dispose de nouveaux paramètres :</a:t>
            </a:r>
            <a:br>
              <a:rPr lang="fr-FR" sz="2800" dirty="0" smtClean="0"/>
            </a:br>
            <a:r>
              <a:rPr lang="fr-FR" sz="2800" dirty="0" smtClean="0"/>
              <a:t>-</a:t>
            </a:r>
            <a:r>
              <a:rPr lang="fr-FR" sz="2800" dirty="0" err="1" smtClean="0"/>
              <a:t>Authentication</a:t>
            </a:r>
            <a:r>
              <a:rPr lang="fr-FR" sz="2800" dirty="0" smtClean="0"/>
              <a:t> (None, Basic, </a:t>
            </a:r>
            <a:r>
              <a:rPr lang="fr-FR" sz="2800" dirty="0" err="1" smtClean="0"/>
              <a:t>Bearer</a:t>
            </a:r>
            <a:r>
              <a:rPr lang="fr-FR" sz="2800" dirty="0" smtClean="0"/>
              <a:t>, </a:t>
            </a:r>
            <a:r>
              <a:rPr lang="fr-FR" sz="2800" dirty="0" err="1" smtClean="0"/>
              <a:t>OAuth</a:t>
            </a:r>
            <a:r>
              <a:rPr lang="fr-FR" sz="2800" dirty="0" smtClean="0"/>
              <a:t>)</a:t>
            </a:r>
            <a:br>
              <a:rPr lang="fr-FR" sz="2800" dirty="0" smtClean="0"/>
            </a:br>
            <a:r>
              <a:rPr lang="fr-FR" sz="2800" dirty="0" smtClean="0"/>
              <a:t>-</a:t>
            </a:r>
            <a:r>
              <a:rPr lang="fr-FR" sz="2800" dirty="0" err="1" smtClean="0"/>
              <a:t>Token</a:t>
            </a:r>
            <a:r>
              <a:rPr lang="fr-FR" sz="2800" dirty="0" smtClean="0"/>
              <a:t> </a:t>
            </a:r>
            <a:r>
              <a:rPr lang="fr-FR" sz="2800" dirty="0" err="1" smtClean="0"/>
              <a:t>used</a:t>
            </a:r>
            <a:r>
              <a:rPr lang="fr-FR" sz="2800" dirty="0" smtClean="0"/>
              <a:t> </a:t>
            </a:r>
            <a:r>
              <a:rPr lang="fr-FR" sz="2800" dirty="0" err="1" smtClean="0"/>
              <a:t>with</a:t>
            </a:r>
            <a:r>
              <a:rPr lang="fr-FR" sz="2800" dirty="0" smtClean="0"/>
              <a:t> </a:t>
            </a:r>
            <a:r>
              <a:rPr lang="fr-FR" sz="2800" dirty="0" err="1" smtClean="0"/>
              <a:t>Beared</a:t>
            </a:r>
            <a:r>
              <a:rPr lang="fr-FR" sz="2800" dirty="0" smtClean="0"/>
              <a:t> and </a:t>
            </a:r>
            <a:r>
              <a:rPr lang="fr-FR" sz="2800" dirty="0" err="1" smtClean="0"/>
              <a:t>OAuth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err="1" smtClean="0"/>
              <a:t>Bearer</a:t>
            </a:r>
            <a:r>
              <a:rPr lang="fr-FR" sz="2800" dirty="0" smtClean="0"/>
              <a:t> and </a:t>
            </a:r>
            <a:r>
              <a:rPr lang="fr-FR" sz="2800" dirty="0" err="1" smtClean="0"/>
              <a:t>OAuth</a:t>
            </a:r>
            <a:r>
              <a:rPr lang="fr-FR" sz="2800" dirty="0" smtClean="0"/>
              <a:t> sont des alias</a:t>
            </a:r>
          </a:p>
        </p:txBody>
      </p:sp>
    </p:spTree>
    <p:extLst>
      <p:ext uri="{BB962C8B-B14F-4D97-AF65-F5344CB8AC3E}">
        <p14:creationId xmlns:p14="http://schemas.microsoft.com/office/powerpoint/2010/main" val="226411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7200" dirty="0" smtClean="0"/>
              <a:t>DEMO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05259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Sophos SG Firewall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fr-FR" sz="2800" dirty="0" err="1" smtClean="0"/>
              <a:t>Unified</a:t>
            </a:r>
            <a:r>
              <a:rPr lang="fr-FR" sz="2800" dirty="0" smtClean="0"/>
              <a:t> Thread Management (</a:t>
            </a:r>
            <a:r>
              <a:rPr lang="fr-FR" sz="2800" dirty="0" err="1" smtClean="0"/>
              <a:t>FireWall</a:t>
            </a:r>
            <a:r>
              <a:rPr lang="fr-FR" sz="2800" dirty="0" smtClean="0"/>
              <a:t>, IPS, WAF, Inspection de paquets, …) </a:t>
            </a:r>
          </a:p>
          <a:p>
            <a:r>
              <a:rPr lang="fr-FR" sz="2800" dirty="0" smtClean="0"/>
              <a:t>Routeur (</a:t>
            </a:r>
            <a:r>
              <a:rPr lang="fr-FR" sz="2800" dirty="0" err="1" smtClean="0"/>
              <a:t>Static</a:t>
            </a:r>
            <a:r>
              <a:rPr lang="fr-FR" sz="2800" dirty="0" smtClean="0"/>
              <a:t>, BGP, OSPF, NAT)</a:t>
            </a:r>
          </a:p>
          <a:p>
            <a:r>
              <a:rPr lang="fr-FR" sz="2800" dirty="0" smtClean="0"/>
              <a:t>Disponible en Boitier, VM et en Physique</a:t>
            </a:r>
          </a:p>
          <a:p>
            <a:r>
              <a:rPr lang="fr-FR" sz="2800" dirty="0" smtClean="0"/>
              <a:t>Dispose d’une </a:t>
            </a:r>
            <a:r>
              <a:rPr lang="fr-FR" sz="2800" dirty="0" err="1" smtClean="0"/>
              <a:t>Rest</a:t>
            </a:r>
            <a:r>
              <a:rPr lang="fr-FR" sz="2800" dirty="0" smtClean="0"/>
              <a:t> API depuis la version 9.4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 smtClean="0"/>
              <a:t>L’API utilise le daemon </a:t>
            </a:r>
            <a:r>
              <a:rPr lang="fr-FR" sz="2800" dirty="0" err="1" smtClean="0"/>
              <a:t>Confd</a:t>
            </a:r>
            <a:r>
              <a:rPr lang="fr-FR" sz="2800" dirty="0" smtClean="0"/>
              <a:t>, le même qui est utilisé par l’interface web ou la console de management central</a:t>
            </a:r>
            <a:br>
              <a:rPr lang="fr-FR" sz="2800" dirty="0" smtClean="0"/>
            </a:br>
            <a:r>
              <a:rPr lang="fr-FR" sz="2800" dirty="0" smtClean="0"/>
              <a:t>La version 9.5 du Firewall propose l’API la plus mature et la plus production </a:t>
            </a:r>
            <a:r>
              <a:rPr lang="fr-FR" sz="2800" dirty="0" err="1" smtClean="0"/>
              <a:t>ready</a:t>
            </a:r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352544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/>
              <a:t>French PowerShell User Group</a:t>
            </a:r>
          </a:p>
          <a:p>
            <a:r>
              <a:rPr lang="en-CA" dirty="0" err="1"/>
              <a:t>Présentation</a:t>
            </a:r>
            <a:endParaRPr lang="en-CA" dirty="0"/>
          </a:p>
          <a:p>
            <a:r>
              <a:rPr lang="en-CA" dirty="0"/>
              <a:t>Q/A</a:t>
            </a:r>
          </a:p>
          <a:p>
            <a:r>
              <a:rPr lang="en-CA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3567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Sophos SG API et </a:t>
            </a:r>
            <a:r>
              <a:rPr lang="fr-F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Swagger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L’API est disponible à partir de l’url </a:t>
            </a:r>
            <a:br>
              <a:rPr lang="fr-FR" sz="2800" dirty="0" smtClean="0"/>
            </a:br>
            <a:r>
              <a:rPr lang="fr-FR" sz="2800" dirty="0" smtClean="0">
                <a:hlinkClick r:id="rId4"/>
              </a:rPr>
              <a:t>https://IPduFW:4444/API</a:t>
            </a:r>
            <a:endParaRPr lang="fr-FR" sz="2800" dirty="0" smtClean="0"/>
          </a:p>
          <a:p>
            <a:r>
              <a:rPr lang="fr-FR" sz="2800" dirty="0" smtClean="0"/>
              <a:t>Les restrictions réseaux mis en place pour l’interface web s’applique au point d’entrée</a:t>
            </a:r>
          </a:p>
          <a:p>
            <a:r>
              <a:rPr lang="fr-FR" sz="2800" dirty="0" smtClean="0"/>
              <a:t>Elle est accessible par Login/</a:t>
            </a:r>
            <a:r>
              <a:rPr lang="fr-FR" sz="2800" dirty="0" err="1" smtClean="0"/>
              <a:t>Password</a:t>
            </a:r>
            <a:r>
              <a:rPr lang="fr-FR" sz="2800" dirty="0" smtClean="0"/>
              <a:t> et par </a:t>
            </a:r>
            <a:r>
              <a:rPr lang="fr-FR" sz="2800" dirty="0" err="1" smtClean="0"/>
              <a:t>Token</a:t>
            </a:r>
            <a:endParaRPr lang="fr-FR" sz="2800" dirty="0" smtClean="0"/>
          </a:p>
          <a:p>
            <a:r>
              <a:rPr lang="fr-FR" sz="2800" dirty="0" smtClean="0"/>
              <a:t>Elle dispose d’une implémentation de l’outil </a:t>
            </a:r>
            <a:r>
              <a:rPr lang="fr-FR" sz="2800" dirty="0" err="1" smtClean="0"/>
              <a:t>Swagger</a:t>
            </a:r>
            <a:r>
              <a:rPr lang="fr-FR" sz="2800" dirty="0" smtClean="0"/>
              <a:t> pour visualiser l’API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16294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Sophos SG AP, les Objets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sz="2800" dirty="0" smtClean="0"/>
              <a:t>Les éléments de configuration sont tous des objets</a:t>
            </a:r>
          </a:p>
          <a:p>
            <a:r>
              <a:rPr lang="fr-FR" sz="2800" dirty="0" smtClean="0"/>
              <a:t>Chaque objet est composé d’au moins deux attributs _</a:t>
            </a:r>
            <a:r>
              <a:rPr lang="fr-FR" sz="2800" dirty="0" err="1" smtClean="0"/>
              <a:t>ref</a:t>
            </a:r>
            <a:r>
              <a:rPr lang="fr-FR" sz="2800" dirty="0" smtClean="0"/>
              <a:t> (La référence de l’Objet, nécessaire à toute manipulation) et _Type (le type de l’objet)</a:t>
            </a:r>
          </a:p>
          <a:p>
            <a:r>
              <a:rPr lang="fr-FR" sz="2800" dirty="0" smtClean="0"/>
              <a:t>Pour construire un objet il est parfois nécessaire de connaitre les _</a:t>
            </a:r>
            <a:r>
              <a:rPr lang="fr-FR" sz="2800" dirty="0" err="1" smtClean="0"/>
              <a:t>ref</a:t>
            </a:r>
            <a:r>
              <a:rPr lang="fr-FR" sz="2800" dirty="0" smtClean="0"/>
              <a:t> d’autres objects.</a:t>
            </a:r>
          </a:p>
          <a:p>
            <a:r>
              <a:rPr lang="fr-FR" sz="2800" dirty="0" smtClean="0"/>
              <a:t>Un objet peut contenir des Entier et du Texte mais aussi des tableaux d’objet.</a:t>
            </a:r>
          </a:p>
          <a:p>
            <a:r>
              <a:rPr lang="fr-FR" sz="2800" dirty="0" smtClean="0"/>
              <a:t>Dans l’API les objet sont regrouper en classe </a:t>
            </a:r>
            <a:r>
              <a:rPr lang="fr-FR" sz="2800" dirty="0" err="1" smtClean="0"/>
              <a:t>representant</a:t>
            </a:r>
            <a:r>
              <a:rPr lang="fr-FR" sz="2800" dirty="0" smtClean="0"/>
              <a:t> le type d’objet (Network, </a:t>
            </a:r>
            <a:r>
              <a:rPr lang="fr-FR" sz="2800" dirty="0" err="1" smtClean="0"/>
              <a:t>PacketFilter</a:t>
            </a:r>
            <a:r>
              <a:rPr lang="fr-FR" sz="2800" dirty="0" smtClean="0"/>
              <a:t> …)</a:t>
            </a:r>
            <a:br>
              <a:rPr lang="fr-FR" sz="2800" dirty="0" smtClean="0"/>
            </a:br>
            <a:r>
              <a:rPr lang="fr-FR" sz="2800" dirty="0" smtClean="0"/>
              <a:t>Network contient les objets comme les hôtes, les hôtes </a:t>
            </a:r>
            <a:r>
              <a:rPr lang="fr-FR" sz="2800" dirty="0" err="1" smtClean="0"/>
              <a:t>dns</a:t>
            </a:r>
            <a:r>
              <a:rPr lang="fr-FR" sz="2800" dirty="0" smtClean="0"/>
              <a:t>, les réseaux …</a:t>
            </a:r>
          </a:p>
          <a:p>
            <a:r>
              <a:rPr lang="fr-FR" sz="2800" dirty="0" smtClean="0"/>
              <a:t>Les objets sont accessible  depuis une url /API/CLASSE/OBJECT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6034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7200" dirty="0" smtClean="0"/>
              <a:t>DEMO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70874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Cas Clients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Société leader dans le </a:t>
            </a:r>
            <a:r>
              <a:rPr lang="fr-FR" sz="2800" dirty="0" err="1" smtClean="0"/>
              <a:t>SaaS</a:t>
            </a:r>
            <a:r>
              <a:rPr lang="fr-FR" sz="2800" dirty="0" smtClean="0"/>
              <a:t> de sa catégorie</a:t>
            </a:r>
          </a:p>
          <a:p>
            <a:r>
              <a:rPr lang="fr-FR" sz="2800" dirty="0" smtClean="0"/>
              <a:t>Déploiement de plusieurs dizaines de VM par trimestres</a:t>
            </a:r>
          </a:p>
          <a:p>
            <a:r>
              <a:rPr lang="fr-FR" sz="2800" dirty="0" smtClean="0"/>
              <a:t>Mix de Windows et Linux</a:t>
            </a:r>
          </a:p>
          <a:p>
            <a:r>
              <a:rPr lang="fr-FR" sz="2800" dirty="0" smtClean="0"/>
              <a:t>Déploiement et configuration en PowerShell</a:t>
            </a:r>
          </a:p>
          <a:p>
            <a:r>
              <a:rPr lang="fr-FR" sz="2800" dirty="0" smtClean="0"/>
              <a:t>3 VM constitue un node (SQL,BS,FRONT)</a:t>
            </a:r>
            <a:br>
              <a:rPr lang="fr-FR" sz="2800" dirty="0" smtClean="0"/>
            </a:br>
            <a:r>
              <a:rPr lang="fr-FR" sz="2800" dirty="0" smtClean="0"/>
              <a:t>avec une séparation forte entre les </a:t>
            </a:r>
            <a:r>
              <a:rPr lang="fr-FR" sz="2800" dirty="0" err="1" smtClean="0"/>
              <a:t>nodes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21914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Cas Clients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2552798"/>
              </p:ext>
            </p:extLst>
          </p:nvPr>
        </p:nvGraphicFramePr>
        <p:xfrm>
          <a:off x="1261872" y="1903523"/>
          <a:ext cx="4681728" cy="2352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8117">
                  <a:extLst>
                    <a:ext uri="{9D8B030D-6E8A-4147-A177-3AD203B41FA5}">
                      <a16:colId xmlns:a16="http://schemas.microsoft.com/office/drawing/2014/main" val="3923216948"/>
                    </a:ext>
                  </a:extLst>
                </a:gridCol>
                <a:gridCol w="1398691">
                  <a:extLst>
                    <a:ext uri="{9D8B030D-6E8A-4147-A177-3AD203B41FA5}">
                      <a16:colId xmlns:a16="http://schemas.microsoft.com/office/drawing/2014/main" val="4157955445"/>
                    </a:ext>
                  </a:extLst>
                </a:gridCol>
                <a:gridCol w="932460">
                  <a:extLst>
                    <a:ext uri="{9D8B030D-6E8A-4147-A177-3AD203B41FA5}">
                      <a16:colId xmlns:a16="http://schemas.microsoft.com/office/drawing/2014/main" val="3862713204"/>
                    </a:ext>
                  </a:extLst>
                </a:gridCol>
                <a:gridCol w="932460">
                  <a:extLst>
                    <a:ext uri="{9D8B030D-6E8A-4147-A177-3AD203B41FA5}">
                      <a16:colId xmlns:a16="http://schemas.microsoft.com/office/drawing/2014/main" val="4285105102"/>
                    </a:ext>
                  </a:extLst>
                </a:gridCol>
              </a:tblGrid>
              <a:tr h="23527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VMNAME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IP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role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group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2215111"/>
                  </a:ext>
                </a:extLst>
              </a:tr>
              <a:tr h="23527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vm-front01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10.12.0.201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WEB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node01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3394665"/>
                  </a:ext>
                </a:extLst>
              </a:tr>
              <a:tr h="23527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vm-SQL01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10.10.0.201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SQL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node01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98073718"/>
                  </a:ext>
                </a:extLst>
              </a:tr>
              <a:tr h="23527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vm-bs01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10.11.0.201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BS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node01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9954000"/>
                  </a:ext>
                </a:extLst>
              </a:tr>
              <a:tr h="23527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vm-front02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10.12.0.202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WEB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node02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6250429"/>
                  </a:ext>
                </a:extLst>
              </a:tr>
              <a:tr h="23527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vm-SQL02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10.10.0.202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SQL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node02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5380716"/>
                  </a:ext>
                </a:extLst>
              </a:tr>
              <a:tr h="23527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vm-bs02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10.11.0.202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BS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node02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69381479"/>
                  </a:ext>
                </a:extLst>
              </a:tr>
              <a:tr h="23527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vm-front03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10.12.0.203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WEB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node03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75412905"/>
                  </a:ext>
                </a:extLst>
              </a:tr>
              <a:tr h="23527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vm-SQL03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10.10.0.203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SQL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node03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1532580"/>
                  </a:ext>
                </a:extLst>
              </a:tr>
              <a:tr h="23527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vm-bs03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10.11.0.203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BS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node03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6735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38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7C7B3D-9960-4F72-BF5D-F799D450164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027560-2603-4C82-A314-D140AC3D8EA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61871" y="1828800"/>
            <a:ext cx="9118647" cy="4351337"/>
          </a:xfrm>
        </p:spPr>
        <p:txBody>
          <a:bodyPr/>
          <a:lstStyle/>
          <a:p>
            <a:r>
              <a:rPr lang="fr-FR" dirty="0" smtClean="0"/>
              <a:t>Les API </a:t>
            </a:r>
            <a:r>
              <a:rPr lang="fr-FR" dirty="0" err="1" smtClean="0"/>
              <a:t>RestFull</a:t>
            </a:r>
            <a:r>
              <a:rPr lang="fr-FR" dirty="0" smtClean="0"/>
              <a:t> sont de plus en plus populaires. On les trouve sur les Cloud publics, les outils d’infrastructure (</a:t>
            </a:r>
            <a:r>
              <a:rPr lang="fr-FR" dirty="0" err="1" smtClean="0"/>
              <a:t>OneView</a:t>
            </a:r>
            <a:r>
              <a:rPr lang="fr-FR" dirty="0" smtClean="0"/>
              <a:t>), les équipements réseaux, les services. </a:t>
            </a:r>
            <a:endParaRPr lang="fr-FR" dirty="0"/>
          </a:p>
          <a:p>
            <a:r>
              <a:rPr lang="fr-FR" dirty="0" smtClean="0"/>
              <a:t>L’utilisation d’API ouverte permet d’automatiser non plus une machine ou un groupe de machines mais tout un </a:t>
            </a:r>
            <a:r>
              <a:rPr lang="fr-FR" dirty="0" err="1" smtClean="0"/>
              <a:t>ecosysteme</a:t>
            </a:r>
            <a:r>
              <a:rPr lang="fr-FR" dirty="0" smtClean="0"/>
              <a:t> </a:t>
            </a:r>
            <a:endParaRPr lang="fr-FR" dirty="0"/>
          </a:p>
          <a:p>
            <a:r>
              <a:rPr lang="fr-FR" dirty="0" smtClean="0"/>
              <a:t>L’utilisation des API </a:t>
            </a:r>
            <a:r>
              <a:rPr lang="fr-FR" dirty="0" err="1" smtClean="0"/>
              <a:t>Rest</a:t>
            </a:r>
            <a:r>
              <a:rPr lang="fr-FR" dirty="0" smtClean="0"/>
              <a:t> depuis PowerShell permet de manager ces écosystème et d’en faire un outil d’automation complet 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03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dirty="0"/>
              <a:t>French PowerShell User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u="sng" dirty="0"/>
              <a:t>Site</a:t>
            </a:r>
            <a:r>
              <a:rPr lang="en-CA" dirty="0"/>
              <a:t> </a:t>
            </a:r>
            <a:r>
              <a:rPr lang="en-CA" dirty="0">
                <a:hlinkClick r:id="rId5"/>
              </a:rPr>
              <a:t>http://frpsug.github.io</a:t>
            </a:r>
            <a:endParaRPr lang="en-CA" dirty="0"/>
          </a:p>
          <a:p>
            <a:r>
              <a:rPr lang="en-CA" u="sng" dirty="0"/>
              <a:t>Twitter</a:t>
            </a:r>
            <a:r>
              <a:rPr lang="en-CA" dirty="0"/>
              <a:t> </a:t>
            </a:r>
            <a:r>
              <a:rPr lang="en-CA" dirty="0">
                <a:hlinkClick r:id="rId6"/>
              </a:rPr>
              <a:t>@</a:t>
            </a:r>
            <a:r>
              <a:rPr lang="en-CA" dirty="0" err="1">
                <a:hlinkClick r:id="rId6"/>
              </a:rPr>
              <a:t>frpsug</a:t>
            </a:r>
            <a:endParaRPr lang="en-CA" dirty="0"/>
          </a:p>
          <a:p>
            <a:r>
              <a:rPr lang="en-CA" u="sng" dirty="0"/>
              <a:t>Chat</a:t>
            </a:r>
            <a:endParaRPr lang="en-CA" dirty="0"/>
          </a:p>
          <a:p>
            <a:pPr lvl="1"/>
            <a:r>
              <a:rPr lang="en-CA" dirty="0"/>
              <a:t>Pendant les meetings : </a:t>
            </a:r>
            <a:r>
              <a:rPr lang="en-CA" b="1" dirty="0"/>
              <a:t>Skype</a:t>
            </a:r>
          </a:p>
          <a:p>
            <a:pPr lvl="1"/>
            <a:r>
              <a:rPr lang="en-CA" dirty="0" err="1"/>
              <a:t>En</a:t>
            </a:r>
            <a:r>
              <a:rPr lang="en-CA" dirty="0"/>
              <a:t> tout temps : </a:t>
            </a:r>
            <a:r>
              <a:rPr lang="en-CA" b="1" dirty="0"/>
              <a:t>Slack</a:t>
            </a:r>
            <a:r>
              <a:rPr lang="en-CA" dirty="0"/>
              <a:t>,</a:t>
            </a:r>
            <a:r>
              <a:rPr lang="en-CA" b="1" dirty="0"/>
              <a:t> </a:t>
            </a:r>
            <a:r>
              <a:rPr lang="en-CA" dirty="0"/>
              <a:t>sur le channel </a:t>
            </a:r>
            <a:r>
              <a:rPr lang="en-CA" b="1" dirty="0"/>
              <a:t>#French</a:t>
            </a:r>
          </a:p>
          <a:p>
            <a:pPr lvl="2"/>
            <a:r>
              <a:rPr lang="fr-FR" b="1" u="sng" dirty="0">
                <a:hlinkClick r:id="rId7"/>
              </a:rPr>
              <a:t>PowerShell.slack.com</a:t>
            </a:r>
            <a:endParaRPr lang="en-CA" b="1" dirty="0"/>
          </a:p>
          <a:p>
            <a:pPr lvl="2"/>
            <a:r>
              <a:rPr lang="en-CA" b="1" dirty="0" err="1"/>
              <a:t>Enregistrement</a:t>
            </a:r>
            <a:r>
              <a:rPr lang="en-CA" b="1" dirty="0"/>
              <a:t> sur : http://slack.poshcode.org/</a:t>
            </a:r>
          </a:p>
          <a:p>
            <a:r>
              <a:rPr lang="en-CA" u="sng" dirty="0" err="1"/>
              <a:t>Principaux</a:t>
            </a:r>
            <a:r>
              <a:rPr lang="en-CA" u="sng" dirty="0"/>
              <a:t> </a:t>
            </a:r>
            <a:r>
              <a:rPr lang="en-CA" u="sng" dirty="0" err="1"/>
              <a:t>Organisateurs</a:t>
            </a:r>
            <a:endParaRPr lang="en-CA" u="sng" dirty="0"/>
          </a:p>
          <a:p>
            <a:pPr lvl="1"/>
            <a:r>
              <a:rPr lang="en-CA" dirty="0"/>
              <a:t>Francois-Xavier Cat (MVP Cloud and Datacenter Management)</a:t>
            </a:r>
          </a:p>
          <a:p>
            <a:pPr lvl="1"/>
            <a:r>
              <a:rPr lang="en-CA" dirty="0"/>
              <a:t>Fabien </a:t>
            </a:r>
            <a:r>
              <a:rPr lang="en-CA" dirty="0" err="1"/>
              <a:t>Dibot</a:t>
            </a:r>
            <a:endParaRPr lang="en-CA" dirty="0"/>
          </a:p>
          <a:p>
            <a:pPr lvl="1"/>
            <a:r>
              <a:rPr lang="en-CA" dirty="0"/>
              <a:t>Stephane Van </a:t>
            </a:r>
            <a:r>
              <a:rPr lang="en-CA" dirty="0" err="1"/>
              <a:t>Gulick</a:t>
            </a:r>
            <a:endParaRPr lang="en-CA" dirty="0"/>
          </a:p>
          <a:p>
            <a:pPr lvl="1"/>
            <a:r>
              <a:rPr lang="en-CA" dirty="0"/>
              <a:t>Micky </a:t>
            </a:r>
            <a:r>
              <a:rPr lang="en-CA" dirty="0" err="1"/>
              <a:t>Balladelli</a:t>
            </a:r>
            <a:endParaRPr lang="en-CA" dirty="0"/>
          </a:p>
          <a:p>
            <a:r>
              <a:rPr lang="en-CA" dirty="0" err="1" smtClean="0"/>
              <a:t>Prochains</a:t>
            </a:r>
            <a:r>
              <a:rPr lang="en-CA" dirty="0" smtClean="0"/>
              <a:t> </a:t>
            </a:r>
            <a:r>
              <a:rPr lang="en-CA" dirty="0"/>
              <a:t>meetings - </a:t>
            </a:r>
            <a:r>
              <a:rPr lang="en-CA" dirty="0">
                <a:hlinkClick r:id="rId8"/>
              </a:rPr>
              <a:t>Meetup</a:t>
            </a:r>
            <a:endParaRPr lang="en-CA" dirty="0"/>
          </a:p>
          <a:p>
            <a:r>
              <a:rPr lang="en-CA" dirty="0"/>
              <a:t>Nous </a:t>
            </a:r>
            <a:r>
              <a:rPr lang="en-CA" dirty="0" err="1"/>
              <a:t>recherchons</a:t>
            </a:r>
            <a:r>
              <a:rPr lang="en-CA" dirty="0"/>
              <a:t> des </a:t>
            </a:r>
            <a:r>
              <a:rPr lang="fr-FR" dirty="0"/>
              <a:t>présentateurs 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263" y="4572000"/>
            <a:ext cx="2128409" cy="213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1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b="1" dirty="0" smtClean="0"/>
              <a:t>PowerShell et les </a:t>
            </a:r>
            <a:r>
              <a:rPr lang="fr-FR" b="1" dirty="0" err="1" smtClean="0"/>
              <a:t>RestFul</a:t>
            </a:r>
            <a:r>
              <a:rPr lang="fr-FR" b="1" dirty="0" smtClean="0"/>
              <a:t> API</a:t>
            </a:r>
            <a:r>
              <a:rPr lang="fr-FR" b="1" dirty="0"/>
              <a:t/>
            </a:r>
            <a:br>
              <a:rPr lang="fr-FR" b="1" dirty="0"/>
            </a:br>
            <a:r>
              <a:rPr lang="fr-FR" b="1" dirty="0" smtClean="0"/>
              <a:t>Sophos SG Firewall</a:t>
            </a:r>
            <a:endParaRPr lang="fr-FR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 smtClean="0"/>
              <a:t>Olivier Miossec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35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CA" dirty="0" smtClean="0"/>
              <a:t>Olivier Miossec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61872" y="1828800"/>
            <a:ext cx="9325034" cy="5029200"/>
          </a:xfrm>
        </p:spPr>
        <p:txBody>
          <a:bodyPr>
            <a:normAutofit/>
          </a:bodyPr>
          <a:lstStyle/>
          <a:p>
            <a:r>
              <a:rPr lang="en-CA" sz="2500" dirty="0" smtClean="0"/>
              <a:t>CTO Mediactive Network</a:t>
            </a:r>
          </a:p>
          <a:p>
            <a:r>
              <a:rPr lang="en-CA" sz="2500" dirty="0" smtClean="0"/>
              <a:t>Consultant Système et Datacenter</a:t>
            </a:r>
            <a:endParaRPr lang="en-CA" sz="2000" dirty="0"/>
          </a:p>
          <a:p>
            <a:pPr marL="0" indent="0">
              <a:buNone/>
            </a:pPr>
            <a:endParaRPr lang="en-CA" sz="2500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88" y="4246184"/>
            <a:ext cx="717855" cy="7178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8835" y="3730412"/>
            <a:ext cx="4325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u="sng" dirty="0">
                <a:solidFill>
                  <a:schemeClr val="accent1">
                    <a:lumMod val="75000"/>
                  </a:schemeClr>
                </a:solidFill>
              </a:rPr>
              <a:t>https://www.linkedin.com/in/omiossec/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8836" y="4442210"/>
            <a:ext cx="1843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u="sng" dirty="0" smtClean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fr-FR" sz="1600" i="1" u="sng" dirty="0" err="1" smtClean="0">
                <a:solidFill>
                  <a:schemeClr val="accent1">
                    <a:lumMod val="75000"/>
                  </a:schemeClr>
                </a:solidFill>
              </a:rPr>
              <a:t>omiossec_med</a:t>
            </a:r>
            <a:endParaRPr lang="fr-FR" sz="1600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320" y="3540704"/>
            <a:ext cx="675193" cy="67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ésultat d’images pour github icon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156" y="4983082"/>
            <a:ext cx="675193" cy="67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897944" y="5136590"/>
            <a:ext cx="2614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i="1" u="sng" dirty="0">
                <a:solidFill>
                  <a:schemeClr val="accent1">
                    <a:lumMod val="75000"/>
                  </a:schemeClr>
                </a:solidFill>
              </a:rPr>
              <a:t>https://github.com/omiossec</a:t>
            </a:r>
          </a:p>
        </p:txBody>
      </p:sp>
    </p:spTree>
    <p:extLst>
      <p:ext uri="{BB962C8B-B14F-4D97-AF65-F5344CB8AC3E}">
        <p14:creationId xmlns:p14="http://schemas.microsoft.com/office/powerpoint/2010/main" val="384608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dirty="0"/>
              <a:t>Agenda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F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Motivations</a:t>
            </a:r>
          </a:p>
          <a:p>
            <a:r>
              <a:rPr lang="fr-F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RestFul</a:t>
            </a:r>
            <a:r>
              <a:rPr lang="fr-F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API</a:t>
            </a:r>
            <a:endParaRPr lang="fr-F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fr-F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JSON</a:t>
            </a:r>
            <a:endParaRPr lang="fr-F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fr-F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INVOKE-RESTMETHOD</a:t>
            </a:r>
            <a:endParaRPr lang="fr-F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fr-F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SOPHOS et son API</a:t>
            </a:r>
            <a:endParaRPr lang="fr-F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fr-F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Démo</a:t>
            </a:r>
            <a:endParaRPr lang="fr-F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fr-F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Exemple d’automatisation du réseau</a:t>
            </a:r>
            <a:endParaRPr lang="fr-F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867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Motivations 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Eviter d’avoir à gerer les demandes entre le System/Network par Ticket (Source d’erreur et de retard)</a:t>
            </a:r>
            <a:endParaRPr lang="en-CA" sz="2800" dirty="0"/>
          </a:p>
          <a:p>
            <a:r>
              <a:rPr lang="fr-FR" sz="2800" dirty="0" smtClean="0"/>
              <a:t>Rendre responsable les équipes de déploiement de la bonne marche des VM.</a:t>
            </a:r>
            <a:br>
              <a:rPr lang="fr-FR" sz="2800" dirty="0" smtClean="0"/>
            </a:br>
            <a:r>
              <a:rPr lang="fr-FR" sz="2800" dirty="0" smtClean="0"/>
              <a:t>Fluidifier le déploiement</a:t>
            </a:r>
          </a:p>
          <a:p>
            <a:r>
              <a:rPr lang="fr-FR" sz="2800" dirty="0" smtClean="0"/>
              <a:t>Unifier les outils de déploiement (PowerShell) avec les outils de gestions Réseaux (SSH et Python)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02100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Contexte 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Les VM sont déployées par PowerShell</a:t>
            </a:r>
            <a:br>
              <a:rPr lang="fr-FR" sz="2800" dirty="0" smtClean="0"/>
            </a:br>
            <a:r>
              <a:rPr lang="fr-FR" sz="2800" dirty="0" smtClean="0"/>
              <a:t>Elles ont une IP depuis un fichier central utilisé aussi pour le déploiement des services et applications.</a:t>
            </a:r>
            <a:endParaRPr lang="en-CA" sz="2800" dirty="0"/>
          </a:p>
          <a:p>
            <a:r>
              <a:rPr lang="fr-FR" sz="2800" dirty="0" smtClean="0"/>
              <a:t>Les firewall Sophos SG sont utilisés pour séparer les différents réseaux Publics/Privés dans les architectures clients.</a:t>
            </a:r>
          </a:p>
          <a:p>
            <a:r>
              <a:rPr lang="fr-FR" sz="2800" dirty="0" smtClean="0"/>
              <a:t>Des règles de sécurité (NAT/FW/IPS …) et de routage extrêmement fortes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27043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RestFul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API 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sz="2800" dirty="0" smtClean="0"/>
              <a:t>Standard créé </a:t>
            </a:r>
            <a:r>
              <a:rPr lang="fr-FR" sz="2800" dirty="0"/>
              <a:t>en 2000 par Roy T. </a:t>
            </a:r>
            <a:r>
              <a:rPr lang="fr-FR" sz="2800" dirty="0" smtClean="0"/>
              <a:t>Fielding</a:t>
            </a:r>
          </a:p>
          <a:p>
            <a:r>
              <a:rPr lang="fr-FR" sz="2800" dirty="0" smtClean="0"/>
              <a:t>Peut </a:t>
            </a:r>
            <a:r>
              <a:rPr lang="fr-FR" sz="2800" dirty="0"/>
              <a:t>être comparé à service web, où l'utilisateur navigue dans un réseau de page web par des liens pour obtenir des informations.</a:t>
            </a:r>
          </a:p>
          <a:p>
            <a:r>
              <a:rPr lang="fr-FR" sz="2800" dirty="0" smtClean="0"/>
              <a:t>Il </a:t>
            </a:r>
            <a:r>
              <a:rPr lang="fr-FR" sz="2800" dirty="0"/>
              <a:t>utilise : </a:t>
            </a:r>
          </a:p>
          <a:p>
            <a:r>
              <a:rPr lang="fr-FR" sz="2800" dirty="0"/>
              <a:t>Les URI (Uniform Resource Identifier) pour </a:t>
            </a:r>
            <a:r>
              <a:rPr lang="fr-FR" sz="2800" dirty="0" err="1"/>
              <a:t>acceder</a:t>
            </a:r>
            <a:r>
              <a:rPr lang="fr-FR" sz="2800" dirty="0"/>
              <a:t> à une ressource (quelque chose qui peut </a:t>
            </a:r>
            <a:r>
              <a:rPr lang="fr-FR" sz="2800" dirty="0" err="1"/>
              <a:t>evoluer</a:t>
            </a:r>
            <a:r>
              <a:rPr lang="fr-FR" sz="2800" dirty="0"/>
              <a:t>)</a:t>
            </a:r>
          </a:p>
          <a:p>
            <a:r>
              <a:rPr lang="fr-FR" sz="2800" dirty="0"/>
              <a:t>HTTP comme </a:t>
            </a:r>
            <a:r>
              <a:rPr lang="fr-FR" sz="2800" dirty="0" err="1"/>
              <a:t>protocol</a:t>
            </a:r>
            <a:r>
              <a:rPr lang="fr-FR" sz="2800" dirty="0"/>
              <a:t> (sans état) dont les verbes (GET/POST/PUT ... </a:t>
            </a:r>
            <a:r>
              <a:rPr lang="fr-FR" sz="2800" dirty="0" err="1"/>
              <a:t>represente</a:t>
            </a:r>
            <a:r>
              <a:rPr lang="fr-FR" sz="2800" dirty="0"/>
              <a:t> des actions)</a:t>
            </a:r>
          </a:p>
          <a:p>
            <a:r>
              <a:rPr lang="fr-FR" sz="2800" dirty="0"/>
              <a:t>un Mine pour représenter les données transmises.</a:t>
            </a:r>
          </a:p>
          <a:p>
            <a:r>
              <a:rPr lang="fr-FR" sz="2800" dirty="0" smtClean="0"/>
              <a:t>Pour </a:t>
            </a:r>
            <a:r>
              <a:rPr lang="fr-FR" sz="2800" dirty="0"/>
              <a:t>utiliser une </a:t>
            </a:r>
            <a:r>
              <a:rPr lang="fr-FR" sz="2800" dirty="0" err="1"/>
              <a:t>RestApi</a:t>
            </a:r>
            <a:r>
              <a:rPr lang="fr-FR" sz="2800" dirty="0"/>
              <a:t>, il faut donc un client HTTP, l'URL et la liste des ressources que l'on peut avoir</a:t>
            </a:r>
          </a:p>
          <a:p>
            <a:r>
              <a:rPr lang="fr-FR" sz="2800" dirty="0"/>
              <a:t>Les verbes correspondent à des actions (Fonctions) </a:t>
            </a:r>
          </a:p>
          <a:p>
            <a:r>
              <a:rPr lang="fr-FR" sz="2800" dirty="0"/>
              <a:t>Les entêtes HTTP peuvent aussi être utilisées</a:t>
            </a:r>
          </a:p>
          <a:p>
            <a:r>
              <a:rPr lang="fr-FR" sz="2800" dirty="0" smtClean="0"/>
              <a:t>Les </a:t>
            </a:r>
            <a:r>
              <a:rPr lang="fr-FR" sz="2800" dirty="0"/>
              <a:t>autres Avantages, pouvoir passer par des Proxy</a:t>
            </a:r>
          </a:p>
        </p:txBody>
      </p:sp>
    </p:spTree>
    <p:extLst>
      <p:ext uri="{BB962C8B-B14F-4D97-AF65-F5344CB8AC3E}">
        <p14:creationId xmlns:p14="http://schemas.microsoft.com/office/powerpoint/2010/main" val="5172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8340</TotalTime>
  <Words>760</Words>
  <Application>Microsoft Office PowerPoint</Application>
  <PresentationFormat>Widescreen</PresentationFormat>
  <Paragraphs>181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Schoolbook</vt:lpstr>
      <vt:lpstr>Consolas</vt:lpstr>
      <vt:lpstr>Wingdings 2</vt:lpstr>
      <vt:lpstr>View</vt:lpstr>
      <vt:lpstr>French PowerShell User Group</vt:lpstr>
      <vt:lpstr>Agenda</vt:lpstr>
      <vt:lpstr>French PowerShell User Group</vt:lpstr>
      <vt:lpstr>PowerShell et les RestFul API Sophos SG Firewall</vt:lpstr>
      <vt:lpstr>Olivier Miossec</vt:lpstr>
      <vt:lpstr>Agenda</vt:lpstr>
      <vt:lpstr>Motivations </vt:lpstr>
      <vt:lpstr>Contexte </vt:lpstr>
      <vt:lpstr>RestFul API </vt:lpstr>
      <vt:lpstr>RestFul API: Les Verbes </vt:lpstr>
      <vt:lpstr>JSON</vt:lpstr>
      <vt:lpstr>PowerPoint Presentation</vt:lpstr>
      <vt:lpstr>Invoke-RestMethod</vt:lpstr>
      <vt:lpstr>Invoke-RestMethod: Limites</vt:lpstr>
      <vt:lpstr>PowerPoint Presentation</vt:lpstr>
      <vt:lpstr>Invoke-RestMethod: PowerShell V6</vt:lpstr>
      <vt:lpstr>Invoke-RestMethod: Autentification</vt:lpstr>
      <vt:lpstr>PowerPoint Presentation</vt:lpstr>
      <vt:lpstr>Sophos SG Firewall</vt:lpstr>
      <vt:lpstr>Sophos SG API et Swagger</vt:lpstr>
      <vt:lpstr>Sophos SG AP, les Objets</vt:lpstr>
      <vt:lpstr>PowerPoint Presentation</vt:lpstr>
      <vt:lpstr>Cas Clients</vt:lpstr>
      <vt:lpstr>Cas Clients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French PowerShell User Group</dc:title>
  <dc:creator>Francois-Xavier Cat</dc:creator>
  <cp:lastModifiedBy>olivier Miossec</cp:lastModifiedBy>
  <cp:revision>181</cp:revision>
  <dcterms:created xsi:type="dcterms:W3CDTF">2016-09-03T14:51:11Z</dcterms:created>
  <dcterms:modified xsi:type="dcterms:W3CDTF">2018-03-15T13:35:42Z</dcterms:modified>
</cp:coreProperties>
</file>