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0" r:id="rId3"/>
    <p:sldId id="258" r:id="rId4"/>
    <p:sldId id="261" r:id="rId5"/>
    <p:sldId id="259" r:id="rId6"/>
    <p:sldId id="310" r:id="rId7"/>
    <p:sldId id="314" r:id="rId8"/>
    <p:sldId id="326" r:id="rId9"/>
    <p:sldId id="315" r:id="rId10"/>
    <p:sldId id="316" r:id="rId11"/>
    <p:sldId id="320" r:id="rId12"/>
    <p:sldId id="329" r:id="rId13"/>
    <p:sldId id="279" r:id="rId14"/>
    <p:sldId id="330" r:id="rId15"/>
    <p:sldId id="328" r:id="rId16"/>
    <p:sldId id="317" r:id="rId17"/>
    <p:sldId id="331" r:id="rId18"/>
    <p:sldId id="332" r:id="rId19"/>
    <p:sldId id="322" r:id="rId20"/>
    <p:sldId id="319" r:id="rId21"/>
    <p:sldId id="333" r:id="rId22"/>
    <p:sldId id="324" r:id="rId23"/>
    <p:sldId id="318" r:id="rId24"/>
    <p:sldId id="334" r:id="rId25"/>
    <p:sldId id="335" r:id="rId26"/>
    <p:sldId id="323" r:id="rId27"/>
    <p:sldId id="325" r:id="rId28"/>
    <p:sldId id="336" r:id="rId29"/>
    <p:sldId id="321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iossec" initials="oM" lastIdx="1" clrIdx="0">
    <p:extLst>
      <p:ext uri="{19B8F6BF-5375-455C-9EA6-DF929625EA0E}">
        <p15:presenceInfo xmlns:p15="http://schemas.microsoft.com/office/powerpoint/2012/main" userId="0042c8f5c07b3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88913" autoAdjust="0"/>
  </p:normalViewPr>
  <p:slideViewPr>
    <p:cSldViewPr snapToGrid="0">
      <p:cViewPr varScale="1">
        <p:scale>
          <a:sx n="87" d="100"/>
          <a:sy n="87" d="100"/>
        </p:scale>
        <p:origin x="45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EDF0-DEDA-4C1C-B5AB-91EB31753B95}" type="datetimeFigureOut">
              <a:rPr lang="fr-BE" smtClean="0"/>
              <a:t>11-12-18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F138-8063-41B3-B28C-74470FD3BC2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627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6008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Important indiquer les modules avec –</a:t>
            </a:r>
            <a:r>
              <a:rPr lang="fr-FR" dirty="0" err="1"/>
              <a:t>modulename</a:t>
            </a:r>
            <a:r>
              <a:rPr lang="fr-FR" dirty="0"/>
              <a:t> sinon tous les tests sont exécutés</a:t>
            </a:r>
            <a:br>
              <a:rPr lang="fr-FR" dirty="0"/>
            </a:br>
            <a:r>
              <a:rPr lang="fr-FR" dirty="0"/>
              <a:t>-</a:t>
            </a:r>
            <a:r>
              <a:rPr lang="fr-FR" dirty="0" err="1"/>
              <a:t>TestType</a:t>
            </a:r>
            <a:r>
              <a:rPr lang="fr-FR" dirty="0"/>
              <a:t> </a:t>
            </a:r>
            <a:r>
              <a:rPr lang="fr-FR" dirty="0" err="1"/>
              <a:t>Simple|Comprehensive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8051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Scenarios décrire la </a:t>
            </a:r>
            <a:r>
              <a:rPr lang="fr-FR" dirty="0" err="1"/>
              <a:t>feature</a:t>
            </a:r>
            <a:r>
              <a:rPr lang="fr-FR" dirty="0"/>
              <a:t> et ce que fais le test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701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2018-12-11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2018-12-11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Operation-Validation-Framewor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cketmaster/poshspe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cketmaster/poshspec/wiki/Introduc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rpsug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wershell.slack.com/Slack" TargetMode="External"/><Relationship Id="rId4" Type="http://schemas.openxmlformats.org/officeDocument/2006/relationships/hyperlink" Target="https://twitter.com/frpsu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frpsug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miossec.github.io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9525" y="228599"/>
            <a:ext cx="10132452" cy="3839633"/>
          </a:xfrm>
        </p:spPr>
        <p:txBody>
          <a:bodyPr anchor="b">
            <a:normAutofit/>
          </a:bodyPr>
          <a:lstStyle/>
          <a:p>
            <a:r>
              <a:rPr lang="en-CA" sz="4800"/>
              <a:t>French PowerShell User Group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CDC77849-3BD1-4E59-BF04-13EDE5486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23" y="4233670"/>
            <a:ext cx="10828817" cy="2624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525" y="4389966"/>
            <a:ext cx="10132452" cy="2229198"/>
          </a:xfrm>
          <a:noFill/>
        </p:spPr>
        <p:txBody>
          <a:bodyPr anchor="t">
            <a:normAutofit/>
          </a:bodyPr>
          <a:lstStyle/>
          <a:p>
            <a:r>
              <a:rPr lang="en-CA" sz="3200" dirty="0">
                <a:solidFill>
                  <a:schemeClr val="tx1"/>
                </a:solidFill>
              </a:rPr>
              <a:t>2018/12/12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1122E-E982-4BDE-B647-CC3FFA52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464025" cy="42364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212EE-01CC-454A-833C-B8485AA4C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233670"/>
            <a:ext cx="464025" cy="2624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Comment on test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97572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 première démarche : </a:t>
            </a:r>
          </a:p>
          <a:p>
            <a:endParaRPr lang="fr-FR" dirty="0"/>
          </a:p>
          <a:p>
            <a:r>
              <a:rPr lang="fr-FR" dirty="0"/>
              <a:t>Des scripts depuis une machine central ou depuis la machine modifiée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Démarche artisanale, pas de cohérence 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N’est possible que pour un petit nombre de machines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Difficulté d’avoir un </a:t>
            </a:r>
            <a:r>
              <a:rPr lang="fr-FR" dirty="0" err="1"/>
              <a:t>reporting</a:t>
            </a:r>
            <a:r>
              <a:rPr lang="fr-FR" dirty="0"/>
              <a:t> cohérent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Ne constitue pas une priorité lors du déploiement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Résultat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Perte de confiance dans l’automatisation de la part des acteurs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Difficulté à aller de l’avant dans l’automatisation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52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Faite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entrer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Pester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9757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Pester est Le </a:t>
            </a:r>
            <a:r>
              <a:rPr lang="fr-FR" dirty="0" err="1"/>
              <a:t>framework</a:t>
            </a:r>
            <a:r>
              <a:rPr lang="fr-FR" dirty="0"/>
              <a:t> de test de PowerShell</a:t>
            </a:r>
          </a:p>
          <a:p>
            <a:endParaRPr lang="fr-FR" dirty="0"/>
          </a:p>
          <a:p>
            <a:r>
              <a:rPr lang="fr-FR" dirty="0"/>
              <a:t>C’est un « Domain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Languange</a:t>
            </a:r>
            <a:r>
              <a:rPr lang="fr-FR" dirty="0"/>
              <a:t> » spécialisé dans l’exécution des tests. </a:t>
            </a:r>
          </a:p>
          <a:p>
            <a:endParaRPr lang="fr-FR" dirty="0"/>
          </a:p>
          <a:p>
            <a:r>
              <a:rPr lang="fr-FR" dirty="0"/>
              <a:t>Les tests sont construits à partir d’un Scope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Describe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C’est un container pour les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Context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Il permet de créer un scope à l’intérieur d’un bloc </a:t>
            </a:r>
            <a:r>
              <a:rPr lang="fr-FR" dirty="0" err="1"/>
              <a:t>Describe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bloc IT</a:t>
            </a:r>
            <a:br>
              <a:rPr lang="fr-FR" dirty="0"/>
            </a:br>
            <a:r>
              <a:rPr lang="fr-FR" dirty="0"/>
              <a:t>C’est le test en lui même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Assertion</a:t>
            </a:r>
            <a:br>
              <a:rPr lang="fr-FR" dirty="0"/>
            </a:br>
            <a:r>
              <a:rPr lang="fr-FR" dirty="0"/>
              <a:t>Ce qui est testé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BD962D-9DF8-483A-9ED1-4A834E921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38" y="4159801"/>
            <a:ext cx="6019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35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Faite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entrer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Pester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97572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Pester seul permet de répondre à certains besoins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Cohérence et standardisation des tests</a:t>
            </a:r>
            <a:br>
              <a:rPr lang="fr-FR" dirty="0"/>
            </a:br>
            <a:r>
              <a:rPr lang="fr-FR" dirty="0"/>
              <a:t>Ils sont tous sous le même format </a:t>
            </a:r>
            <a:br>
              <a:rPr lang="fr-FR" dirty="0"/>
            </a:br>
            <a:r>
              <a:rPr lang="fr-FR" dirty="0"/>
              <a:t>S’exécutent de la même façons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Reporting</a:t>
            </a:r>
            <a:r>
              <a:rPr lang="fr-FR" dirty="0"/>
              <a:t> Facile (</a:t>
            </a:r>
            <a:r>
              <a:rPr lang="fr-FR" dirty="0" err="1"/>
              <a:t>ReportUnit</a:t>
            </a:r>
            <a:r>
              <a:rPr lang="fr-FR" dirty="0"/>
              <a:t> mais aussi Universal Dashboard)</a:t>
            </a:r>
            <a:br>
              <a:rPr lang="fr-FR" dirty="0"/>
            </a:br>
            <a:r>
              <a:rPr lang="fr-FR" dirty="0"/>
              <a:t>Le résultat peut être envoyer sous forme de XML </a:t>
            </a:r>
            <a:r>
              <a:rPr lang="fr-FR" dirty="0" err="1"/>
              <a:t>NUnit</a:t>
            </a:r>
            <a:r>
              <a:rPr lang="fr-FR" dirty="0"/>
              <a:t> et traiter par d’autres outils</a:t>
            </a:r>
            <a:br>
              <a:rPr lang="fr-FR" dirty="0"/>
            </a:br>
            <a:r>
              <a:rPr lang="fr-FR" dirty="0" err="1"/>
              <a:t>ReportUnit</a:t>
            </a:r>
            <a:r>
              <a:rPr lang="fr-FR" dirty="0"/>
              <a:t> permet d’avoir un Dashboard rapidement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Mieux adapté à un grand nombre de machine</a:t>
            </a:r>
            <a:br>
              <a:rPr lang="fr-FR" dirty="0"/>
            </a:br>
            <a:r>
              <a:rPr lang="fr-FR" dirty="0"/>
              <a:t>Il peut être distribué sur les machines ou être exécuté depuis une machine centrale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772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Demo : Pester 1 et 2</a:t>
            </a:r>
            <a:br>
              <a:rPr lang="en-CA" dirty="0"/>
            </a:br>
            <a:r>
              <a:rPr lang="en-CA" sz="4800" i="1" dirty="0"/>
              <a:t>Reporting et Multi machine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00035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Les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Bonnes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Pratiques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97572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scripts de tests doivent centralisés dans un Git</a:t>
            </a:r>
            <a:br>
              <a:rPr lang="fr-FR" dirty="0"/>
            </a:b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Ils doivent suivre le même cycle de vie que le reste du code de déploiement</a:t>
            </a:r>
            <a:br>
              <a:rPr lang="fr-FR" dirty="0"/>
            </a:b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scripts doivent être exécutés au même moment que les changements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est nécessaire d’avoir la même version de Pester sur l’ensemble des machines</a:t>
            </a:r>
          </a:p>
          <a:p>
            <a:r>
              <a:rPr lang="en-GB" dirty="0"/>
              <a:t>	Install-Module -Name Pester -Force –</a:t>
            </a:r>
            <a:r>
              <a:rPr lang="en-GB" dirty="0" err="1"/>
              <a:t>SkipPublisherCheck</a:t>
            </a:r>
            <a:endParaRPr lang="en-GB" dirty="0"/>
          </a:p>
          <a:p>
            <a:r>
              <a:rPr lang="en-GB" dirty="0"/>
              <a:t>	Update-Module –Name Pester (</a:t>
            </a:r>
            <a:r>
              <a:rPr lang="en-GB" dirty="0" err="1"/>
              <a:t>depuis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)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739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Limites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97572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Limites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Limitation pour déployer les scripts Pester simplement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Limitation sur l’exécution les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Nécessite de créer du code souvent complexe pour tester une partie d’un état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résultats sont parfois peut parlant pour un public non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538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Operation Validation Framework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9757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Open Source </a:t>
            </a:r>
            <a:r>
              <a:rPr lang="fr-FR" dirty="0">
                <a:hlinkClick r:id="rId2"/>
              </a:rPr>
              <a:t>https://github.com/PowerShell/Operation-Validation-Framework</a:t>
            </a:r>
            <a:endParaRPr lang="fr-FR" dirty="0"/>
          </a:p>
          <a:p>
            <a:endParaRPr lang="fr-FR" dirty="0"/>
          </a:p>
          <a:p>
            <a:r>
              <a:rPr lang="fr-FR" dirty="0"/>
              <a:t>Il permet de résoudre deux problèmes :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Comment déployer les tests Pester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Comment les exécuter simplement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OVF est un outil qui permet d’encapsuler un ensemble de tests Pester dans un module PowerShell. </a:t>
            </a:r>
          </a:p>
          <a:p>
            <a:endParaRPr lang="fr-FR" dirty="0"/>
          </a:p>
          <a:p>
            <a:r>
              <a:rPr lang="fr-FR" dirty="0"/>
              <a:t>Un module OVF est module avec un fichier psd1 et un dossier Diagnostics contenant </a:t>
            </a:r>
            <a:br>
              <a:rPr lang="fr-FR" dirty="0"/>
            </a:br>
            <a:r>
              <a:rPr lang="fr-FR" dirty="0"/>
              <a:t>Un dossier Simple et un dossier </a:t>
            </a:r>
            <a:r>
              <a:rPr lang="fr-FR" dirty="0" err="1"/>
              <a:t>Comprehensive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2550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Operation Validation Framework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97572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l’installer </a:t>
            </a:r>
          </a:p>
          <a:p>
            <a:endParaRPr lang="fr-FR" dirty="0"/>
          </a:p>
          <a:p>
            <a:r>
              <a:rPr lang="fr-FR" dirty="0"/>
              <a:t>Install-module –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OperationValidation</a:t>
            </a:r>
            <a:r>
              <a:rPr lang="fr-FR" dirty="0"/>
              <a:t> </a:t>
            </a:r>
          </a:p>
          <a:p>
            <a:r>
              <a:rPr lang="fr-FR" dirty="0"/>
              <a:t>(attention l’installation a pour dépendance Pester) </a:t>
            </a:r>
          </a:p>
          <a:p>
            <a:endParaRPr lang="fr-FR" dirty="0"/>
          </a:p>
          <a:p>
            <a:r>
              <a:rPr lang="fr-FR" dirty="0"/>
              <a:t>Il est nécessaire d’avoir un repos privé pour publier ses propres modules de test</a:t>
            </a:r>
          </a:p>
          <a:p>
            <a:endParaRPr lang="fr-FR" dirty="0"/>
          </a:p>
          <a:p>
            <a:r>
              <a:rPr lang="fr-FR" dirty="0"/>
              <a:t>$</a:t>
            </a:r>
            <a:r>
              <a:rPr lang="fr-FR" dirty="0" err="1"/>
              <a:t>PsReposNetPath</a:t>
            </a:r>
            <a:r>
              <a:rPr lang="fr-FR" dirty="0"/>
              <a:t> = "\\pester-ad01\repos"</a:t>
            </a:r>
          </a:p>
          <a:p>
            <a:br>
              <a:rPr lang="fr-FR" dirty="0"/>
            </a:br>
            <a:r>
              <a:rPr lang="fr-FR" dirty="0"/>
              <a:t>Import-Module </a:t>
            </a:r>
            <a:r>
              <a:rPr lang="fr-FR" dirty="0" err="1"/>
              <a:t>PowerShellGet</a:t>
            </a:r>
            <a:endParaRPr lang="fr-FR" dirty="0"/>
          </a:p>
          <a:p>
            <a:br>
              <a:rPr lang="fr-FR" dirty="0"/>
            </a:br>
            <a:r>
              <a:rPr lang="fr-FR" dirty="0" err="1"/>
              <a:t>Register-PSRepository</a:t>
            </a:r>
            <a:r>
              <a:rPr lang="fr-FR" dirty="0"/>
              <a:t> -</a:t>
            </a:r>
            <a:r>
              <a:rPr lang="fr-FR" dirty="0" err="1"/>
              <a:t>name</a:t>
            </a:r>
            <a:r>
              <a:rPr lang="fr-FR" dirty="0"/>
              <a:t> "</a:t>
            </a:r>
            <a:r>
              <a:rPr lang="fr-FR" dirty="0" err="1"/>
              <a:t>InternalRepos</a:t>
            </a:r>
            <a:r>
              <a:rPr lang="fr-FR" dirty="0"/>
              <a:t>" -</a:t>
            </a:r>
            <a:r>
              <a:rPr lang="fr-FR" dirty="0" err="1"/>
              <a:t>SourceLocation</a:t>
            </a:r>
            <a:r>
              <a:rPr lang="fr-FR" dirty="0"/>
              <a:t> $</a:t>
            </a:r>
            <a:r>
              <a:rPr lang="fr-FR" dirty="0" err="1"/>
              <a:t>PsReposNetPath</a:t>
            </a:r>
            <a:r>
              <a:rPr lang="fr-FR" dirty="0"/>
              <a:t> -</a:t>
            </a:r>
            <a:r>
              <a:rPr lang="fr-FR" dirty="0" err="1"/>
              <a:t>PublishLocation</a:t>
            </a:r>
            <a:r>
              <a:rPr lang="fr-FR" dirty="0"/>
              <a:t> $</a:t>
            </a:r>
            <a:r>
              <a:rPr lang="fr-FR" dirty="0" err="1"/>
              <a:t>PsReposNetPath</a:t>
            </a:r>
            <a:r>
              <a:rPr lang="fr-FR" dirty="0"/>
              <a:t> -</a:t>
            </a:r>
            <a:r>
              <a:rPr lang="fr-FR" dirty="0" err="1"/>
              <a:t>InstallationPolicy</a:t>
            </a:r>
            <a:r>
              <a:rPr lang="fr-FR" dirty="0"/>
              <a:t> </a:t>
            </a:r>
            <a:r>
              <a:rPr lang="fr-FR" dirty="0" err="1"/>
              <a:t>Trusted</a:t>
            </a:r>
            <a:endParaRPr lang="fr-FR" dirty="0"/>
          </a:p>
          <a:p>
            <a:br>
              <a:rPr lang="fr-FR" dirty="0"/>
            </a:b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2624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Operation Validation Framework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9757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l’utiliser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Install-module –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MyTestModule</a:t>
            </a:r>
            <a:r>
              <a:rPr lang="fr-FR" dirty="0"/>
              <a:t> –Repository </a:t>
            </a:r>
            <a:r>
              <a:rPr lang="fr-FR" dirty="0" err="1"/>
              <a:t>InternalRepos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 lister les modules de tests </a:t>
            </a:r>
          </a:p>
          <a:p>
            <a:endParaRPr lang="fr-FR" dirty="0"/>
          </a:p>
          <a:p>
            <a:r>
              <a:rPr lang="fr-FR" dirty="0"/>
              <a:t>Get-</a:t>
            </a:r>
            <a:r>
              <a:rPr lang="fr-FR" dirty="0" err="1"/>
              <a:t>OperationValidation</a:t>
            </a:r>
            <a:r>
              <a:rPr lang="fr-FR" dirty="0"/>
              <a:t> –</a:t>
            </a:r>
            <a:r>
              <a:rPr lang="fr-FR" dirty="0" err="1"/>
              <a:t>modulename</a:t>
            </a:r>
            <a:r>
              <a:rPr lang="fr-FR" dirty="0"/>
              <a:t> </a:t>
            </a:r>
            <a:r>
              <a:rPr lang="fr-FR" dirty="0" err="1"/>
              <a:t>MytestModule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 Exécuter les tests </a:t>
            </a:r>
          </a:p>
          <a:p>
            <a:endParaRPr lang="fr-FR" dirty="0"/>
          </a:p>
          <a:p>
            <a:r>
              <a:rPr lang="fr-FR" dirty="0" err="1"/>
              <a:t>Invoke-OperationValidation</a:t>
            </a:r>
            <a:r>
              <a:rPr lang="fr-FR" dirty="0"/>
              <a:t> –</a:t>
            </a:r>
            <a:r>
              <a:rPr lang="fr-FR" dirty="0" err="1"/>
              <a:t>modulename</a:t>
            </a:r>
            <a:r>
              <a:rPr lang="fr-FR" dirty="0"/>
              <a:t> </a:t>
            </a:r>
            <a:r>
              <a:rPr lang="fr-FR" dirty="0" err="1"/>
              <a:t>MytestModule</a:t>
            </a:r>
            <a:r>
              <a:rPr lang="fr-FR" dirty="0"/>
              <a:t> -</a:t>
            </a:r>
            <a:r>
              <a:rPr lang="fr-FR" dirty="0" err="1"/>
              <a:t>IncludePesterOutput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164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Demo : Pester 3</a:t>
            </a:r>
            <a:br>
              <a:rPr lang="en-CA" dirty="0"/>
            </a:br>
            <a:r>
              <a:rPr lang="en-CA" sz="4800" i="1" dirty="0"/>
              <a:t>Operation Validation Framework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13195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233" y="1253331"/>
            <a:ext cx="8595360" cy="4351337"/>
          </a:xfrm>
        </p:spPr>
        <p:txBody>
          <a:bodyPr>
            <a:normAutofit/>
          </a:bodyPr>
          <a:lstStyle/>
          <a:p>
            <a:r>
              <a:rPr lang="en-CA" dirty="0"/>
              <a:t>French PowerShell User Group</a:t>
            </a:r>
          </a:p>
          <a:p>
            <a:r>
              <a:rPr lang="en-CA" dirty="0" err="1"/>
              <a:t>Présentation</a:t>
            </a:r>
            <a:endParaRPr lang="en-CA" dirty="0"/>
          </a:p>
          <a:p>
            <a:r>
              <a:rPr lang="en-CA" dirty="0"/>
              <a:t>Infra Testing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 err="1"/>
              <a:t>Pourquoi</a:t>
            </a:r>
            <a:r>
              <a:rPr lang="en-CA" dirty="0"/>
              <a:t> </a:t>
            </a:r>
            <a:r>
              <a:rPr lang="en-CA" dirty="0" err="1"/>
              <a:t>vouloir</a:t>
            </a:r>
            <a:r>
              <a:rPr lang="en-CA" dirty="0"/>
              <a:t> tester son infra </a:t>
            </a:r>
          </a:p>
          <a:p>
            <a:pPr lvl="1"/>
            <a:r>
              <a:rPr lang="en-CA" dirty="0"/>
              <a:t>Pester pour </a:t>
            </a:r>
            <a:r>
              <a:rPr lang="en-CA" dirty="0" err="1"/>
              <a:t>l’Unit</a:t>
            </a:r>
            <a:r>
              <a:rPr lang="en-CA" dirty="0"/>
              <a:t> Testing ? Pas </a:t>
            </a:r>
            <a:r>
              <a:rPr lang="en-CA" dirty="0" err="1"/>
              <a:t>forcément</a:t>
            </a:r>
            <a:endParaRPr lang="en-CA" dirty="0"/>
          </a:p>
          <a:p>
            <a:pPr lvl="1"/>
            <a:r>
              <a:rPr lang="en-CA" dirty="0"/>
              <a:t>Operation Validation Framework</a:t>
            </a:r>
          </a:p>
          <a:p>
            <a:pPr lvl="1"/>
            <a:r>
              <a:rPr lang="en-CA" dirty="0" err="1"/>
              <a:t>PoshSpec</a:t>
            </a:r>
            <a:endParaRPr lang="en-CA" dirty="0"/>
          </a:p>
          <a:p>
            <a:pPr lvl="1"/>
            <a:r>
              <a:rPr lang="en-CA" dirty="0"/>
              <a:t>Gherkin</a:t>
            </a:r>
            <a:br>
              <a:rPr lang="en-CA" dirty="0"/>
            </a:br>
            <a:endParaRPr lang="en-CA" dirty="0"/>
          </a:p>
          <a:p>
            <a:r>
              <a:rPr lang="en-CA" dirty="0"/>
              <a:t>Questions</a:t>
            </a:r>
          </a:p>
          <a:p>
            <a:r>
              <a:rPr lang="en-CA" dirty="0"/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C1555-E44E-44E5-B2C8-412075F3F542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62DC2F-381A-45E2-BCC2-30D78285F29C}"/>
              </a:ext>
            </a:extLst>
          </p:cNvPr>
          <p:cNvSpPr txBox="1"/>
          <p:nvPr/>
        </p:nvSpPr>
        <p:spPr>
          <a:xfrm>
            <a:off x="963679" y="292937"/>
            <a:ext cx="9718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3DCA28-28E1-4C28-BF33-4D03BDCF3D13}"/>
              </a:ext>
            </a:extLst>
          </p:cNvPr>
          <p:cNvSpPr/>
          <p:nvPr/>
        </p:nvSpPr>
        <p:spPr>
          <a:xfrm>
            <a:off x="821317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67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PoshSpec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96915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PoshSpec</a:t>
            </a:r>
            <a:r>
              <a:rPr lang="fr-FR" dirty="0"/>
              <a:t> est un outil qui ajoute à Pester un autre langage de description spécialisé dans les tests d’infra. </a:t>
            </a:r>
          </a:p>
          <a:p>
            <a:endParaRPr lang="fr-FR" dirty="0"/>
          </a:p>
          <a:p>
            <a:r>
              <a:rPr lang="fr-FR" dirty="0"/>
              <a:t>C’est un module </a:t>
            </a:r>
            <a:r>
              <a:rPr lang="fr-FR" dirty="0" err="1"/>
              <a:t>OpenSource</a:t>
            </a:r>
            <a:r>
              <a:rPr lang="fr-FR" dirty="0"/>
              <a:t> qui créé par </a:t>
            </a:r>
            <a:r>
              <a:rPr lang="fr-FR" dirty="0" err="1"/>
              <a:t>TicketMaster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https://github.com/ticketmaster/poshspec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Il permet donc de faciliter l’écriture de test de validation.  </a:t>
            </a:r>
          </a:p>
          <a:p>
            <a:endParaRPr lang="fr-FR" dirty="0"/>
          </a:p>
          <a:p>
            <a:r>
              <a:rPr lang="fr-FR" dirty="0"/>
              <a:t>La force de ce module et de pouvoir encapsuler dans des fonctions les tests d’infra courant. </a:t>
            </a:r>
          </a:p>
          <a:p>
            <a:endParaRPr lang="fr-FR" dirty="0"/>
          </a:p>
          <a:p>
            <a:r>
              <a:rPr lang="fr-FR" dirty="0"/>
              <a:t>Les fonctions disponibles concernent les groupes locaux, </a:t>
            </a:r>
            <a:r>
              <a:rPr lang="fr-FR" dirty="0" err="1"/>
              <a:t>Cim</a:t>
            </a:r>
            <a:r>
              <a:rPr lang="fr-FR" dirty="0"/>
              <a:t>, la base de registre, les </a:t>
            </a:r>
            <a:r>
              <a:rPr lang="fr-FR" dirty="0" err="1"/>
              <a:t>hotfix</a:t>
            </a:r>
            <a:r>
              <a:rPr lang="fr-FR" dirty="0"/>
              <a:t> ….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4510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PoshSpec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96915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L’installation ce fait depuis </a:t>
            </a:r>
            <a:r>
              <a:rPr lang="fr-FR" dirty="0" err="1"/>
              <a:t>PSGallery</a:t>
            </a:r>
            <a:endParaRPr lang="fr-FR" dirty="0"/>
          </a:p>
          <a:p>
            <a:endParaRPr lang="fr-FR" dirty="0"/>
          </a:p>
          <a:p>
            <a:r>
              <a:rPr lang="fr-FR" dirty="0"/>
              <a:t>Install-Module –Name </a:t>
            </a:r>
            <a:r>
              <a:rPr lang="fr-FR" dirty="0" err="1"/>
              <a:t>PoshSpec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Pour l’utiliser il faut connaitre la syntaxe des fonctions</a:t>
            </a:r>
          </a:p>
          <a:p>
            <a:endParaRPr lang="fr-FR" dirty="0"/>
          </a:p>
          <a:p>
            <a:r>
              <a:rPr lang="fr-FR" dirty="0">
                <a:hlinkClick r:id="rId2"/>
              </a:rPr>
              <a:t>https://github.com/Ticketmaster/poshspec/wiki/Introduction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Les scripts sont assez simple et sont proche de la structure d’un script Pester </a:t>
            </a:r>
          </a:p>
          <a:p>
            <a:endParaRPr lang="fr-FR" dirty="0"/>
          </a:p>
          <a:p>
            <a:r>
              <a:rPr lang="fr-FR" dirty="0" err="1"/>
              <a:t>PoshSpec</a:t>
            </a:r>
            <a:r>
              <a:rPr lang="fr-FR" dirty="0"/>
              <a:t> étant une extension de Pester il est possible d’utiliser les options de </a:t>
            </a:r>
            <a:r>
              <a:rPr lang="fr-FR" dirty="0" err="1"/>
              <a:t>invoke</a:t>
            </a:r>
            <a:r>
              <a:rPr lang="fr-FR" dirty="0"/>
              <a:t>-pester </a:t>
            </a:r>
          </a:p>
          <a:p>
            <a:endParaRPr lang="fr-FR" dirty="0"/>
          </a:p>
          <a:p>
            <a:r>
              <a:rPr lang="fr-FR" dirty="0" err="1"/>
              <a:t>EnableExit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Tag </a:t>
            </a:r>
            <a:br>
              <a:rPr lang="fr-FR" dirty="0"/>
            </a:br>
            <a:r>
              <a:rPr lang="fr-FR" dirty="0" err="1"/>
              <a:t>OutputFile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..</a:t>
            </a:r>
          </a:p>
          <a:p>
            <a:r>
              <a:rPr lang="fr-FR" dirty="0"/>
              <a:t>Et il fonctionne donc avec OVF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141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Demo : Pester 4</a:t>
            </a:r>
            <a:br>
              <a:rPr lang="en-CA" dirty="0"/>
            </a:br>
            <a:r>
              <a:rPr lang="en-CA" sz="4800" i="1" dirty="0" err="1"/>
              <a:t>PoshSpec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903511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Acceptance testing :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Gherking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0" y="1144369"/>
            <a:ext cx="54206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problème subsiste. Les tests que l’on fait restent tres formatés IT.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N’est pas forcement parlant</a:t>
            </a:r>
          </a:p>
          <a:p>
            <a:endParaRPr lang="fr-FR" dirty="0"/>
          </a:p>
          <a:p>
            <a:r>
              <a:rPr lang="fr-FR" dirty="0"/>
              <a:t>Le monde Agile permet la collaboration entre les développeurs et les personnes en dehors de l’IT.</a:t>
            </a:r>
          </a:p>
          <a:p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Les </a:t>
            </a:r>
            <a:r>
              <a:rPr lang="fr-FR" dirty="0" err="1"/>
              <a:t>features</a:t>
            </a:r>
            <a:r>
              <a:rPr lang="fr-FR" dirty="0"/>
              <a:t> sont décrite en langage naturel puis traduite automatiquement en test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E7D87CF-93B2-4D3F-923C-F4B2B3B87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48" y="2005701"/>
            <a:ext cx="3409950" cy="7810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52701E9-E117-473D-ADE4-6AD7646EF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296" y="1506028"/>
            <a:ext cx="3958750" cy="296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97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Acceptance testing : Gherkin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0" y="1144369"/>
            <a:ext cx="97024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Pester dispose depuis la version 4 d’un </a:t>
            </a:r>
            <a:r>
              <a:rPr lang="fr-FR" dirty="0" err="1"/>
              <a:t>Parser</a:t>
            </a:r>
            <a:r>
              <a:rPr lang="fr-FR" dirty="0"/>
              <a:t> </a:t>
            </a:r>
            <a:r>
              <a:rPr lang="fr-FR" dirty="0" err="1"/>
              <a:t>Gherkin</a:t>
            </a:r>
            <a:endParaRPr lang="fr-FR" dirty="0"/>
          </a:p>
          <a:p>
            <a:endParaRPr lang="fr-FR" dirty="0"/>
          </a:p>
          <a:p>
            <a:r>
              <a:rPr lang="fr-FR" dirty="0"/>
              <a:t>Il n’est pas nécessaire d’installer quoi que ce soit</a:t>
            </a:r>
          </a:p>
          <a:p>
            <a:endParaRPr lang="fr-FR" dirty="0"/>
          </a:p>
          <a:p>
            <a:r>
              <a:rPr lang="fr-FR" dirty="0"/>
              <a:t>Il permet d’écrire des tests en langage naturel (en Anglais mais on peut utiliser du Français) </a:t>
            </a:r>
          </a:p>
          <a:p>
            <a:endParaRPr lang="fr-FR" dirty="0"/>
          </a:p>
          <a:p>
            <a:r>
              <a:rPr lang="fr-FR" dirty="0"/>
              <a:t>Sous la forme </a:t>
            </a:r>
          </a:p>
          <a:p>
            <a:endParaRPr lang="fr-FR" dirty="0"/>
          </a:p>
          <a:p>
            <a:r>
              <a:rPr lang="fr-FR" b="1" dirty="0" err="1"/>
              <a:t>Given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a web service</a:t>
            </a:r>
            <a:br>
              <a:rPr lang="fr-FR" dirty="0"/>
            </a:br>
            <a:r>
              <a:rPr lang="fr-FR" b="1" dirty="0" err="1"/>
              <a:t>When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call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  <a:p>
            <a:r>
              <a:rPr lang="fr-FR" b="1" dirty="0" err="1"/>
              <a:t>Then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a page in html</a:t>
            </a:r>
          </a:p>
          <a:p>
            <a:endParaRPr lang="fr-FR" dirty="0"/>
          </a:p>
          <a:p>
            <a:r>
              <a:rPr lang="fr-FR" dirty="0"/>
              <a:t>Attention il faut 2 fichiers au moins </a:t>
            </a:r>
          </a:p>
          <a:p>
            <a:r>
              <a:rPr lang="fr-FR" dirty="0"/>
              <a:t>Un Fichier .</a:t>
            </a:r>
            <a:r>
              <a:rPr lang="fr-FR" dirty="0" err="1"/>
              <a:t>feature</a:t>
            </a:r>
            <a:r>
              <a:rPr lang="fr-FR" dirty="0"/>
              <a:t> en langage courant</a:t>
            </a:r>
          </a:p>
          <a:p>
            <a:endParaRPr lang="fr-FR" dirty="0"/>
          </a:p>
          <a:p>
            <a:r>
              <a:rPr lang="fr-FR" dirty="0"/>
              <a:t>Un ou plusieurs fichiers .steps.ps1 pour les tests</a:t>
            </a:r>
          </a:p>
          <a:p>
            <a:endParaRPr lang="fr-FR" dirty="0"/>
          </a:p>
          <a:p>
            <a:r>
              <a:rPr lang="fr-FR" dirty="0"/>
              <a:t>Puis utilisation d’</a:t>
            </a:r>
            <a:r>
              <a:rPr lang="fr-FR" dirty="0" err="1"/>
              <a:t>invoke-Gherkin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490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Acceptance testing : Gherkin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0EB8E1-CFF5-4C9C-9B4B-2766A72222FD}"/>
              </a:ext>
            </a:extLst>
          </p:cNvPr>
          <p:cNvSpPr txBox="1"/>
          <p:nvPr/>
        </p:nvSpPr>
        <p:spPr>
          <a:xfrm>
            <a:off x="1237451" y="1401715"/>
            <a:ext cx="39861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.</a:t>
            </a:r>
            <a:r>
              <a:rPr lang="fr-FR" dirty="0" err="1"/>
              <a:t>feature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: Nom de la </a:t>
            </a:r>
            <a:r>
              <a:rPr lang="fr-FR" dirty="0" err="1"/>
              <a:t>Feature</a:t>
            </a:r>
            <a:r>
              <a:rPr lang="fr-FR" dirty="0"/>
              <a:t> (et son numéro)</a:t>
            </a:r>
          </a:p>
          <a:p>
            <a:endParaRPr lang="fr-FR" dirty="0"/>
          </a:p>
          <a:p>
            <a:r>
              <a:rPr lang="fr-FR" dirty="0"/>
              <a:t>Scenarios: Texte libre </a:t>
            </a:r>
          </a:p>
          <a:p>
            <a:endParaRPr lang="fr-FR" dirty="0"/>
          </a:p>
          <a:p>
            <a:r>
              <a:rPr lang="fr-FR" dirty="0" err="1"/>
              <a:t>Given</a:t>
            </a:r>
            <a:r>
              <a:rPr lang="fr-FR" dirty="0"/>
              <a:t>: un ou plusieurs </a:t>
            </a:r>
            <a:r>
              <a:rPr lang="fr-FR" dirty="0" err="1"/>
              <a:t>Givent</a:t>
            </a:r>
            <a:r>
              <a:rPr lang="fr-FR" dirty="0"/>
              <a:t> </a:t>
            </a:r>
            <a:r>
              <a:rPr lang="fr-FR" dirty="0" err="1"/>
              <a:t>decrivant</a:t>
            </a:r>
            <a:r>
              <a:rPr lang="fr-FR" dirty="0"/>
              <a:t> les conditions initiales</a:t>
            </a:r>
          </a:p>
          <a:p>
            <a:endParaRPr lang="fr-FR" dirty="0"/>
          </a:p>
          <a:p>
            <a:r>
              <a:rPr lang="fr-FR" dirty="0" err="1"/>
              <a:t>When</a:t>
            </a:r>
            <a:r>
              <a:rPr lang="fr-FR" dirty="0"/>
              <a:t>: une condition ou plusieurs</a:t>
            </a:r>
          </a:p>
          <a:p>
            <a:endParaRPr lang="fr-FR" dirty="0"/>
          </a:p>
          <a:p>
            <a:r>
              <a:rPr lang="fr-FR" dirty="0" err="1"/>
              <a:t>Then</a:t>
            </a:r>
            <a:r>
              <a:rPr lang="fr-FR" dirty="0"/>
              <a:t>: Le </a:t>
            </a:r>
            <a:r>
              <a:rPr lang="fr-FR" dirty="0" err="1"/>
              <a:t>resultat</a:t>
            </a:r>
            <a:r>
              <a:rPr lang="fr-FR" dirty="0"/>
              <a:t> que l’on attend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2942823-A30B-44D3-9114-E51DC8F5164C}"/>
              </a:ext>
            </a:extLst>
          </p:cNvPr>
          <p:cNvSpPr txBox="1"/>
          <p:nvPr/>
        </p:nvSpPr>
        <p:spPr>
          <a:xfrm>
            <a:off x="6180869" y="1406278"/>
            <a:ext cx="41732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.steps.ps1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Given</a:t>
            </a:r>
            <a:r>
              <a:rPr lang="fr-FR" dirty="0"/>
              <a:t> Même </a:t>
            </a:r>
            <a:r>
              <a:rPr lang="fr-FR" dirty="0" err="1"/>
              <a:t>text</a:t>
            </a:r>
            <a:r>
              <a:rPr lang="fr-FR" dirty="0"/>
              <a:t> que dans .</a:t>
            </a:r>
            <a:r>
              <a:rPr lang="fr-FR" dirty="0" err="1"/>
              <a:t>feature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When</a:t>
            </a:r>
            <a:r>
              <a:rPr lang="fr-FR" dirty="0"/>
              <a:t>: Même </a:t>
            </a:r>
            <a:r>
              <a:rPr lang="fr-FR" dirty="0" err="1"/>
              <a:t>text</a:t>
            </a:r>
            <a:r>
              <a:rPr lang="fr-FR" dirty="0"/>
              <a:t> que dans .</a:t>
            </a:r>
            <a:r>
              <a:rPr lang="fr-FR" dirty="0" err="1"/>
              <a:t>feature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Then</a:t>
            </a:r>
            <a:r>
              <a:rPr lang="fr-FR" dirty="0"/>
              <a:t>: Même </a:t>
            </a:r>
            <a:r>
              <a:rPr lang="fr-FR" dirty="0" err="1"/>
              <a:t>text</a:t>
            </a:r>
            <a:r>
              <a:rPr lang="fr-FR" dirty="0"/>
              <a:t> que dans .</a:t>
            </a:r>
            <a:r>
              <a:rPr lang="fr-FR" dirty="0" err="1"/>
              <a:t>feature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4123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Demo : Pester 5</a:t>
            </a:r>
            <a:br>
              <a:rPr lang="en-CA" dirty="0"/>
            </a:br>
            <a:r>
              <a:rPr lang="en-CA" sz="4800" i="1" dirty="0" err="1"/>
              <a:t>Gherking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249984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Conclusions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570172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Conclusions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0EB8E1-CFF5-4C9C-9B4B-2766A72222FD}"/>
              </a:ext>
            </a:extLst>
          </p:cNvPr>
          <p:cNvSpPr txBox="1"/>
          <p:nvPr/>
        </p:nvSpPr>
        <p:spPr>
          <a:xfrm>
            <a:off x="1237451" y="1401715"/>
            <a:ext cx="3986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L’automatisation au début est assez simple. </a:t>
            </a:r>
          </a:p>
          <a:p>
            <a:endParaRPr lang="fr-FR" dirty="0"/>
          </a:p>
          <a:p>
            <a:r>
              <a:rPr lang="fr-FR" dirty="0"/>
              <a:t>Mais au fur et à mesure que l’on avance cela devient plus complexe</a:t>
            </a:r>
          </a:p>
          <a:p>
            <a:endParaRPr lang="fr-FR" dirty="0"/>
          </a:p>
          <a:p>
            <a:r>
              <a:rPr lang="fr-FR" dirty="0"/>
              <a:t>Les tests doivent être fait à chaque étapes, même les plus triviales. </a:t>
            </a:r>
          </a:p>
          <a:p>
            <a:endParaRPr lang="fr-FR" dirty="0"/>
          </a:p>
          <a:p>
            <a:r>
              <a:rPr lang="fr-FR" dirty="0"/>
              <a:t>Ils doivent être centralisés </a:t>
            </a:r>
          </a:p>
          <a:p>
            <a:endParaRPr lang="fr-FR" dirty="0"/>
          </a:p>
          <a:p>
            <a:r>
              <a:rPr lang="fr-FR" dirty="0"/>
              <a:t>Quelques point prometteurs </a:t>
            </a:r>
            <a:r>
              <a:rPr lang="fr-FR" dirty="0" err="1"/>
              <a:t>UniversalDashboard</a:t>
            </a:r>
            <a:r>
              <a:rPr lang="fr-FR" dirty="0"/>
              <a:t> et Polaris peuvent </a:t>
            </a:r>
            <a:r>
              <a:rPr lang="fr-FR"/>
              <a:t>être utilisés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1D5926-AAE4-4CC5-B45E-29CE6C77C5D1}"/>
              </a:ext>
            </a:extLst>
          </p:cNvPr>
          <p:cNvSpPr txBox="1"/>
          <p:nvPr/>
        </p:nvSpPr>
        <p:spPr>
          <a:xfrm>
            <a:off x="5939949" y="1401715"/>
            <a:ext cx="3986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résultats doivent être partagés à tous</a:t>
            </a:r>
          </a:p>
          <a:p>
            <a:endParaRPr lang="fr-FR" dirty="0"/>
          </a:p>
          <a:p>
            <a:r>
              <a:rPr lang="fr-FR" dirty="0"/>
              <a:t>Il faut continuer à tester et à aller plus loin dans les tests</a:t>
            </a:r>
          </a:p>
        </p:txBody>
      </p:sp>
    </p:spTree>
    <p:extLst>
      <p:ext uri="{BB962C8B-B14F-4D97-AF65-F5344CB8AC3E}">
        <p14:creationId xmlns:p14="http://schemas.microsoft.com/office/powerpoint/2010/main" val="2738964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Questions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89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32" r="-1" b="22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CA" dirty="0"/>
              <a:t>French PowerShell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CA" sz="1100" u="sng"/>
              <a:t>Site</a:t>
            </a:r>
            <a:r>
              <a:rPr lang="en-CA" sz="1100"/>
              <a:t> </a:t>
            </a:r>
            <a:r>
              <a:rPr lang="en-CA" sz="1100">
                <a:hlinkClick r:id="rId3"/>
              </a:rPr>
              <a:t>http://frpsug.github.io</a:t>
            </a:r>
            <a:endParaRPr lang="en-CA" sz="1100"/>
          </a:p>
          <a:p>
            <a:r>
              <a:rPr lang="en-CA" sz="1100" u="sng"/>
              <a:t>Twitter</a:t>
            </a:r>
            <a:r>
              <a:rPr lang="en-CA" sz="1100"/>
              <a:t> </a:t>
            </a:r>
            <a:r>
              <a:rPr lang="en-CA" sz="1100">
                <a:hlinkClick r:id="rId4"/>
              </a:rPr>
              <a:t>@</a:t>
            </a:r>
            <a:r>
              <a:rPr lang="en-CA" sz="1100" err="1">
                <a:hlinkClick r:id="rId4"/>
              </a:rPr>
              <a:t>frpsug</a:t>
            </a:r>
            <a:endParaRPr lang="en-CA" sz="1100"/>
          </a:p>
          <a:p>
            <a:r>
              <a:rPr lang="en-CA" sz="1100" u="sng"/>
              <a:t>Chat</a:t>
            </a:r>
            <a:endParaRPr lang="en-CA" sz="1100"/>
          </a:p>
          <a:p>
            <a:pPr lvl="1"/>
            <a:r>
              <a:rPr lang="en-CA" sz="1100"/>
              <a:t>Pendant les meetings: </a:t>
            </a:r>
            <a:r>
              <a:rPr lang="en-CA" sz="1100" b="1"/>
              <a:t>Skype</a:t>
            </a:r>
          </a:p>
          <a:p>
            <a:pPr lvl="1"/>
            <a:r>
              <a:rPr lang="en-CA" sz="1100" err="1"/>
              <a:t>En</a:t>
            </a:r>
            <a:r>
              <a:rPr lang="en-CA" sz="1100"/>
              <a:t> tout temps: </a:t>
            </a:r>
            <a:r>
              <a:rPr lang="en-CA" sz="1100" b="1"/>
              <a:t>Slack</a:t>
            </a:r>
            <a:r>
              <a:rPr lang="en-CA" sz="1100"/>
              <a:t>,</a:t>
            </a:r>
            <a:r>
              <a:rPr lang="en-CA" sz="1100" b="1"/>
              <a:t> </a:t>
            </a:r>
            <a:r>
              <a:rPr lang="en-CA" sz="1100"/>
              <a:t>sur le channel </a:t>
            </a:r>
            <a:r>
              <a:rPr lang="en-CA" sz="1100" b="1"/>
              <a:t>#French</a:t>
            </a:r>
          </a:p>
          <a:p>
            <a:pPr lvl="2"/>
            <a:r>
              <a:rPr lang="fr-FR" sz="1100" b="1" u="sng">
                <a:hlinkClick r:id="rId5"/>
              </a:rPr>
              <a:t>PowerShell.slack.com</a:t>
            </a:r>
            <a:endParaRPr lang="en-CA" sz="1100" b="1"/>
          </a:p>
          <a:p>
            <a:pPr lvl="2"/>
            <a:r>
              <a:rPr lang="en-CA" sz="1100" b="1" err="1"/>
              <a:t>Enregistrement</a:t>
            </a:r>
            <a:r>
              <a:rPr lang="en-CA" sz="1100" b="1"/>
              <a:t> sur: http://slack.poshcode.org/</a:t>
            </a:r>
          </a:p>
          <a:p>
            <a:r>
              <a:rPr lang="en-CA" sz="1100" u="sng" err="1"/>
              <a:t>Principaux</a:t>
            </a:r>
            <a:r>
              <a:rPr lang="en-CA" sz="1100" u="sng"/>
              <a:t> </a:t>
            </a:r>
            <a:r>
              <a:rPr lang="en-CA" sz="1100" u="sng" err="1"/>
              <a:t>Organisateurs</a:t>
            </a:r>
            <a:endParaRPr lang="en-CA" sz="1100" u="sng"/>
          </a:p>
          <a:p>
            <a:pPr lvl="1"/>
            <a:r>
              <a:rPr lang="en-CA" sz="1100"/>
              <a:t>Francois-Xavier Cat (MVP Cloud and Datacenter Management)</a:t>
            </a:r>
          </a:p>
          <a:p>
            <a:pPr lvl="1"/>
            <a:r>
              <a:rPr lang="en-CA" sz="1100"/>
              <a:t>Fabien </a:t>
            </a:r>
            <a:r>
              <a:rPr lang="en-CA" sz="1100" err="1"/>
              <a:t>Dibot</a:t>
            </a:r>
            <a:endParaRPr lang="en-CA" sz="1100"/>
          </a:p>
          <a:p>
            <a:pPr lvl="1"/>
            <a:r>
              <a:rPr lang="en-CA" sz="1100"/>
              <a:t>Stephane Van </a:t>
            </a:r>
            <a:r>
              <a:rPr lang="en-CA" sz="1100" err="1"/>
              <a:t>Gulick</a:t>
            </a:r>
            <a:endParaRPr lang="en-CA" sz="1100"/>
          </a:p>
          <a:p>
            <a:pPr lvl="1"/>
            <a:r>
              <a:rPr lang="en-CA" sz="1100"/>
              <a:t>Micky </a:t>
            </a:r>
            <a:r>
              <a:rPr lang="en-CA" sz="1100" err="1"/>
              <a:t>Balladelli</a:t>
            </a:r>
            <a:endParaRPr lang="en-CA" sz="1100"/>
          </a:p>
          <a:p>
            <a:r>
              <a:rPr lang="en-CA" sz="1100" u="sng" err="1"/>
              <a:t>Enregistrement</a:t>
            </a:r>
            <a:r>
              <a:rPr lang="en-CA" sz="1100" u="sng"/>
              <a:t> du meeting</a:t>
            </a:r>
            <a:r>
              <a:rPr lang="en-CA" sz="1100"/>
              <a:t> sera par la suite </a:t>
            </a:r>
            <a:r>
              <a:rPr lang="en-CA" sz="1100" err="1"/>
              <a:t>mis</a:t>
            </a:r>
            <a:r>
              <a:rPr lang="en-CA" sz="1100"/>
              <a:t> sur </a:t>
            </a:r>
            <a:r>
              <a:rPr lang="en-CA" sz="1100" err="1"/>
              <a:t>Youtube</a:t>
            </a:r>
            <a:r>
              <a:rPr lang="en-CA" sz="1100"/>
              <a:t>.</a:t>
            </a:r>
          </a:p>
          <a:p>
            <a:r>
              <a:rPr lang="en-CA" sz="1100"/>
              <a:t>Future meetings</a:t>
            </a:r>
          </a:p>
          <a:p>
            <a:r>
              <a:rPr lang="en-CA" sz="1100"/>
              <a:t>Nous </a:t>
            </a:r>
            <a:r>
              <a:rPr lang="en-CA" sz="1100" err="1"/>
              <a:t>recherchons</a:t>
            </a:r>
            <a:r>
              <a:rPr lang="en-CA" sz="1100"/>
              <a:t> des </a:t>
            </a:r>
            <a:r>
              <a:rPr lang="en-CA" sz="1100" err="1"/>
              <a:t>presentateurs</a:t>
            </a:r>
            <a:endParaRPr lang="en-CA" sz="110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F246E76-A855-473C-9C24-9EEE2D11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215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Merci!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Rester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contact avec la </a:t>
            </a:r>
            <a:r>
              <a:rPr lang="en-CA" dirty="0" err="1"/>
              <a:t>communauté</a:t>
            </a:r>
            <a:r>
              <a:rPr lang="en-CA" dirty="0"/>
              <a:t> via</a:t>
            </a:r>
          </a:p>
          <a:p>
            <a:pPr lvl="1"/>
            <a:r>
              <a:rPr lang="en-CA" dirty="0"/>
              <a:t>Chat: Slack, channel #</a:t>
            </a:r>
            <a:r>
              <a:rPr lang="en-CA" dirty="0" err="1"/>
              <a:t>french</a:t>
            </a:r>
            <a:endParaRPr lang="en-CA" dirty="0"/>
          </a:p>
          <a:p>
            <a:pPr lvl="1"/>
            <a:r>
              <a:rPr lang="en-CA" dirty="0"/>
              <a:t>Twitter @</a:t>
            </a:r>
            <a:r>
              <a:rPr lang="en-CA" dirty="0" err="1"/>
              <a:t>frpsug</a:t>
            </a:r>
            <a:endParaRPr lang="en-CA" dirty="0"/>
          </a:p>
          <a:p>
            <a:r>
              <a:rPr lang="en-CA" dirty="0"/>
              <a:t>Notre site: </a:t>
            </a:r>
            <a:r>
              <a:rPr lang="en-CA" dirty="0">
                <a:hlinkClick r:id="rId2"/>
              </a:rPr>
              <a:t>https://frpsug.github.io/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78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0992" y="758952"/>
            <a:ext cx="5909200" cy="4041648"/>
          </a:xfrm>
        </p:spPr>
        <p:txBody>
          <a:bodyPr>
            <a:normAutofit/>
          </a:bodyPr>
          <a:lstStyle/>
          <a:p>
            <a:r>
              <a:rPr lang="fr-FR" sz="5400" b="1" dirty="0"/>
              <a:t>Pester, Infrastructure </a:t>
            </a:r>
            <a:r>
              <a:rPr lang="fr-FR" sz="5400" b="1" dirty="0" err="1"/>
              <a:t>Testing</a:t>
            </a:r>
            <a:endParaRPr lang="fr-FR" sz="54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70992" y="4800600"/>
            <a:ext cx="5909200" cy="1691640"/>
          </a:xfrm>
        </p:spPr>
        <p:txBody>
          <a:bodyPr>
            <a:normAutofit/>
          </a:bodyPr>
          <a:lstStyle/>
          <a:p>
            <a:r>
              <a:rPr lang="en-CA"/>
              <a:t>Olivier Miossec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92087-817F-4287-AC88-93B596866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5C45B4-A987-47CF-9309-A0A7F77936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" r="5150" b="4"/>
          <a:stretch/>
        </p:blipFill>
        <p:spPr>
          <a:xfrm>
            <a:off x="991282" y="1933575"/>
            <a:ext cx="3304622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6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994" y="365760"/>
            <a:ext cx="6977857" cy="1325562"/>
          </a:xfrm>
        </p:spPr>
        <p:txBody>
          <a:bodyPr>
            <a:normAutofit/>
          </a:bodyPr>
          <a:lstStyle/>
          <a:p>
            <a:r>
              <a:rPr lang="en-CA" dirty="0"/>
              <a:t>Olivier Miossec	</a:t>
            </a:r>
          </a:p>
        </p:txBody>
      </p:sp>
      <p:pic>
        <p:nvPicPr>
          <p:cNvPr id="6" name="Image 5" descr="Une image contenant personne, homme, mur, intérieur&#10;&#10;Description générée automatiquement">
            <a:extLst>
              <a:ext uri="{FF2B5EF4-FFF2-40B4-BE49-F238E27FC236}">
                <a16:creationId xmlns:a16="http://schemas.microsoft.com/office/drawing/2014/main" id="{5290B32C-70D3-4241-BE31-93F144381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7" r="8360"/>
          <a:stretch/>
        </p:blipFill>
        <p:spPr>
          <a:xfrm>
            <a:off x="20" y="10"/>
            <a:ext cx="3555185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994" y="1828800"/>
            <a:ext cx="6977857" cy="4351337"/>
          </a:xfrm>
        </p:spPr>
        <p:txBody>
          <a:bodyPr>
            <a:normAutofit/>
          </a:bodyPr>
          <a:lstStyle/>
          <a:p>
            <a:r>
              <a:rPr lang="en-CA" dirty="0"/>
              <a:t>Cloud Architect  @ Cloud Temple</a:t>
            </a:r>
          </a:p>
          <a:p>
            <a:r>
              <a:rPr lang="en-CA" dirty="0"/>
              <a:t>Dans </a:t>
            </a:r>
            <a:r>
              <a:rPr lang="en-CA" dirty="0" err="1"/>
              <a:t>l’industrie</a:t>
            </a:r>
            <a:r>
              <a:rPr lang="en-CA" dirty="0"/>
              <a:t> du web </a:t>
            </a:r>
            <a:r>
              <a:rPr lang="en-CA" dirty="0" err="1"/>
              <a:t>depuis</a:t>
            </a:r>
            <a:r>
              <a:rPr lang="en-CA" dirty="0"/>
              <a:t> 1998</a:t>
            </a:r>
          </a:p>
          <a:p>
            <a:r>
              <a:rPr lang="en-CA" dirty="0"/>
              <a:t>Co-animateur du </a:t>
            </a:r>
            <a:r>
              <a:rPr lang="en-CA" dirty="0" err="1"/>
              <a:t>groupe</a:t>
            </a:r>
            <a:r>
              <a:rPr lang="en-CA" dirty="0"/>
              <a:t> de PowerShell Paris</a:t>
            </a:r>
          </a:p>
          <a:p>
            <a:r>
              <a:rPr lang="en-CA" dirty="0"/>
              <a:t>Twitter: @</a:t>
            </a:r>
            <a:r>
              <a:rPr lang="en-CA" dirty="0" err="1"/>
              <a:t>omiossec_med</a:t>
            </a:r>
            <a:endParaRPr lang="en-CA" dirty="0"/>
          </a:p>
          <a:p>
            <a:r>
              <a:rPr lang="en-CA" dirty="0" err="1"/>
              <a:t>Linkedin</a:t>
            </a:r>
            <a:r>
              <a:rPr lang="en-CA" dirty="0"/>
              <a:t>: https://www.linkedin.com/in/omiossec/</a:t>
            </a:r>
          </a:p>
          <a:p>
            <a:r>
              <a:rPr lang="en-CA" dirty="0" err="1"/>
              <a:t>Github</a:t>
            </a:r>
            <a:r>
              <a:rPr lang="en-CA" dirty="0"/>
              <a:t> : https://github.com/omiossec</a:t>
            </a:r>
          </a:p>
          <a:p>
            <a:r>
              <a:rPr lang="en-CA" dirty="0"/>
              <a:t>Blog : </a:t>
            </a:r>
            <a:r>
              <a:rPr lang="en-CA" dirty="0">
                <a:hlinkClick r:id="rId3"/>
              </a:rPr>
              <a:t>https://omiossec.github.io/</a:t>
            </a:r>
            <a:endParaRPr lang="en-CA" dirty="0"/>
          </a:p>
          <a:p>
            <a:r>
              <a:rPr lang="en-CA" dirty="0"/>
              <a:t>Je </a:t>
            </a:r>
            <a:r>
              <a:rPr lang="en-CA" dirty="0" err="1"/>
              <a:t>brasse</a:t>
            </a:r>
            <a:r>
              <a:rPr lang="en-CA" dirty="0"/>
              <a:t> ma </a:t>
            </a:r>
            <a:r>
              <a:rPr lang="en-CA" dirty="0" err="1"/>
              <a:t>propre</a:t>
            </a:r>
            <a:r>
              <a:rPr lang="en-CA" dirty="0"/>
              <a:t> </a:t>
            </a:r>
            <a:r>
              <a:rPr lang="en-CA" dirty="0" err="1"/>
              <a:t>bière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62F53-0170-4CC4-9B86-0A68FA7D2F0A}"/>
              </a:ext>
            </a:extLst>
          </p:cNvPr>
          <p:cNvSpPr/>
          <p:nvPr/>
        </p:nvSpPr>
        <p:spPr>
          <a:xfrm>
            <a:off x="3803301" y="215137"/>
            <a:ext cx="6977857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C1B1BF-25A0-4246-AD89-B3609F0D1082}"/>
              </a:ext>
            </a:extLst>
          </p:cNvPr>
          <p:cNvSpPr txBox="1"/>
          <p:nvPr/>
        </p:nvSpPr>
        <p:spPr>
          <a:xfrm>
            <a:off x="3873531" y="292937"/>
            <a:ext cx="680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058A7-F03A-44A6-98D9-65393BB029A2}"/>
              </a:ext>
            </a:extLst>
          </p:cNvPr>
          <p:cNvSpPr/>
          <p:nvPr/>
        </p:nvSpPr>
        <p:spPr>
          <a:xfrm>
            <a:off x="3803301" y="1002007"/>
            <a:ext cx="6977857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08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0EF4C60-AC27-4A3D-8ED7-62B998039DA0}"/>
              </a:ext>
            </a:extLst>
          </p:cNvPr>
          <p:cNvSpPr txBox="1"/>
          <p:nvPr/>
        </p:nvSpPr>
        <p:spPr>
          <a:xfrm>
            <a:off x="887023" y="1045811"/>
            <a:ext cx="95108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 talk présente le trajet que j’ai effectué avec mes équipes pour passer d’un modèle de déploiement </a:t>
            </a:r>
            <a:r>
              <a:rPr lang="fr-FR" dirty="0" err="1"/>
              <a:t>legacy</a:t>
            </a:r>
            <a:r>
              <a:rPr lang="fr-FR" dirty="0"/>
              <a:t>, lent et complexe à un modèle de déploiement sans stresse et rapide.</a:t>
            </a:r>
          </a:p>
          <a:p>
            <a:endParaRPr lang="fr-FR" dirty="0"/>
          </a:p>
          <a:p>
            <a:r>
              <a:rPr lang="fr-FR" dirty="0"/>
              <a:t>Les déploiements (et les mises en prod) en </a:t>
            </a:r>
            <a:r>
              <a:rPr lang="fr-FR" dirty="0" err="1"/>
              <a:t>legacy</a:t>
            </a:r>
            <a:r>
              <a:rPr lang="fr-FR" dirty="0"/>
              <a:t> se déroulent, en général: </a:t>
            </a:r>
          </a:p>
          <a:p>
            <a:r>
              <a:rPr lang="fr-FR" dirty="0"/>
              <a:t>	- Un arrêt de services</a:t>
            </a:r>
          </a:p>
          <a:p>
            <a:r>
              <a:rPr lang="fr-FR" dirty="0"/>
              <a:t>	- On </a:t>
            </a:r>
            <a:r>
              <a:rPr lang="fr-FR" dirty="0" err="1"/>
              <a:t>Déploit</a:t>
            </a:r>
            <a:r>
              <a:rPr lang="fr-FR" dirty="0"/>
              <a:t> de changements</a:t>
            </a:r>
          </a:p>
          <a:p>
            <a:r>
              <a:rPr lang="fr-FR" dirty="0"/>
              <a:t>	- On relance et on tente de faire marcher la prod </a:t>
            </a:r>
          </a:p>
          <a:p>
            <a:r>
              <a:rPr lang="fr-FR" dirty="0"/>
              <a:t>	- On recette si tout va bien et si on a le temps et les ressources</a:t>
            </a:r>
          </a:p>
          <a:p>
            <a:r>
              <a:rPr lang="fr-FR" dirty="0"/>
              <a:t>	- Tout cela dans une ambiance de fin du monde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J’ai traité les déploiements d’une plateforme SaaS avec plus de 400 VM, 2000 sites web, d’un service de streaming vidéo grand public, …</a:t>
            </a:r>
          </a:p>
          <a:p>
            <a:endParaRPr lang="fr-FR" dirty="0"/>
          </a:p>
          <a:p>
            <a:r>
              <a:rPr lang="fr-FR" dirty="0"/>
              <a:t>Ce talk ne porte pas sur le déploiement mais sur la validation :</a:t>
            </a:r>
          </a:p>
          <a:p>
            <a:r>
              <a:rPr lang="fr-FR" dirty="0"/>
              <a:t>Comment s’assurer que ce que l’on fait fonctionne.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7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INTRO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1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2995070" cy="4183243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Pourquoi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b="1" strike="sngStrike" dirty="0" err="1">
                <a:solidFill>
                  <a:schemeClr val="accent2">
                    <a:lumMod val="75000"/>
                  </a:schemeClr>
                </a:solidFill>
              </a:rPr>
              <a:t>vouloir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devoir tester son infra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EB629-E1A6-4406-A278-A1E1E16B8851}"/>
              </a:ext>
            </a:extLst>
          </p:cNvPr>
          <p:cNvSpPr/>
          <p:nvPr/>
        </p:nvSpPr>
        <p:spPr>
          <a:xfrm>
            <a:off x="7786088" y="1006570"/>
            <a:ext cx="2995070" cy="4178680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8DA79A-E5FB-4507-84BB-9A55E14193C7}"/>
              </a:ext>
            </a:extLst>
          </p:cNvPr>
          <p:cNvSpPr/>
          <p:nvPr/>
        </p:nvSpPr>
        <p:spPr>
          <a:xfrm>
            <a:off x="4237999" y="1002007"/>
            <a:ext cx="3082676" cy="4183243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2776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Des déploiements ou des changements en production plus fréquent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C5AD5B0-E9AB-438B-9DF1-D8E73BC5676E}"/>
              </a:ext>
            </a:extLst>
          </p:cNvPr>
          <p:cNvSpPr txBox="1"/>
          <p:nvPr/>
        </p:nvSpPr>
        <p:spPr>
          <a:xfrm>
            <a:off x="4478005" y="1144369"/>
            <a:ext cx="2776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Automatisation des process de déploiement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7925DB3-A93F-42E8-BB38-5757E64980FC}"/>
              </a:ext>
            </a:extLst>
          </p:cNvPr>
          <p:cNvSpPr txBox="1"/>
          <p:nvPr/>
        </p:nvSpPr>
        <p:spPr>
          <a:xfrm>
            <a:off x="7906548" y="1144369"/>
            <a:ext cx="277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Disparition des silos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F5D725-A663-4B23-91A4-D92C5DFEEA68}"/>
              </a:ext>
            </a:extLst>
          </p:cNvPr>
          <p:cNvSpPr txBox="1"/>
          <p:nvPr/>
        </p:nvSpPr>
        <p:spPr>
          <a:xfrm>
            <a:off x="963679" y="2474903"/>
            <a:ext cx="2737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Plusieurs changements doivent être délivrés plusieurs fois par jours.</a:t>
            </a:r>
          </a:p>
          <a:p>
            <a:endParaRPr lang="fr-FR" sz="1600" dirty="0"/>
          </a:p>
          <a:p>
            <a:r>
              <a:rPr lang="fr-FR" sz="1600" dirty="0"/>
              <a:t>Les modèles de déploiement inclus de plus en plus de l’infra as code pour accompagner les changements applicatifs.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FB6B5D4-3490-45BD-B550-619C91C1B0B3}"/>
              </a:ext>
            </a:extLst>
          </p:cNvPr>
          <p:cNvSpPr txBox="1"/>
          <p:nvPr/>
        </p:nvSpPr>
        <p:spPr>
          <a:xfrm>
            <a:off x="4516333" y="2474903"/>
            <a:ext cx="27377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L’infra as Code, DSC ou des scripts modifient en profondeur l’infrastructure. </a:t>
            </a:r>
          </a:p>
          <a:p>
            <a:endParaRPr lang="fr-FR" sz="1600" dirty="0"/>
          </a:p>
          <a:p>
            <a:r>
              <a:rPr lang="fr-FR" sz="1600" dirty="0"/>
              <a:t>Nous ne sommes plus dans un modèle d’infra statique  mais dans un modèle scalable. 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5AB2411-0EEC-45EE-A605-B33150631137}"/>
              </a:ext>
            </a:extLst>
          </p:cNvPr>
          <p:cNvSpPr txBox="1"/>
          <p:nvPr/>
        </p:nvSpPr>
        <p:spPr>
          <a:xfrm>
            <a:off x="7992330" y="2344698"/>
            <a:ext cx="27377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Les responsabilités ne se limitent plus à un département Ops ou une equipe.</a:t>
            </a:r>
          </a:p>
          <a:p>
            <a:endParaRPr lang="fr-FR" sz="1600" dirty="0"/>
          </a:p>
          <a:p>
            <a:r>
              <a:rPr lang="fr-FR" sz="1600" dirty="0"/>
              <a:t>Tout le monde doit pouvoir suivre et comprendre ce qu’il se passe sur la plateforme.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063230-4254-4FB3-9ACC-CEB203FF15A8}"/>
              </a:ext>
            </a:extLst>
          </p:cNvPr>
          <p:cNvSpPr/>
          <p:nvPr/>
        </p:nvSpPr>
        <p:spPr>
          <a:xfrm>
            <a:off x="835006" y="5327612"/>
            <a:ext cx="9946152" cy="1193648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AFFEFD4-B920-4531-A8EF-6BDE0691C1DF}"/>
              </a:ext>
            </a:extLst>
          </p:cNvPr>
          <p:cNvSpPr txBox="1"/>
          <p:nvPr/>
        </p:nvSpPr>
        <p:spPr>
          <a:xfrm>
            <a:off x="1056762" y="5464498"/>
            <a:ext cx="9543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Les équipes Ops doivent s’assurer du bon fonctionnement le chaîne de </a:t>
            </a:r>
            <a:r>
              <a:rPr lang="fr-FR" sz="1600" dirty="0" err="1"/>
              <a:t>delivry</a:t>
            </a:r>
            <a:r>
              <a:rPr lang="fr-FR" sz="1600" dirty="0"/>
              <a:t>, mais aussi de la bonne implémentation des composants tout autant que du bon fonctionnement du produit final</a:t>
            </a:r>
          </a:p>
          <a:p>
            <a:r>
              <a:rPr lang="fr-FR" sz="1600" dirty="0"/>
              <a:t>Les tests (d’infra ou autres) sont même notés comme une technique essentielle dans le  rapport DORA 2018</a:t>
            </a:r>
          </a:p>
        </p:txBody>
      </p:sp>
    </p:spTree>
    <p:extLst>
      <p:ext uri="{BB962C8B-B14F-4D97-AF65-F5344CB8AC3E}">
        <p14:creationId xmlns:p14="http://schemas.microsoft.com/office/powerpoint/2010/main" val="245053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10250040" cy="56408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Mais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qu’est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ce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qu’on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test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FAF22-BA2E-42F4-B822-CA03A89EDCE0}"/>
              </a:ext>
            </a:extLst>
          </p:cNvPr>
          <p:cNvSpPr/>
          <p:nvPr/>
        </p:nvSpPr>
        <p:spPr>
          <a:xfrm>
            <a:off x="1659061" y="1993063"/>
            <a:ext cx="1735717" cy="30717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DAAE4-E12F-4FEB-9271-11E7CEDE351C}"/>
              </a:ext>
            </a:extLst>
          </p:cNvPr>
          <p:cNvSpPr/>
          <p:nvPr/>
        </p:nvSpPr>
        <p:spPr>
          <a:xfrm>
            <a:off x="5055208" y="1993063"/>
            <a:ext cx="1782259" cy="30717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5B43A3-F3A5-4F62-8F68-05C467B15A08}"/>
              </a:ext>
            </a:extLst>
          </p:cNvPr>
          <p:cNvSpPr txBox="1"/>
          <p:nvPr/>
        </p:nvSpPr>
        <p:spPr>
          <a:xfrm>
            <a:off x="1943784" y="2299689"/>
            <a:ext cx="2365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FichierA</a:t>
            </a:r>
            <a:br>
              <a:rPr lang="fr-FR" dirty="0"/>
            </a:br>
            <a:r>
              <a:rPr lang="fr-FR" dirty="0" err="1"/>
              <a:t>FichierB</a:t>
            </a:r>
            <a:br>
              <a:rPr lang="fr-FR" dirty="0"/>
            </a:br>
            <a:r>
              <a:rPr lang="fr-FR" dirty="0"/>
              <a:t>Registry1</a:t>
            </a:r>
            <a:br>
              <a:rPr lang="fr-FR" dirty="0"/>
            </a:br>
            <a:r>
              <a:rPr lang="fr-FR" dirty="0"/>
              <a:t>Registry2</a:t>
            </a:r>
            <a:br>
              <a:rPr lang="fr-FR" dirty="0"/>
            </a:br>
            <a:r>
              <a:rPr lang="fr-FR" dirty="0" err="1"/>
              <a:t>ServiceA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3605E28-F583-4C8E-9134-20D960477B2F}"/>
              </a:ext>
            </a:extLst>
          </p:cNvPr>
          <p:cNvSpPr txBox="1"/>
          <p:nvPr/>
        </p:nvSpPr>
        <p:spPr>
          <a:xfrm>
            <a:off x="5243426" y="2299689"/>
            <a:ext cx="2365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FichierA</a:t>
            </a:r>
            <a:br>
              <a:rPr lang="fr-FR" dirty="0"/>
            </a:br>
            <a:r>
              <a:rPr lang="fr-FR" strike="sngStrike" dirty="0" err="1">
                <a:solidFill>
                  <a:srgbClr val="FF0000"/>
                </a:solidFill>
              </a:rPr>
              <a:t>FichierB</a:t>
            </a:r>
            <a:br>
              <a:rPr lang="fr-FR" strike="sngStrike" dirty="0">
                <a:solidFill>
                  <a:srgbClr val="FF0000"/>
                </a:solidFill>
              </a:rPr>
            </a:br>
            <a:r>
              <a:rPr lang="fr-FR" dirty="0" err="1">
                <a:solidFill>
                  <a:srgbClr val="FF0000"/>
                </a:solidFill>
              </a:rPr>
              <a:t>FichierC</a:t>
            </a:r>
            <a:br>
              <a:rPr lang="fr-FR" dirty="0"/>
            </a:br>
            <a:r>
              <a:rPr lang="fr-FR" strike="sngStrike" dirty="0">
                <a:solidFill>
                  <a:srgbClr val="FF0000"/>
                </a:solidFill>
              </a:rPr>
              <a:t>Registry1</a:t>
            </a:r>
            <a:br>
              <a:rPr lang="fr-FR" dirty="0"/>
            </a:br>
            <a:r>
              <a:rPr lang="fr-FR" dirty="0"/>
              <a:t>Registry2</a:t>
            </a:r>
            <a:br>
              <a:rPr lang="fr-FR" dirty="0"/>
            </a:br>
            <a:r>
              <a:rPr lang="fr-FR" dirty="0" err="1"/>
              <a:t>ServiceA</a:t>
            </a:r>
            <a:endParaRPr lang="fr-FR" dirty="0"/>
          </a:p>
          <a:p>
            <a:r>
              <a:rPr lang="fr-FR" dirty="0" err="1">
                <a:solidFill>
                  <a:srgbClr val="FF0000"/>
                </a:solidFill>
              </a:rPr>
              <a:t>ServiceB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D07F7A8-019B-46A5-B49C-FB8E1A2BC7C1}"/>
              </a:ext>
            </a:extLst>
          </p:cNvPr>
          <p:cNvSpPr/>
          <p:nvPr/>
        </p:nvSpPr>
        <p:spPr>
          <a:xfrm>
            <a:off x="3512500" y="2989595"/>
            <a:ext cx="1442781" cy="394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634ACF8-A953-4E04-AF3B-E7C99B3CEC77}"/>
              </a:ext>
            </a:extLst>
          </p:cNvPr>
          <p:cNvSpPr/>
          <p:nvPr/>
        </p:nvSpPr>
        <p:spPr>
          <a:xfrm>
            <a:off x="7419233" y="1482116"/>
            <a:ext cx="2693921" cy="1343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 du nouvel état</a:t>
            </a:r>
            <a:br>
              <a:rPr lang="fr-FR" dirty="0"/>
            </a:br>
            <a:r>
              <a:rPr lang="fr-FR" dirty="0"/>
              <a:t>Pas le changement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1D487F8-E3DF-4FA8-823B-9DDB05B7B870}"/>
              </a:ext>
            </a:extLst>
          </p:cNvPr>
          <p:cNvSpPr/>
          <p:nvPr/>
        </p:nvSpPr>
        <p:spPr>
          <a:xfrm>
            <a:off x="7554295" y="3528925"/>
            <a:ext cx="2693921" cy="18469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 du fonctionnement et des conditions de fonctionnement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4585F1-6C0F-4B65-A1B7-CC29070B86AA}"/>
              </a:ext>
            </a:extLst>
          </p:cNvPr>
          <p:cNvSpPr txBox="1"/>
          <p:nvPr/>
        </p:nvSpPr>
        <p:spPr>
          <a:xfrm>
            <a:off x="1779521" y="5234529"/>
            <a:ext cx="127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ETAT 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B01738C-84C3-4B2D-BC3F-39160A1C6D22}"/>
              </a:ext>
            </a:extLst>
          </p:cNvPr>
          <p:cNvSpPr txBox="1"/>
          <p:nvPr/>
        </p:nvSpPr>
        <p:spPr>
          <a:xfrm>
            <a:off x="5149659" y="5207739"/>
            <a:ext cx="127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ETAT 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93E1480-6783-4E67-984C-4A4C0B796D13}"/>
              </a:ext>
            </a:extLst>
          </p:cNvPr>
          <p:cNvSpPr txBox="1"/>
          <p:nvPr/>
        </p:nvSpPr>
        <p:spPr>
          <a:xfrm>
            <a:off x="3512500" y="3018524"/>
            <a:ext cx="1275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>
                <a:solidFill>
                  <a:schemeClr val="bg1"/>
                </a:solidFill>
              </a:rPr>
              <a:t>Changement</a:t>
            </a:r>
          </a:p>
        </p:txBody>
      </p:sp>
    </p:spTree>
    <p:extLst>
      <p:ext uri="{BB962C8B-B14F-4D97-AF65-F5344CB8AC3E}">
        <p14:creationId xmlns:p14="http://schemas.microsoft.com/office/powerpoint/2010/main" val="321317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4648656" cy="3920422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Mais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qu’est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ce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qu’on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test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44132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composants mis à jour ou ajoutés lors des opérations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Fichiers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Registre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endParaRPr lang="fr-FR" dirty="0"/>
          </a:p>
          <a:p>
            <a:r>
              <a:rPr lang="fr-FR" dirty="0"/>
              <a:t>Bref tout ce qui a été modifié par l’opération ou qui rentre dans la composition du système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37471-E374-4BDD-8B2E-8817D376A75A}"/>
              </a:ext>
            </a:extLst>
          </p:cNvPr>
          <p:cNvSpPr/>
          <p:nvPr/>
        </p:nvSpPr>
        <p:spPr>
          <a:xfrm>
            <a:off x="6132502" y="1002007"/>
            <a:ext cx="4648656" cy="3920422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051E7DB-1E37-43F3-9A4E-A14A74C720F3}"/>
              </a:ext>
            </a:extLst>
          </p:cNvPr>
          <p:cNvSpPr txBox="1"/>
          <p:nvPr/>
        </p:nvSpPr>
        <p:spPr>
          <a:xfrm>
            <a:off x="6257526" y="1144368"/>
            <a:ext cx="4425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résultat final</a:t>
            </a:r>
          </a:p>
          <a:p>
            <a:endParaRPr lang="fr-FR" dirty="0"/>
          </a:p>
          <a:p>
            <a:r>
              <a:rPr lang="fr-FR" dirty="0"/>
              <a:t>Est-ce que cela fonctionne du point de vue de l’utilisateur final</a:t>
            </a:r>
            <a:br>
              <a:rPr lang="fr-FR" dirty="0"/>
            </a:br>
            <a:endParaRPr lang="fr-FR" dirty="0"/>
          </a:p>
          <a:p>
            <a:r>
              <a:rPr lang="fr-FR" dirty="0"/>
              <a:t>Cela prend en compte les fonctionnalités d’un point de vue métier</a:t>
            </a:r>
            <a:br>
              <a:rPr lang="fr-FR" dirty="0"/>
            </a:br>
            <a:r>
              <a:rPr lang="fr-FR" dirty="0"/>
              <a:t>mais aussi les conditions de fonctionnement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1E55D5-979F-4905-9750-217C25D6CD7B}"/>
              </a:ext>
            </a:extLst>
          </p:cNvPr>
          <p:cNvSpPr/>
          <p:nvPr/>
        </p:nvSpPr>
        <p:spPr>
          <a:xfrm>
            <a:off x="821318" y="5122512"/>
            <a:ext cx="9959840" cy="1503693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77ACD0-B2A5-4B4A-B4A9-4BADEE4B30E3}"/>
              </a:ext>
            </a:extLst>
          </p:cNvPr>
          <p:cNvSpPr txBox="1"/>
          <p:nvPr/>
        </p:nvSpPr>
        <p:spPr>
          <a:xfrm>
            <a:off x="1012958" y="5278333"/>
            <a:ext cx="9521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Quand ? </a:t>
            </a:r>
          </a:p>
          <a:p>
            <a:r>
              <a:rPr lang="fr-FR" dirty="0"/>
              <a:t>Si possible a chaque fois qu’un composant et mis à jour et qu’un ensemble peut être tester.</a:t>
            </a:r>
          </a:p>
        </p:txBody>
      </p:sp>
    </p:spTree>
    <p:extLst>
      <p:ext uri="{BB962C8B-B14F-4D97-AF65-F5344CB8AC3E}">
        <p14:creationId xmlns:p14="http://schemas.microsoft.com/office/powerpoint/2010/main" val="27359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10266</TotalTime>
  <Words>1132</Words>
  <Application>Microsoft Office PowerPoint</Application>
  <PresentationFormat>Grand écran</PresentationFormat>
  <Paragraphs>302</Paragraphs>
  <Slides>30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Schoolbook</vt:lpstr>
      <vt:lpstr>Wingdings 2</vt:lpstr>
      <vt:lpstr>View</vt:lpstr>
      <vt:lpstr>French PowerShell User Group</vt:lpstr>
      <vt:lpstr>Présentation PowerPoint</vt:lpstr>
      <vt:lpstr>French PowerShell User Group</vt:lpstr>
      <vt:lpstr>Pester, Infrastructure Testing</vt:lpstr>
      <vt:lpstr>Olivier Miossec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Demo : Pester 1 et 2 Reporting et Multi machine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Demo : Pester 3 Operation Validation Framework</vt:lpstr>
      <vt:lpstr>Présentation PowerPoint</vt:lpstr>
      <vt:lpstr>Présentation PowerPoint</vt:lpstr>
      <vt:lpstr>Demo : Pester 4 PoshSpec</vt:lpstr>
      <vt:lpstr>Présentation PowerPoint</vt:lpstr>
      <vt:lpstr>Présentation PowerPoint</vt:lpstr>
      <vt:lpstr>Présentation PowerPoint</vt:lpstr>
      <vt:lpstr>Demo : Pester 5 Gherking</vt:lpstr>
      <vt:lpstr>Conclusions</vt:lpstr>
      <vt:lpstr>Présentation PowerPoint</vt:lpstr>
      <vt:lpstr>Questions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PowerShell User Group</dc:title>
  <dc:creator>olivier Miossec</dc:creator>
  <cp:lastModifiedBy>olivier Miossec</cp:lastModifiedBy>
  <cp:revision>147</cp:revision>
  <dcterms:created xsi:type="dcterms:W3CDTF">2018-11-02T05:56:49Z</dcterms:created>
  <dcterms:modified xsi:type="dcterms:W3CDTF">2018-12-13T06:46:22Z</dcterms:modified>
</cp:coreProperties>
</file>