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1" r:id="rId2"/>
    <p:sldId id="260" r:id="rId3"/>
    <p:sldId id="288" r:id="rId4"/>
    <p:sldId id="287" r:id="rId5"/>
    <p:sldId id="274" r:id="rId6"/>
    <p:sldId id="289" r:id="rId7"/>
    <p:sldId id="290"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275" r:id="rId22"/>
    <p:sldId id="276"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enhard Laurent" initials="LL" lastIdx="1" clrIdx="0">
    <p:extLst>
      <p:ext uri="{19B8F6BF-5375-455C-9EA6-DF929625EA0E}">
        <p15:presenceInfo xmlns:p15="http://schemas.microsoft.com/office/powerpoint/2012/main" userId="S::Laurent.Lienhard@polehabitatstrasbourg.fr::b1ab8b28-dbc4-4bee-a198-549c180a06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360" autoAdjust="0"/>
  </p:normalViewPr>
  <p:slideViewPr>
    <p:cSldViewPr snapToGrid="0">
      <p:cViewPr varScale="1">
        <p:scale>
          <a:sx n="104" d="100"/>
          <a:sy n="104" d="100"/>
        </p:scale>
        <p:origin x="7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ADFD2-F345-48FD-B30A-1E396B9057B4}" type="datetimeFigureOut">
              <a:rPr lang="fr-FR" smtClean="0"/>
              <a:t>09/04/2019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E8D83-0922-4D74-95BA-4058BE534ABA}" type="slidenum">
              <a:rPr lang="fr-FR" smtClean="0"/>
              <a:t>‹#›</a:t>
            </a:fld>
            <a:endParaRPr lang="fr-FR"/>
          </a:p>
        </p:txBody>
      </p:sp>
    </p:spTree>
    <p:extLst>
      <p:ext uri="{BB962C8B-B14F-4D97-AF65-F5344CB8AC3E}">
        <p14:creationId xmlns:p14="http://schemas.microsoft.com/office/powerpoint/2010/main" val="1861321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Pourquoi les bases car on vas rester en surface de l’iceberg.</a:t>
            </a:r>
          </a:p>
          <a:p>
            <a:r>
              <a:rPr lang="fr-FR" noProof="0" dirty="0"/>
              <a:t>Nous allons parler d’une utilisation assez basique de l’outil.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8197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Nous avons vu pendant la démo le terme manifest apparaitre =&gt; kesako ?</a:t>
            </a:r>
          </a:p>
          <a:p>
            <a:endParaRPr lang="fr-FR" noProof="0" dirty="0"/>
          </a:p>
          <a:p>
            <a:r>
              <a:rPr lang="fr-FR" noProof="0" dirty="0"/>
              <a:t>3 rôles :</a:t>
            </a:r>
          </a:p>
          <a:p>
            <a:r>
              <a:rPr lang="fr-FR" noProof="0" dirty="0"/>
              <a:t>Définir des informations sur le template (</a:t>
            </a:r>
            <a:r>
              <a:rPr lang="fr-FR" noProof="0" dirty="0" err="1"/>
              <a:t>metadata</a:t>
            </a:r>
            <a:r>
              <a:rPr lang="fr-FR" noProof="0" dirty="0"/>
              <a:t>)</a:t>
            </a:r>
          </a:p>
          <a:p>
            <a:r>
              <a:rPr lang="fr-FR" noProof="0" dirty="0"/>
              <a:t>Définir des informations sur ce que nous voulons dans notre future module (Parameter)</a:t>
            </a:r>
          </a:p>
          <a:p>
            <a:r>
              <a:rPr lang="fr-FR" noProof="0" dirty="0"/>
              <a:t>Définir la façon dont notre future module va être construit (content)</a:t>
            </a:r>
          </a:p>
          <a:p>
            <a:endParaRPr lang="fr-FR" noProof="0" dirty="0"/>
          </a:p>
          <a:p>
            <a:endParaRPr lang="fr-FR" noProof="0" dirty="0"/>
          </a:p>
          <a:p>
            <a:r>
              <a:rPr lang="fr-FR" noProof="0" dirty="0"/>
              <a:t>Parameter : ils sont utilisés par la partie Content pour construire le module en fonction des réponses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188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Les metadata</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894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Différent type de paramètre : </a:t>
            </a:r>
            <a:r>
              <a:rPr lang="fr-FR" noProof="0" dirty="0" err="1"/>
              <a:t>text</a:t>
            </a:r>
            <a:r>
              <a:rPr lang="fr-FR" noProof="0" dirty="0"/>
              <a:t>, </a:t>
            </a:r>
            <a:r>
              <a:rPr lang="fr-FR" noProof="0" dirty="0" err="1"/>
              <a:t>choice</a:t>
            </a:r>
            <a:r>
              <a:rPr lang="fr-FR" noProof="0" dirty="0"/>
              <a:t>, </a:t>
            </a:r>
            <a:r>
              <a:rPr lang="fr-FR" noProof="0" dirty="0" err="1"/>
              <a:t>multichoice</a:t>
            </a:r>
            <a:r>
              <a:rPr lang="fr-FR" noProof="0" dirty="0"/>
              <a:t>, user-</a:t>
            </a:r>
            <a:r>
              <a:rPr lang="fr-FR" noProof="0" dirty="0" err="1"/>
              <a:t>fullname</a:t>
            </a:r>
            <a:r>
              <a:rPr lang="fr-FR" noProof="0" dirty="0"/>
              <a:t> et user-email</a:t>
            </a:r>
          </a:p>
          <a:p>
            <a:endParaRPr lang="fr-FR" noProof="0" dirty="0"/>
          </a:p>
          <a:p>
            <a:r>
              <a:rPr lang="fr-FR" noProof="0" dirty="0" err="1"/>
              <a:t>Text</a:t>
            </a:r>
            <a:r>
              <a:rPr lang="fr-FR" noProof="0" dirty="0"/>
              <a:t> (simple) : Nom du module, Version, Description, </a:t>
            </a:r>
            <a:r>
              <a:rPr lang="fr-FR" noProof="0" dirty="0" err="1"/>
              <a:t>Dépot</a:t>
            </a:r>
            <a:r>
              <a:rPr lang="fr-FR" noProof="0" dirty="0"/>
              <a:t> </a:t>
            </a:r>
            <a:r>
              <a:rPr lang="fr-FR" noProof="0" dirty="0" err="1"/>
              <a:t>github</a:t>
            </a:r>
            <a:r>
              <a:rPr lang="fr-FR" noProof="0" dirty="0"/>
              <a:t> …</a:t>
            </a:r>
          </a:p>
          <a:p>
            <a:r>
              <a:rPr lang="fr-FR" noProof="0" dirty="0" err="1"/>
              <a:t>Choice</a:t>
            </a:r>
            <a:r>
              <a:rPr lang="fr-FR" noProof="0" dirty="0"/>
              <a:t> (Choix simple) demande un seul choix parmi les options disponibles : est-ce que l’on veut ajouter le support Pester par exemple, du CI, du </a:t>
            </a:r>
            <a:r>
              <a:rPr lang="fr-FR" noProof="0" dirty="0" err="1"/>
              <a:t>Deploy</a:t>
            </a:r>
            <a:endParaRPr lang="fr-FR" noProof="0" dirty="0"/>
          </a:p>
          <a:p>
            <a:r>
              <a:rPr lang="fr-FR" noProof="0" dirty="0" err="1"/>
              <a:t>Multichoice</a:t>
            </a:r>
            <a:r>
              <a:rPr lang="fr-FR" noProof="0" dirty="0"/>
              <a:t> (Choix multiples) demande une ou plusieurs des options disponibles (fournies sous forme de liste de choix séparés par des virgules) </a:t>
            </a:r>
          </a:p>
          <a:p>
            <a:r>
              <a:rPr lang="fr-FR" noProof="0" dirty="0"/>
              <a:t>Les types de paramètre user-</a:t>
            </a:r>
            <a:r>
              <a:rPr lang="fr-FR" noProof="0" dirty="0" err="1"/>
              <a:t>fullname</a:t>
            </a:r>
            <a:r>
              <a:rPr lang="fr-FR" noProof="0" dirty="0"/>
              <a:t> et user-email sont les mêmes que le type de texte, sauf qu'ils sont pré-saisie avec les valeurs </a:t>
            </a:r>
            <a:r>
              <a:rPr lang="fr-FR" noProof="0" dirty="0" err="1"/>
              <a:t>fullname</a:t>
            </a:r>
            <a:r>
              <a:rPr lang="fr-FR" noProof="0" dirty="0"/>
              <a:t> et mail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47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208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Les variables ce sont les variables définies </a:t>
            </a:r>
            <a:r>
              <a:rPr lang="fr-FR" noProof="0" dirty="0" err="1"/>
              <a:t>précédement</a:t>
            </a:r>
            <a:r>
              <a:rPr lang="fr-FR" noProof="0" dirty="0"/>
              <a:t> via les questions</a:t>
            </a:r>
          </a:p>
          <a:p>
            <a:r>
              <a:rPr lang="fr-FR" noProof="0" dirty="0"/>
              <a:t>Si </a:t>
            </a:r>
            <a:r>
              <a:rPr lang="fr-FR" noProof="0" dirty="0" err="1"/>
              <a:t>ModuleFolder</a:t>
            </a:r>
            <a:r>
              <a:rPr lang="fr-FR" noProof="0" dirty="0"/>
              <a:t> contient </a:t>
            </a:r>
            <a:r>
              <a:rPr lang="fr-FR" noProof="0" dirty="0" err="1"/>
              <a:t>Function</a:t>
            </a:r>
            <a:r>
              <a:rPr lang="fr-FR" noProof="0" dirty="0"/>
              <a:t> or Fonctions =&gt; je créé le </a:t>
            </a:r>
            <a:r>
              <a:rPr lang="fr-FR" noProof="0" dirty="0" err="1"/>
              <a:t>repertoire</a:t>
            </a:r>
            <a:r>
              <a:rPr lang="fr-FR" noProof="0" dirty="0"/>
              <a: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8727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552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Attention il faut bien écrire templateFile : il semblerait que la case soit importante</a:t>
            </a:r>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79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1591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Pour créer le psd1 : utilisation des informations (</a:t>
            </a:r>
            <a:r>
              <a:rPr lang="fr-FR" noProof="0" dirty="0" err="1"/>
              <a:t>metadata</a:t>
            </a:r>
            <a:r>
              <a:rPr lang="fr-FR" noProof="0" dirty="0"/>
              <a:t>) du module dans le manifest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9317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632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Analyste-Programmeur de formation en informatique industrielle</a:t>
            </a:r>
          </a:p>
          <a:p>
            <a:r>
              <a:rPr lang="fr-FR" noProof="0" dirty="0"/>
              <a:t>Admin </a:t>
            </a:r>
            <a:r>
              <a:rPr lang="fr-FR" noProof="0" dirty="0" err="1"/>
              <a:t>sys</a:t>
            </a:r>
            <a:r>
              <a:rPr lang="fr-FR" noProof="0" dirty="0"/>
              <a:t> après être passé par toutes les étapes : </a:t>
            </a:r>
            <a:r>
              <a:rPr lang="fr-FR" noProof="0" dirty="0" err="1"/>
              <a:t>Hotliner</a:t>
            </a:r>
            <a:r>
              <a:rPr lang="fr-FR" noProof="0" dirty="0"/>
              <a:t> N0 =&gt; N1 =&gt; N2 =&gt; Admin </a:t>
            </a:r>
            <a:r>
              <a:rPr lang="fr-FR" noProof="0" dirty="0" err="1"/>
              <a:t>sys</a:t>
            </a:r>
            <a:endParaRPr lang="fr-FR" noProof="0" dirty="0"/>
          </a:p>
          <a:p>
            <a:r>
              <a:rPr lang="fr-FR" noProof="0" dirty="0"/>
              <a:t>Blog depuis peu de temps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2009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FRPSUGModule</a:t>
            </a:r>
            <a:r>
              <a:rPr lang="en-CA" dirty="0"/>
              <a:t> disponible sur la </a:t>
            </a:r>
            <a:r>
              <a:rPr lang="en-CA" dirty="0" err="1"/>
              <a:t>powershell</a:t>
            </a:r>
            <a:r>
              <a:rPr lang="en-CA" dirty="0"/>
              <a:t> Gallery =&gt; Install-Module </a:t>
            </a:r>
            <a:r>
              <a:rPr lang="en-CA" dirty="0" err="1"/>
              <a:t>FRPSUGModule</a:t>
            </a:r>
            <a:r>
              <a:rPr lang="en-CA" dirty="0"/>
              <a:t> </a:t>
            </a:r>
            <a:r>
              <a:rPr lang="en-CA" dirty="0" err="1"/>
              <a:t>puis</a:t>
            </a:r>
            <a:r>
              <a:rPr lang="en-CA" dirty="0"/>
              <a:t> New-</a:t>
            </a:r>
            <a:r>
              <a:rPr lang="en-CA" dirty="0" err="1"/>
              <a:t>FRPSUGModule</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680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Remerciements :</a:t>
            </a:r>
          </a:p>
          <a:p>
            <a:r>
              <a:rPr lang="fr-FR" noProof="0" dirty="0" err="1"/>
              <a:t>FX,Christophe,Olivier,Gael,Stéphan</a:t>
            </a:r>
            <a:r>
              <a:rPr lang="fr-FR" noProof="0" dirty="0"/>
              <a:t> pour la relecture et leur avis</a:t>
            </a:r>
          </a:p>
          <a:p>
            <a:r>
              <a:rPr lang="fr-FR" noProof="0" dirty="0"/>
              <a:t>FRPSUG pour m’avoir offert cette opportunité de vivre cette nouvelle expérience de présentateur</a:t>
            </a:r>
          </a:p>
          <a:p>
            <a:endParaRPr lang="fr-FR" noProof="0" dirty="0"/>
          </a:p>
          <a:p>
            <a:r>
              <a:rPr lang="fr-FR" noProof="0"/>
              <a:t>Questions ?</a:t>
            </a:r>
            <a:endParaRPr lang="fr-FR" noProof="0" dirty="0"/>
          </a:p>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0883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020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Lightning demos =&gt; ne pas hésiter même pour les débutants c’est un parfait premier pas</a:t>
            </a:r>
          </a:p>
          <a:p>
            <a:r>
              <a:rPr lang="fr-FR" noProof="0" dirty="0"/>
              <a:t>mardi 16 avril  Lightning demos  : </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Création d'un </a:t>
            </a:r>
            <a:r>
              <a:rPr lang="fr-FR" sz="1200" b="0" i="0" kern="1200" dirty="0" err="1">
                <a:solidFill>
                  <a:schemeClr val="tx1"/>
                </a:solidFill>
                <a:effectLst/>
                <a:latin typeface="+mn-lt"/>
                <a:ea typeface="+mn-ea"/>
                <a:cs typeface="+mn-cs"/>
              </a:rPr>
              <a:t>listener</a:t>
            </a:r>
            <a:r>
              <a:rPr lang="fr-FR" sz="1200" b="0" i="0" kern="1200" dirty="0">
                <a:solidFill>
                  <a:schemeClr val="tx1"/>
                </a:solidFill>
                <a:effectLst/>
                <a:latin typeface="+mn-lt"/>
                <a:ea typeface="+mn-ea"/>
                <a:cs typeface="+mn-cs"/>
              </a:rPr>
              <a:t> (API) en PowerShell (Jordan Cherki)</a:t>
            </a:r>
          </a:p>
          <a:p>
            <a:pPr marL="171450" indent="-171450">
              <a:buFont typeface="Arial" panose="020B0604020202020204" pitchFamily="34" charset="0"/>
              <a:buChar char="•"/>
            </a:pPr>
            <a:r>
              <a:rPr lang="fr-FR" sz="1200" b="0" i="0" kern="1200" dirty="0" err="1">
                <a:solidFill>
                  <a:schemeClr val="tx1"/>
                </a:solidFill>
                <a:effectLst/>
                <a:latin typeface="+mn-lt"/>
                <a:ea typeface="+mn-ea"/>
                <a:cs typeface="+mn-cs"/>
              </a:rPr>
              <a:t>AutoRest</a:t>
            </a:r>
            <a:r>
              <a:rPr lang="fr-FR" sz="1200" b="0" i="0" kern="1200" dirty="0">
                <a:solidFill>
                  <a:schemeClr val="tx1"/>
                </a:solidFill>
                <a:effectLst/>
                <a:latin typeface="+mn-lt"/>
                <a:ea typeface="+mn-ea"/>
                <a:cs typeface="+mn-cs"/>
              </a:rPr>
              <a:t> (Olivier </a:t>
            </a:r>
            <a:r>
              <a:rPr lang="fr-FR" sz="1200" b="0" i="0" kern="1200" dirty="0" err="1">
                <a:solidFill>
                  <a:schemeClr val="tx1"/>
                </a:solidFill>
                <a:effectLst/>
                <a:latin typeface="+mn-lt"/>
                <a:ea typeface="+mn-ea"/>
                <a:cs typeface="+mn-cs"/>
              </a:rPr>
              <a:t>Miossec</a:t>
            </a:r>
            <a:r>
              <a:rPr lang="fr-FR"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b="0" i="0" kern="1200" noProof="0" dirty="0">
                <a:solidFill>
                  <a:schemeClr val="tx1"/>
                </a:solidFill>
                <a:effectLst/>
                <a:latin typeface="+mn-lt"/>
                <a:ea typeface="+mn-ea"/>
                <a:cs typeface="+mn-cs"/>
              </a:rPr>
              <a:t>La portée des variables (LIENHARD Laurent)</a:t>
            </a:r>
          </a:p>
          <a:p>
            <a:pPr marL="171450" indent="-171450">
              <a:buFont typeface="Arial" panose="020B0604020202020204" pitchFamily="34" charset="0"/>
              <a:buChar char="•"/>
            </a:pPr>
            <a:endParaRPr lang="fr-FR" sz="1200" b="0" i="0" kern="1200" noProof="0" dirty="0">
              <a:solidFill>
                <a:schemeClr val="tx1"/>
              </a:solidFill>
              <a:effectLst/>
              <a:latin typeface="+mn-lt"/>
              <a:ea typeface="+mn-ea"/>
              <a:cs typeface="+mn-cs"/>
            </a:endParaRPr>
          </a:p>
          <a:p>
            <a:pPr marL="0" indent="0">
              <a:buFont typeface="Arial" panose="020B0604020202020204" pitchFamily="34" charset="0"/>
              <a:buNone/>
            </a:pPr>
            <a:r>
              <a:rPr lang="fr-FR" sz="1200" b="0" i="0" kern="1200" noProof="0" dirty="0">
                <a:solidFill>
                  <a:schemeClr val="tx1"/>
                </a:solidFill>
                <a:effectLst/>
                <a:latin typeface="+mn-lt"/>
                <a:ea typeface="+mn-ea"/>
                <a:cs typeface="+mn-cs"/>
              </a:rPr>
              <a:t>Mardi 14 mai PowerShell GUI part 2  (Damien Van </a:t>
            </a:r>
            <a:r>
              <a:rPr lang="fr-FR" sz="1200" b="0" i="0" kern="1200" noProof="0" dirty="0" err="1">
                <a:solidFill>
                  <a:schemeClr val="tx1"/>
                </a:solidFill>
                <a:effectLst/>
                <a:latin typeface="+mn-lt"/>
                <a:ea typeface="+mn-ea"/>
                <a:cs typeface="+mn-cs"/>
              </a:rPr>
              <a:t>Robaeys</a:t>
            </a:r>
            <a:r>
              <a:rPr lang="fr-FR" sz="1200" b="0" i="0" kern="1200" noProof="0" dirty="0">
                <a:solidFill>
                  <a:schemeClr val="tx1"/>
                </a:solidFill>
                <a:effectLst/>
                <a:latin typeface="+mn-lt"/>
                <a:ea typeface="+mn-ea"/>
                <a:cs typeface="+mn-cs"/>
              </a:rPr>
              <a:t>)</a:t>
            </a:r>
          </a:p>
          <a:p>
            <a:pPr marL="0" indent="0">
              <a:buFont typeface="Arial" panose="020B0604020202020204" pitchFamily="34" charset="0"/>
              <a:buNone/>
            </a:pPr>
            <a:endParaRPr lang="fr-FR" sz="1200" b="0" i="0" kern="1200" noProof="0" dirty="0">
              <a:solidFill>
                <a:schemeClr val="tx1"/>
              </a:solidFill>
              <a:effectLst/>
              <a:latin typeface="+mn-lt"/>
              <a:ea typeface="+mn-ea"/>
              <a:cs typeface="+mn-cs"/>
            </a:endParaRPr>
          </a:p>
          <a:p>
            <a:pPr marL="0" indent="0">
              <a:buFont typeface="Arial" panose="020B0604020202020204" pitchFamily="34" charset="0"/>
              <a:buNone/>
            </a:pPr>
            <a:r>
              <a:rPr lang="fr-FR" sz="1200" b="0" i="0" kern="1200" noProof="0" dirty="0">
                <a:solidFill>
                  <a:schemeClr val="tx1"/>
                </a:solidFill>
                <a:effectLst/>
                <a:latin typeface="+mn-lt"/>
                <a:ea typeface="+mn-ea"/>
                <a:cs typeface="+mn-cs"/>
              </a:rPr>
              <a:t>Mardi 28 mai </a:t>
            </a:r>
            <a:r>
              <a:rPr lang="fr-FR" noProof="0" dirty="0"/>
              <a:t>Lightning demos :</a:t>
            </a:r>
          </a:p>
          <a:p>
            <a:pPr marL="171450" indent="-171450">
              <a:buFont typeface="Arial" panose="020B0604020202020204" pitchFamily="34" charset="0"/>
              <a:buChar char="•"/>
            </a:pPr>
            <a:r>
              <a:rPr lang="fr-FR" sz="1200" b="0" i="0" kern="1200" noProof="0" dirty="0" err="1">
                <a:solidFill>
                  <a:schemeClr val="tx1"/>
                </a:solidFill>
                <a:effectLst/>
                <a:latin typeface="+mn-lt"/>
                <a:ea typeface="+mn-ea"/>
                <a:cs typeface="+mn-cs"/>
              </a:rPr>
              <a:t>Autoruns</a:t>
            </a:r>
            <a:r>
              <a:rPr lang="fr-FR" sz="1200" b="0" i="0" kern="1200" noProof="0" dirty="0">
                <a:solidFill>
                  <a:schemeClr val="tx1"/>
                </a:solidFill>
                <a:effectLst/>
                <a:latin typeface="+mn-lt"/>
                <a:ea typeface="+mn-ea"/>
                <a:cs typeface="+mn-cs"/>
              </a:rPr>
              <a:t> (Emin </a:t>
            </a:r>
            <a:r>
              <a:rPr lang="fr-FR" sz="1200" b="0" i="0" kern="1200" noProof="0" dirty="0" err="1">
                <a:solidFill>
                  <a:schemeClr val="tx1"/>
                </a:solidFill>
                <a:effectLst/>
                <a:latin typeface="+mn-lt"/>
                <a:ea typeface="+mn-ea"/>
                <a:cs typeface="+mn-cs"/>
              </a:rPr>
              <a:t>Atac</a:t>
            </a:r>
            <a:r>
              <a:rPr lang="fr-FR" sz="1200" b="0" i="0" kern="1200" noProof="0" dirty="0">
                <a:solidFill>
                  <a:schemeClr val="tx1"/>
                </a:solidFill>
                <a:effectLst/>
                <a:latin typeface="+mn-lt"/>
                <a:ea typeface="+mn-ea"/>
                <a:cs typeface="+mn-cs"/>
              </a:rPr>
              <a:t>)</a:t>
            </a:r>
          </a:p>
          <a:p>
            <a:pPr marL="171450" indent="-171450">
              <a:buFont typeface="Arial" panose="020B0604020202020204" pitchFamily="34" charset="0"/>
              <a:buChar char="•"/>
            </a:pPr>
            <a:endParaRPr lang="fr-FR"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b="0" i="0" kern="1200" noProof="0" dirty="0">
                <a:solidFill>
                  <a:schemeClr val="tx1"/>
                </a:solidFill>
                <a:effectLst/>
                <a:latin typeface="+mn-lt"/>
                <a:ea typeface="+mn-ea"/>
                <a:cs typeface="+mn-cs"/>
              </a:rPr>
              <a:t>Mardi 11 juin : </a:t>
            </a:r>
            <a:r>
              <a:rPr lang="fr-FR" sz="1200" b="0" i="0" kern="1200" dirty="0">
                <a:solidFill>
                  <a:schemeClr val="tx1"/>
                </a:solidFill>
                <a:effectLst/>
                <a:latin typeface="+mn-lt"/>
                <a:ea typeface="+mn-ea"/>
                <a:cs typeface="+mn-cs"/>
              </a:rPr>
              <a:t>PowerShell le meilleur ami de l'admin Azure (Yoann </a:t>
            </a:r>
            <a:r>
              <a:rPr lang="fr-FR" sz="1200" b="0" i="0" kern="1200" dirty="0" err="1">
                <a:solidFill>
                  <a:schemeClr val="tx1"/>
                </a:solidFill>
                <a:effectLst/>
                <a:latin typeface="+mn-lt"/>
                <a:ea typeface="+mn-ea"/>
                <a:cs typeface="+mn-cs"/>
              </a:rPr>
              <a:t>Guillo</a:t>
            </a:r>
            <a:r>
              <a:rPr lang="fr-FR" sz="1200" b="0" i="0" kern="1200" dirty="0">
                <a:solidFill>
                  <a:schemeClr val="tx1"/>
                </a:solidFill>
                <a:effectLst/>
                <a:latin typeface="+mn-lt"/>
                <a:ea typeface="+mn-ea"/>
                <a:cs typeface="+mn-cs"/>
              </a:rPr>
              <a:t>)</a:t>
            </a:r>
          </a:p>
          <a:p>
            <a:pPr marL="0" indent="0">
              <a:buFont typeface="Arial" panose="020B0604020202020204" pitchFamily="34" charset="0"/>
              <a:buNone/>
            </a:pPr>
            <a:endParaRPr lang="fr-FR" sz="1200" b="0" i="0" kern="1200" noProof="0" dirty="0">
              <a:solidFill>
                <a:schemeClr val="tx1"/>
              </a:solidFill>
              <a:effectLst/>
              <a:latin typeface="+mn-lt"/>
              <a:ea typeface="+mn-ea"/>
              <a:cs typeface="+mn-cs"/>
            </a:endParaRPr>
          </a:p>
          <a:p>
            <a:pPr marL="0" indent="0">
              <a:buFont typeface="Arial" panose="020B0604020202020204" pitchFamily="34" charset="0"/>
              <a:buNone/>
            </a:pPr>
            <a:endParaRPr lang="fr-FR" noProof="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045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noProof="0" dirty="0"/>
          </a:p>
          <a:p>
            <a:r>
              <a:rPr lang="fr-FR" noProof="0" dirty="0"/>
              <a:t>Release pipeline : on a parlé de </a:t>
            </a:r>
            <a:r>
              <a:rPr lang="fr-FR" noProof="0" dirty="0" err="1"/>
              <a:t>versionning</a:t>
            </a:r>
            <a:r>
              <a:rPr lang="fr-FR" noProof="0" dirty="0"/>
              <a:t>, de pipeline dans VSTS (Azure </a:t>
            </a:r>
            <a:r>
              <a:rPr lang="fr-FR" noProof="0" dirty="0" err="1"/>
              <a:t>Devops</a:t>
            </a:r>
            <a:r>
              <a:rPr lang="fr-FR" noProof="0" dirty="0"/>
              <a:t> maintenant)</a:t>
            </a:r>
          </a:p>
          <a:p>
            <a:r>
              <a:rPr lang="fr-FR" noProof="0" dirty="0"/>
              <a:t>Pester Infrastructure : on a parlé de comment valider que son infra est correct</a:t>
            </a:r>
          </a:p>
          <a:p>
            <a:r>
              <a:rPr lang="fr-FR" noProof="0" dirty="0"/>
              <a:t>Pester script : on a parlé de la façon de valider que les scripts font ce que nous attendons et surtout qu’il n’y est pas de régression si on modifie le script</a:t>
            </a:r>
          </a:p>
          <a:p>
            <a:endParaRPr lang="fr-FR" noProof="0" dirty="0"/>
          </a:p>
          <a:p>
            <a:r>
              <a:rPr lang="fr-FR" noProof="0" dirty="0"/>
              <a:t>Nous verrons plus tard mais le template Plaster peut intégrer toutes ces notions : Build, CI/CD, Pester, </a:t>
            </a:r>
            <a:r>
              <a:rPr lang="fr-FR" noProof="0" dirty="0" err="1"/>
              <a:t>Deploy</a:t>
            </a:r>
            <a:r>
              <a:rPr lang="fr-FR" noProof="0" dirty="0"/>
              <a:t> … mais ce n’est pas une obligation</a:t>
            </a:r>
          </a:p>
          <a:p>
            <a:endParaRPr lang="fr-FR" noProof="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455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71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module de base a minima:</a:t>
            </a:r>
          </a:p>
          <a:p>
            <a:pPr marL="171450" indent="-171450">
              <a:buFont typeface="Arial" panose="020B0604020202020204" pitchFamily="34" charset="0"/>
              <a:buChar char="•"/>
            </a:pPr>
            <a:r>
              <a:rPr lang="fr-FR" noProof="0" dirty="0"/>
              <a:t>1 fichier manifest psd1</a:t>
            </a:r>
          </a:p>
          <a:p>
            <a:pPr marL="171450" indent="-171450">
              <a:buFont typeface="Arial" panose="020B0604020202020204" pitchFamily="34" charset="0"/>
              <a:buChar char="•"/>
            </a:pPr>
            <a:r>
              <a:rPr lang="fr-FR" noProof="0" dirty="0"/>
              <a:t>1 fichier contenant le code psm1</a:t>
            </a:r>
          </a:p>
          <a:p>
            <a:pPr marL="171450" indent="-171450">
              <a:buFont typeface="Arial" panose="020B0604020202020204" pitchFamily="34" charset="0"/>
              <a:buChar char="•"/>
            </a:pPr>
            <a:endParaRPr lang="fr-FR" noProof="0" dirty="0"/>
          </a:p>
          <a:p>
            <a:pPr marL="0" indent="0">
              <a:buFont typeface="Arial" panose="020B0604020202020204" pitchFamily="34" charset="0"/>
              <a:buNone/>
            </a:pPr>
            <a:r>
              <a:rPr lang="fr-FR" noProof="0" dirty="0"/>
              <a:t>Second exemple : découpage des sources dans différents dossiers</a:t>
            </a:r>
          </a:p>
          <a:p>
            <a:pPr marL="0" indent="0">
              <a:buFont typeface="Arial" panose="020B0604020202020204" pitchFamily="34" charset="0"/>
              <a:buNone/>
            </a:pPr>
            <a:endParaRPr lang="fr-FR" noProof="0" dirty="0"/>
          </a:p>
          <a:p>
            <a:pPr marL="0" indent="0">
              <a:buFont typeface="Arial" panose="020B0604020202020204" pitchFamily="34" charset="0"/>
              <a:buNone/>
            </a:pPr>
            <a:r>
              <a:rPr lang="fr-FR" noProof="0" dirty="0"/>
              <a:t>Troisième exemple : ajout d’un dossier CI pour mettre les scripts pour l’intégration continu</a:t>
            </a:r>
          </a:p>
          <a:p>
            <a:pPr marL="0" indent="0">
              <a:buFont typeface="Arial" panose="020B0604020202020204" pitchFamily="34" charset="0"/>
              <a:buNone/>
            </a:pPr>
            <a:endParaRPr lang="fr-FR" noProof="0" dirty="0"/>
          </a:p>
          <a:p>
            <a:pPr marL="0" indent="0">
              <a:buFont typeface="Arial" panose="020B0604020202020204" pitchFamily="34" charset="0"/>
              <a:buNone/>
            </a:pPr>
            <a:r>
              <a:rPr lang="fr-FR" noProof="0" dirty="0"/>
              <a:t>Quatrième exemple : on ajoute les tests unitaires Pester </a:t>
            </a:r>
          </a:p>
          <a:p>
            <a:pPr marL="0" indent="0">
              <a:buFont typeface="Arial" panose="020B0604020202020204" pitchFamily="34" charset="0"/>
              <a:buNone/>
            </a:pPr>
            <a:endParaRPr lang="fr-FR" noProof="0" dirty="0"/>
          </a:p>
          <a:p>
            <a:pPr marL="0" indent="0">
              <a:buFont typeface="Arial" panose="020B0604020202020204" pitchFamily="34" charset="0"/>
              <a:buNone/>
            </a:pPr>
            <a:r>
              <a:rPr lang="fr-FR" noProof="0" dirty="0"/>
              <a:t>….. Etc. on peut structurer son module de différente façon en fonction de son besoin</a:t>
            </a:r>
          </a:p>
          <a:p>
            <a:pPr marL="0" indent="0">
              <a:buFont typeface="Arial" panose="020B0604020202020204" pitchFamily="34" charset="0"/>
              <a:buNone/>
            </a:pPr>
            <a:endParaRPr lang="fr-FR" noProof="0" dirty="0"/>
          </a:p>
          <a:p>
            <a:pPr marL="0" indent="0">
              <a:buFont typeface="Arial" panose="020B0604020202020204" pitchFamily="34" charset="0"/>
              <a:buNone/>
            </a:pPr>
            <a:r>
              <a:rPr lang="fr-FR" noProof="0" dirty="0"/>
              <a:t>Le but au final étant d’avoir un module simple à déployer mais cela sort du champs de cette présentation =&gt; allez voir la présentation de Francois-Xavier sur le Build </a:t>
            </a:r>
          </a:p>
          <a:p>
            <a:pPr marL="0" indent="0">
              <a:buFont typeface="Arial" panose="020B0604020202020204" pitchFamily="34" charset="0"/>
              <a:buNone/>
            </a:pPr>
            <a:endParaRPr lang="fr-FR" noProof="0" dirty="0"/>
          </a:p>
          <a:p>
            <a:pPr marL="0" indent="0">
              <a:buFont typeface="Arial" panose="020B0604020202020204" pitchFamily="34" charset="0"/>
              <a:buNone/>
            </a:pPr>
            <a:endParaRPr lang="fr-FR" noProof="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2009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Comme nous l’avons vu un module </a:t>
            </a:r>
            <a:r>
              <a:rPr lang="fr-FR" noProof="0" dirty="0"/>
              <a:t>peut</a:t>
            </a:r>
            <a:r>
              <a:rPr lang="fr-FR" dirty="0"/>
              <a:t> se présenter de différentes manières lors de son développement mais PowerShell c’est la répétabilité, la standardisation =&gt; comment faire pareil avec la création de nos modules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200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Création de toute sorte de ressource : nous allons nous attarder sur la structuration de nos modules mais on peut utiliser </a:t>
            </a:r>
            <a:r>
              <a:rPr lang="fr-FR" noProof="0" dirty="0" err="1"/>
              <a:t>Plaster</a:t>
            </a:r>
            <a:r>
              <a:rPr lang="fr-FR" noProof="0" dirty="0"/>
              <a:t> dans d’autres domaine (et d’autre langage de programmation)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117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Rapide tour des fonctions de </a:t>
            </a:r>
            <a:r>
              <a:rPr lang="fr-FR" noProof="0" dirty="0" err="1"/>
              <a:t>Plaster</a:t>
            </a:r>
            <a:endParaRPr lang="fr-FR" noProof="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9E0B71-8432-4993-A328-60990DEF3EA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919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fld id="{0DB167C8-2E4E-4037-B5AE-AD31BBB99166}"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CE557522-C8F9-457B-9E15-8F29C125C697}" type="slidenum">
              <a:rPr lang="en-CA" smtClean="0"/>
              <a:t>‹#›</a:t>
            </a:fld>
            <a:endParaRPr lang="en-CA"/>
          </a:p>
        </p:txBody>
      </p:sp>
    </p:spTree>
    <p:extLst>
      <p:ext uri="{BB962C8B-B14F-4D97-AF65-F5344CB8AC3E}">
        <p14:creationId xmlns:p14="http://schemas.microsoft.com/office/powerpoint/2010/main" val="391318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fld id="{34F5086F-A922-4133-99B7-FC3B77C86447}"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AA7507D8-0D74-4401-96EB-0E817BC3B7C7}" type="slidenum">
              <a:rPr lang="en-CA" smtClean="0"/>
              <a:t>‹#›</a:t>
            </a:fld>
            <a:endParaRPr lang="en-CA"/>
          </a:p>
        </p:txBody>
      </p:sp>
    </p:spTree>
    <p:extLst>
      <p:ext uri="{BB962C8B-B14F-4D97-AF65-F5344CB8AC3E}">
        <p14:creationId xmlns:p14="http://schemas.microsoft.com/office/powerpoint/2010/main" val="36058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fld id="{34F5086F-A922-4133-99B7-FC3B77C86447}"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AA7507D8-0D74-4401-96EB-0E817BC3B7C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3468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fld id="{34F5086F-A922-4133-99B7-FC3B77C86447}"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AA7507D8-0D74-4401-96EB-0E817BC3B7C7}" type="slidenum">
              <a:rPr lang="en-CA" smtClean="0"/>
              <a:t>‹#›</a:t>
            </a:fld>
            <a:endParaRPr lang="en-CA"/>
          </a:p>
        </p:txBody>
      </p:sp>
    </p:spTree>
    <p:extLst>
      <p:ext uri="{BB962C8B-B14F-4D97-AF65-F5344CB8AC3E}">
        <p14:creationId xmlns:p14="http://schemas.microsoft.com/office/powerpoint/2010/main" val="252965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fld id="{34F5086F-A922-4133-99B7-FC3B77C86447}"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AA7507D8-0D74-4401-96EB-0E817BC3B7C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4147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fld id="{34F5086F-A922-4133-99B7-FC3B77C86447}"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AA7507D8-0D74-4401-96EB-0E817BC3B7C7}" type="slidenum">
              <a:rPr lang="en-CA" smtClean="0"/>
              <a:t>‹#›</a:t>
            </a:fld>
            <a:endParaRPr lang="en-CA"/>
          </a:p>
        </p:txBody>
      </p:sp>
    </p:spTree>
    <p:extLst>
      <p:ext uri="{BB962C8B-B14F-4D97-AF65-F5344CB8AC3E}">
        <p14:creationId xmlns:p14="http://schemas.microsoft.com/office/powerpoint/2010/main" val="2624440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15876142-82B7-48AC-9971-E159D32A314F}"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304477B7-1FD1-43D3-82B6-B775DAB7B79F}" type="slidenum">
              <a:rPr lang="en-CA" smtClean="0"/>
              <a:t>‹#›</a:t>
            </a:fld>
            <a:endParaRPr lang="en-CA"/>
          </a:p>
        </p:txBody>
      </p:sp>
    </p:spTree>
    <p:extLst>
      <p:ext uri="{BB962C8B-B14F-4D97-AF65-F5344CB8AC3E}">
        <p14:creationId xmlns:p14="http://schemas.microsoft.com/office/powerpoint/2010/main" val="131822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4DCC1520-E680-4D91-9B95-B66C6EC433D4}"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D475CFF8-16CF-4BCD-A97D-74CB9991567D}" type="slidenum">
              <a:rPr lang="en-CA" smtClean="0"/>
              <a:t>‹#›</a:t>
            </a:fld>
            <a:endParaRPr lang="en-CA"/>
          </a:p>
        </p:txBody>
      </p:sp>
    </p:spTree>
    <p:extLst>
      <p:ext uri="{BB962C8B-B14F-4D97-AF65-F5344CB8AC3E}">
        <p14:creationId xmlns:p14="http://schemas.microsoft.com/office/powerpoint/2010/main" val="343200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96E04EFB-F6A4-4DD4-8DDB-76BB68517EF5}"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1364BB88-98C6-4B82-BE65-918B56B22C1D}" type="slidenum">
              <a:rPr lang="en-CA" smtClean="0"/>
              <a:t>‹#›</a:t>
            </a:fld>
            <a:endParaRPr lang="en-CA"/>
          </a:p>
        </p:txBody>
      </p:sp>
    </p:spTree>
    <p:extLst>
      <p:ext uri="{BB962C8B-B14F-4D97-AF65-F5344CB8AC3E}">
        <p14:creationId xmlns:p14="http://schemas.microsoft.com/office/powerpoint/2010/main" val="25808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fld id="{6166C97C-2803-493D-9EF0-E3372CFC9BDF}" type="datetime1">
              <a:rPr lang="fr-FR" smtClean="0"/>
              <a:pPr lvl="0"/>
              <a:t>09/04/2019</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9166833F-956E-4910-BB0D-2CE983BA4224}" type="slidenum">
              <a:rPr lang="en-CA" smtClean="0"/>
              <a:t>‹#›</a:t>
            </a:fld>
            <a:endParaRPr lang="en-CA"/>
          </a:p>
        </p:txBody>
      </p:sp>
    </p:spTree>
    <p:extLst>
      <p:ext uri="{BB962C8B-B14F-4D97-AF65-F5344CB8AC3E}">
        <p14:creationId xmlns:p14="http://schemas.microsoft.com/office/powerpoint/2010/main" val="83430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5A0448F5-B312-4A14-ADEF-D33E85FDA172}" type="datetime1">
              <a:rPr lang="fr-FR" smtClean="0"/>
              <a:pPr lvl="0"/>
              <a:t>09/04/2019</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2CA0B804-1A39-443C-9580-4139C1692BB8}" type="slidenum">
              <a:rPr lang="en-CA" smtClean="0"/>
              <a:t>‹#›</a:t>
            </a:fld>
            <a:endParaRPr lang="en-CA"/>
          </a:p>
        </p:txBody>
      </p:sp>
    </p:spTree>
    <p:extLst>
      <p:ext uri="{BB962C8B-B14F-4D97-AF65-F5344CB8AC3E}">
        <p14:creationId xmlns:p14="http://schemas.microsoft.com/office/powerpoint/2010/main" val="376781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A207F05F-8EC2-41BB-957E-8CFA5FBEA258}" type="datetime1">
              <a:rPr lang="fr-FR" smtClean="0"/>
              <a:pPr lvl="0"/>
              <a:t>09/04/2019</a:t>
            </a:fld>
            <a:endParaRPr lang="fr-FR"/>
          </a:p>
        </p:txBody>
      </p:sp>
      <p:sp>
        <p:nvSpPr>
          <p:cNvPr id="8" name="Footer Placeholder 7"/>
          <p:cNvSpPr>
            <a:spLocks noGrp="1"/>
          </p:cNvSpPr>
          <p:nvPr>
            <p:ph type="ftr" sz="quarter" idx="11"/>
          </p:nvPr>
        </p:nvSpPr>
        <p:spPr/>
        <p:txBody>
          <a:bodyPr/>
          <a:lstStyle/>
          <a:p>
            <a:pPr lvl="0"/>
            <a:endParaRPr lang="fr-FR"/>
          </a:p>
        </p:txBody>
      </p:sp>
      <p:sp>
        <p:nvSpPr>
          <p:cNvPr id="9" name="Slide Number Placeholder 8"/>
          <p:cNvSpPr>
            <a:spLocks noGrp="1"/>
          </p:cNvSpPr>
          <p:nvPr>
            <p:ph type="sldNum" sz="quarter" idx="12"/>
          </p:nvPr>
        </p:nvSpPr>
        <p:spPr/>
        <p:txBody>
          <a:bodyPr/>
          <a:lstStyle/>
          <a:p>
            <a:pPr lvl="0"/>
            <a:fld id="{710E1BD1-B2C1-4BD1-A749-7CA9B62D582A}" type="slidenum">
              <a:rPr lang="en-CA" smtClean="0"/>
              <a:t>‹#›</a:t>
            </a:fld>
            <a:endParaRPr lang="en-CA"/>
          </a:p>
        </p:txBody>
      </p:sp>
    </p:spTree>
    <p:extLst>
      <p:ext uri="{BB962C8B-B14F-4D97-AF65-F5344CB8AC3E}">
        <p14:creationId xmlns:p14="http://schemas.microsoft.com/office/powerpoint/2010/main" val="47990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3D85BDDE-3F29-4EC8-9FA3-84C584244416}" type="datetime1">
              <a:rPr lang="fr-FR" smtClean="0"/>
              <a:pPr lvl="0"/>
              <a:t>09/04/2019</a:t>
            </a:fld>
            <a:endParaRPr lang="fr-FR"/>
          </a:p>
        </p:txBody>
      </p:sp>
      <p:sp>
        <p:nvSpPr>
          <p:cNvPr id="4" name="Footer Placeholder 3"/>
          <p:cNvSpPr>
            <a:spLocks noGrp="1"/>
          </p:cNvSpPr>
          <p:nvPr>
            <p:ph type="ftr" sz="quarter" idx="11"/>
          </p:nvPr>
        </p:nvSpPr>
        <p:spPr/>
        <p:txBody>
          <a:bodyPr/>
          <a:lstStyle/>
          <a:p>
            <a:pPr lvl="0"/>
            <a:endParaRPr lang="fr-FR"/>
          </a:p>
        </p:txBody>
      </p:sp>
      <p:sp>
        <p:nvSpPr>
          <p:cNvPr id="5" name="Slide Number Placeholder 4"/>
          <p:cNvSpPr>
            <a:spLocks noGrp="1"/>
          </p:cNvSpPr>
          <p:nvPr>
            <p:ph type="sldNum" sz="quarter" idx="12"/>
          </p:nvPr>
        </p:nvSpPr>
        <p:spPr/>
        <p:txBody>
          <a:bodyPr/>
          <a:lstStyle/>
          <a:p>
            <a:pPr lvl="0"/>
            <a:fld id="{18F51BF0-AD49-416C-989B-DF7F28D5BB7D}" type="slidenum">
              <a:rPr lang="en-CA" smtClean="0"/>
              <a:t>‹#›</a:t>
            </a:fld>
            <a:endParaRPr lang="en-CA"/>
          </a:p>
        </p:txBody>
      </p:sp>
    </p:spTree>
    <p:extLst>
      <p:ext uri="{BB962C8B-B14F-4D97-AF65-F5344CB8AC3E}">
        <p14:creationId xmlns:p14="http://schemas.microsoft.com/office/powerpoint/2010/main" val="378297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0165F27F-8883-4A1B-9F63-F32A6BF54199}" type="datetime1">
              <a:rPr lang="fr-FR" smtClean="0"/>
              <a:pPr lvl="0"/>
              <a:t>09/04/2019</a:t>
            </a:fld>
            <a:endParaRPr lang="fr-FR"/>
          </a:p>
        </p:txBody>
      </p:sp>
      <p:sp>
        <p:nvSpPr>
          <p:cNvPr id="3" name="Footer Placeholder 2"/>
          <p:cNvSpPr>
            <a:spLocks noGrp="1"/>
          </p:cNvSpPr>
          <p:nvPr>
            <p:ph type="ftr" sz="quarter" idx="11"/>
          </p:nvPr>
        </p:nvSpPr>
        <p:spPr/>
        <p:txBody>
          <a:bodyPr/>
          <a:lstStyle/>
          <a:p>
            <a:pPr lvl="0"/>
            <a:endParaRPr lang="fr-FR"/>
          </a:p>
        </p:txBody>
      </p:sp>
      <p:sp>
        <p:nvSpPr>
          <p:cNvPr id="4" name="Slide Number Placeholder 3"/>
          <p:cNvSpPr>
            <a:spLocks noGrp="1"/>
          </p:cNvSpPr>
          <p:nvPr>
            <p:ph type="sldNum" sz="quarter" idx="12"/>
          </p:nvPr>
        </p:nvSpPr>
        <p:spPr/>
        <p:txBody>
          <a:bodyPr/>
          <a:lstStyle/>
          <a:p>
            <a:pPr lvl="0"/>
            <a:fld id="{E6F73D8E-4ABD-4FF0-9E97-24580D9B6BCB}" type="slidenum">
              <a:rPr lang="en-CA" smtClean="0"/>
              <a:t>‹#›</a:t>
            </a:fld>
            <a:endParaRPr lang="en-CA"/>
          </a:p>
        </p:txBody>
      </p:sp>
    </p:spTree>
    <p:extLst>
      <p:ext uri="{BB962C8B-B14F-4D97-AF65-F5344CB8AC3E}">
        <p14:creationId xmlns:p14="http://schemas.microsoft.com/office/powerpoint/2010/main" val="10605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fld id="{7735ACD9-3E2E-4F8B-9FE8-13C60CBBA3B2}" type="datetime1">
              <a:rPr lang="fr-FR" smtClean="0"/>
              <a:pPr lvl="0"/>
              <a:t>09/04/2019</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79F8F53C-DB79-4C7E-B33B-3E05D38416AD}" type="slidenum">
              <a:rPr lang="en-CA" smtClean="0"/>
              <a:t>‹#›</a:t>
            </a:fld>
            <a:endParaRPr lang="en-CA"/>
          </a:p>
        </p:txBody>
      </p:sp>
    </p:spTree>
    <p:extLst>
      <p:ext uri="{BB962C8B-B14F-4D97-AF65-F5344CB8AC3E}">
        <p14:creationId xmlns:p14="http://schemas.microsoft.com/office/powerpoint/2010/main" val="672055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1C071D36-4209-4465-8889-00A02252E254}" type="slidenum">
              <a:rPr lang="en-CA" smtClean="0"/>
              <a:t>‹#›</a:t>
            </a:fld>
            <a:endParaRPr lang="en-CA"/>
          </a:p>
        </p:txBody>
      </p:sp>
      <p:sp>
        <p:nvSpPr>
          <p:cNvPr id="5" name="Date Placeholder 4"/>
          <p:cNvSpPr>
            <a:spLocks noGrp="1"/>
          </p:cNvSpPr>
          <p:nvPr>
            <p:ph type="dt" sz="half" idx="10"/>
          </p:nvPr>
        </p:nvSpPr>
        <p:spPr/>
        <p:txBody>
          <a:bodyPr/>
          <a:lstStyle/>
          <a:p>
            <a:pPr lvl="0"/>
            <a:fld id="{080A9674-7E6E-4257-A0E2-963500693F32}" type="datetime1">
              <a:rPr lang="fr-FR" smtClean="0"/>
              <a:pPr lvl="0"/>
              <a:t>09/04/2019</a:t>
            </a:fld>
            <a:endParaRPr lang="fr-FR"/>
          </a:p>
        </p:txBody>
      </p:sp>
    </p:spTree>
    <p:extLst>
      <p:ext uri="{BB962C8B-B14F-4D97-AF65-F5344CB8AC3E}">
        <p14:creationId xmlns:p14="http://schemas.microsoft.com/office/powerpoint/2010/main" val="219435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34F5086F-A922-4133-99B7-FC3B77C86447}" type="datetime1">
              <a:rPr lang="fr-FR" smtClean="0"/>
              <a:pPr lvl="0"/>
              <a:t>09/04/2019</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lvl="0"/>
            <a:fld id="{AA7507D8-0D74-4401-96EB-0E817BC3B7C7}" type="slidenum">
              <a:rPr lang="en-CA" smtClean="0"/>
              <a:t>‹#›</a:t>
            </a:fld>
            <a:endParaRPr lang="en-CA"/>
          </a:p>
        </p:txBody>
      </p:sp>
    </p:spTree>
    <p:extLst>
      <p:ext uri="{BB962C8B-B14F-4D97-AF65-F5344CB8AC3E}">
        <p14:creationId xmlns:p14="http://schemas.microsoft.com/office/powerpoint/2010/main" val="393319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twitter.com/IronTUX"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howiautomatedthis.lienhard.fr/" TargetMode="External"/><Relationship Id="rId5" Type="http://schemas.openxmlformats.org/officeDocument/2006/relationships/hyperlink" Target="https://github.com/LaurentLienhard/" TargetMode="External"/><Relationship Id="rId4" Type="http://schemas.openxmlformats.org/officeDocument/2006/relationships/hyperlink" Target="https://www.linkedin.com/in/laurent-lienhard-6168052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github.com/LaurentLienhard/FRPSUGModule" TargetMode="External"/><Relationship Id="rId5" Type="http://schemas.openxmlformats.org/officeDocument/2006/relationships/hyperlink" Target="https://github.com/gaelcolas/SampleModule" TargetMode="External"/><Relationship Id="rId4" Type="http://schemas.openxmlformats.org/officeDocument/2006/relationships/hyperlink" Target="https://github.com/christophekumor/AskPlasterTemplat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2TH43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lack.poshcode.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youtu.be/WJ140S4mCfM?t=110" TargetMode="External"/><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youtu.be/-gyvP-h-zXs" TargetMode="External"/><Relationship Id="rId5" Type="http://schemas.openxmlformats.org/officeDocument/2006/relationships/hyperlink" Target="https://www.youtube.com/watch?v=sO3GaSpLIdE" TargetMode="External"/><Relationship Id="rId4" Type="http://schemas.openxmlformats.org/officeDocument/2006/relationships/hyperlink" Target="https://www.youtube.com/watch?v=glhNRB0xyF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93D4CE19-6913-4097-B4CF-769090A90CF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22" name="TextBox 7">
            <a:extLst>
              <a:ext uri="{FF2B5EF4-FFF2-40B4-BE49-F238E27FC236}">
                <a16:creationId xmlns:a16="http://schemas.microsoft.com/office/drawing/2014/main" id="{3EE2498C-AD63-48D4-938D-CEE91A2D4D49}"/>
              </a:ext>
            </a:extLst>
          </p:cNvPr>
          <p:cNvSpPr txBox="1"/>
          <p:nvPr/>
        </p:nvSpPr>
        <p:spPr>
          <a:xfrm>
            <a:off x="4591332" y="70582"/>
            <a:ext cx="10024219"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fr-FR" sz="4000" b="0" i="0" u="none" strike="noStrike" kern="1200" cap="none" spc="0" normalizeH="0" baseline="0" noProof="0" dirty="0">
                <a:ln>
                  <a:noFill/>
                </a:ln>
                <a:solidFill>
                  <a:prstClr val="white">
                    <a:lumMod val="95000"/>
                  </a:prstClr>
                </a:solidFill>
                <a:effectLst/>
                <a:uLnTx/>
                <a:uFillTx/>
                <a:latin typeface="Calibri"/>
                <a:ea typeface="+mn-ea"/>
                <a:cs typeface="+mn-cs"/>
              </a:rPr>
              <a:t>French PowerShell User Group</a:t>
            </a:r>
          </a:p>
        </p:txBody>
      </p:sp>
      <p:sp>
        <p:nvSpPr>
          <p:cNvPr id="2" name="TextBox 1">
            <a:extLst>
              <a:ext uri="{FF2B5EF4-FFF2-40B4-BE49-F238E27FC236}">
                <a16:creationId xmlns:a16="http://schemas.microsoft.com/office/drawing/2014/main" id="{C4353FBB-906C-4E58-A583-DC564CEC6071}"/>
              </a:ext>
            </a:extLst>
          </p:cNvPr>
          <p:cNvSpPr txBox="1"/>
          <p:nvPr/>
        </p:nvSpPr>
        <p:spPr>
          <a:xfrm>
            <a:off x="1508369" y="2879877"/>
            <a:ext cx="10535138" cy="923330"/>
          </a:xfrm>
          <a:prstGeom prst="rect">
            <a:avLst/>
          </a:prstGeom>
          <a:noFill/>
        </p:spPr>
        <p:txBody>
          <a:bodyPr wrap="square" rtlCol="0">
            <a:spAutoFit/>
          </a:bodyPr>
          <a:lstStyle/>
          <a:p>
            <a:r>
              <a:rPr lang="fr-FR" sz="5400" dirty="0"/>
              <a:t>PLASTER (les Bases)</a:t>
            </a:r>
          </a:p>
        </p:txBody>
      </p:sp>
    </p:spTree>
    <p:extLst>
      <p:ext uri="{BB962C8B-B14F-4D97-AF65-F5344CB8AC3E}">
        <p14:creationId xmlns:p14="http://schemas.microsoft.com/office/powerpoint/2010/main" val="17112439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4" name="TextBox 13">
            <a:extLst>
              <a:ext uri="{FF2B5EF4-FFF2-40B4-BE49-F238E27FC236}">
                <a16:creationId xmlns:a16="http://schemas.microsoft.com/office/drawing/2014/main" id="{5B9E9693-CADB-4A9F-A974-AF40ED388105}"/>
              </a:ext>
            </a:extLst>
          </p:cNvPr>
          <p:cNvSpPr txBox="1"/>
          <p:nvPr/>
        </p:nvSpPr>
        <p:spPr>
          <a:xfrm>
            <a:off x="589280" y="606323"/>
            <a:ext cx="966216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Trebuchet MS" panose="020B0603020202020204"/>
                <a:ea typeface="+mn-ea"/>
                <a:cs typeface="+mn-cs"/>
              </a:rPr>
              <a:t>Manifest Kesako ?</a:t>
            </a:r>
          </a:p>
        </p:txBody>
      </p:sp>
      <p:sp>
        <p:nvSpPr>
          <p:cNvPr id="16" name="Content Placeholder 2">
            <a:extLst>
              <a:ext uri="{FF2B5EF4-FFF2-40B4-BE49-F238E27FC236}">
                <a16:creationId xmlns:a16="http://schemas.microsoft.com/office/drawing/2014/main" id="{480E9127-2284-40F5-BAE4-86DD33CB574A}"/>
              </a:ext>
            </a:extLst>
          </p:cNvPr>
          <p:cNvSpPr>
            <a:spLocks noGrp="1"/>
          </p:cNvSpPr>
          <p:nvPr>
            <p:ph idx="1"/>
          </p:nvPr>
        </p:nvSpPr>
        <p:spPr>
          <a:xfrm>
            <a:off x="589280" y="1253331"/>
            <a:ext cx="10200640" cy="3003709"/>
          </a:xfrm>
        </p:spPr>
        <p:txBody>
          <a:bodyPr>
            <a:normAutofit lnSpcReduction="10000"/>
          </a:bodyPr>
          <a:lstStyle/>
          <a:p>
            <a:endParaRPr lang="fr-FR" sz="2800" noProof="1"/>
          </a:p>
          <a:p>
            <a:r>
              <a:rPr lang="fr-FR" sz="2800" noProof="1"/>
              <a:t>Il sert a décrire le comportement que Plaster va avoir</a:t>
            </a:r>
          </a:p>
          <a:p>
            <a:r>
              <a:rPr lang="fr-FR" sz="2800" noProof="1"/>
              <a:t>Il se compose de 3 parties :</a:t>
            </a:r>
          </a:p>
          <a:p>
            <a:pPr lvl="1"/>
            <a:r>
              <a:rPr lang="fr-FR" sz="2600" noProof="1"/>
              <a:t>Metadata : Informations (nom, description, Titre, Tag ..)</a:t>
            </a:r>
          </a:p>
          <a:p>
            <a:pPr lvl="1"/>
            <a:r>
              <a:rPr lang="fr-FR" sz="2600" noProof="1"/>
              <a:t>Parameter : Informations récupérées sous forme de question</a:t>
            </a:r>
          </a:p>
          <a:p>
            <a:pPr lvl="1"/>
            <a:r>
              <a:rPr lang="fr-FR" sz="2600" noProof="1"/>
              <a:t>Content : La partie qui va construire le structure du module </a:t>
            </a:r>
          </a:p>
        </p:txBody>
      </p:sp>
    </p:spTree>
    <p:extLst>
      <p:ext uri="{BB962C8B-B14F-4D97-AF65-F5344CB8AC3E}">
        <p14:creationId xmlns:p14="http://schemas.microsoft.com/office/powerpoint/2010/main" val="3283875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93D4CE19-6913-4097-B4CF-769090A90CF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2" name="TextBox 1">
            <a:extLst>
              <a:ext uri="{FF2B5EF4-FFF2-40B4-BE49-F238E27FC236}">
                <a16:creationId xmlns:a16="http://schemas.microsoft.com/office/drawing/2014/main" id="{C4353FBB-906C-4E58-A583-DC564CEC6071}"/>
              </a:ext>
            </a:extLst>
          </p:cNvPr>
          <p:cNvSpPr txBox="1"/>
          <p:nvPr/>
        </p:nvSpPr>
        <p:spPr>
          <a:xfrm>
            <a:off x="1508369" y="2879877"/>
            <a:ext cx="105351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prstClr val="white"/>
                </a:solidFill>
                <a:effectLst/>
                <a:uLnTx/>
                <a:uFillTx/>
                <a:latin typeface="Trebuchet MS" panose="020B0603020202020204"/>
                <a:ea typeface="+mn-ea"/>
                <a:cs typeface="+mn-cs"/>
              </a:rPr>
              <a:t>DEMO 2</a:t>
            </a:r>
          </a:p>
        </p:txBody>
      </p:sp>
    </p:spTree>
    <p:extLst>
      <p:ext uri="{BB962C8B-B14F-4D97-AF65-F5344CB8AC3E}">
        <p14:creationId xmlns:p14="http://schemas.microsoft.com/office/powerpoint/2010/main" val="173849603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4" name="TextBox 13">
            <a:extLst>
              <a:ext uri="{FF2B5EF4-FFF2-40B4-BE49-F238E27FC236}">
                <a16:creationId xmlns:a16="http://schemas.microsoft.com/office/drawing/2014/main" id="{5B9E9693-CADB-4A9F-A974-AF40ED388105}"/>
              </a:ext>
            </a:extLst>
          </p:cNvPr>
          <p:cNvSpPr txBox="1"/>
          <p:nvPr/>
        </p:nvSpPr>
        <p:spPr>
          <a:xfrm>
            <a:off x="589280" y="606323"/>
            <a:ext cx="966216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Trebuchet MS" panose="020B0603020202020204"/>
                <a:ea typeface="+mn-ea"/>
                <a:cs typeface="+mn-cs"/>
              </a:rPr>
              <a:t>Parameter</a:t>
            </a:r>
          </a:p>
        </p:txBody>
      </p:sp>
      <p:sp>
        <p:nvSpPr>
          <p:cNvPr id="16" name="Content Placeholder 2">
            <a:extLst>
              <a:ext uri="{FF2B5EF4-FFF2-40B4-BE49-F238E27FC236}">
                <a16:creationId xmlns:a16="http://schemas.microsoft.com/office/drawing/2014/main" id="{480E9127-2284-40F5-BAE4-86DD33CB574A}"/>
              </a:ext>
            </a:extLst>
          </p:cNvPr>
          <p:cNvSpPr>
            <a:spLocks noGrp="1"/>
          </p:cNvSpPr>
          <p:nvPr>
            <p:ph idx="1"/>
          </p:nvPr>
        </p:nvSpPr>
        <p:spPr>
          <a:xfrm>
            <a:off x="589280" y="1253331"/>
            <a:ext cx="10200640" cy="1479709"/>
          </a:xfrm>
        </p:spPr>
        <p:txBody>
          <a:bodyPr>
            <a:normAutofit/>
          </a:bodyPr>
          <a:lstStyle/>
          <a:p>
            <a:pPr marL="0" indent="0">
              <a:buNone/>
            </a:pPr>
            <a:r>
              <a:rPr lang="fr-FR" sz="2400" dirty="0">
                <a:sym typeface="Wingdings" panose="05000000000000000000" pitchFamily="2" charset="2"/>
              </a:rPr>
              <a:t>Ce sont des questions posées à l’utilisateur qui définissent des variables qui seront utilisées plus tard dans la partie content pour créer le module.</a:t>
            </a:r>
          </a:p>
          <a:p>
            <a:pPr marL="0" indent="0">
              <a:buNone/>
            </a:pPr>
            <a:endParaRPr lang="fr-FR" sz="2800" dirty="0"/>
          </a:p>
        </p:txBody>
      </p:sp>
      <p:sp>
        <p:nvSpPr>
          <p:cNvPr id="6" name="Content Placeholder 2">
            <a:extLst>
              <a:ext uri="{FF2B5EF4-FFF2-40B4-BE49-F238E27FC236}">
                <a16:creationId xmlns:a16="http://schemas.microsoft.com/office/drawing/2014/main" id="{8BE20366-2BD3-4443-A0D3-70A7E39D6D82}"/>
              </a:ext>
            </a:extLst>
          </p:cNvPr>
          <p:cNvSpPr txBox="1">
            <a:spLocks/>
          </p:cNvSpPr>
          <p:nvPr/>
        </p:nvSpPr>
        <p:spPr>
          <a:xfrm>
            <a:off x="589280" y="2249011"/>
            <a:ext cx="10200640" cy="24144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fr-FR" sz="2800" dirty="0"/>
          </a:p>
          <a:p>
            <a:r>
              <a:rPr lang="fr-FR" sz="2800" dirty="0"/>
              <a:t>Simple : Une réponse (Nom, Version, …)</a:t>
            </a:r>
          </a:p>
          <a:p>
            <a:r>
              <a:rPr lang="fr-FR" sz="2800" dirty="0"/>
              <a:t>Choix simple : Oui/Non (Voulez-vous … ?)</a:t>
            </a:r>
          </a:p>
          <a:p>
            <a:r>
              <a:rPr lang="fr-FR" sz="2800" dirty="0"/>
              <a:t>Choix multiple : QCM (Choisissez les répertoires …)</a:t>
            </a:r>
          </a:p>
        </p:txBody>
      </p:sp>
      <p:sp>
        <p:nvSpPr>
          <p:cNvPr id="2" name="TextBox 1">
            <a:extLst>
              <a:ext uri="{FF2B5EF4-FFF2-40B4-BE49-F238E27FC236}">
                <a16:creationId xmlns:a16="http://schemas.microsoft.com/office/drawing/2014/main" id="{0D65D63E-EE44-4FA9-8E3E-C4B70EF498A1}"/>
              </a:ext>
            </a:extLst>
          </p:cNvPr>
          <p:cNvSpPr txBox="1"/>
          <p:nvPr/>
        </p:nvSpPr>
        <p:spPr>
          <a:xfrm>
            <a:off x="1188720" y="4958080"/>
            <a:ext cx="8798560" cy="369332"/>
          </a:xfrm>
          <a:prstGeom prst="rect">
            <a:avLst/>
          </a:prstGeom>
          <a:noFill/>
        </p:spPr>
        <p:txBody>
          <a:bodyPr wrap="square" rtlCol="0">
            <a:spAutoFit/>
          </a:bodyPr>
          <a:lstStyle/>
          <a:p>
            <a:r>
              <a:rPr lang="fr-FR" dirty="0"/>
              <a:t>Teasing : Ces paramètres seront utilisés dans les templateFile</a:t>
            </a:r>
          </a:p>
        </p:txBody>
      </p:sp>
    </p:spTree>
    <p:extLst>
      <p:ext uri="{BB962C8B-B14F-4D97-AF65-F5344CB8AC3E}">
        <p14:creationId xmlns:p14="http://schemas.microsoft.com/office/powerpoint/2010/main" val="3605147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93D4CE19-6913-4097-B4CF-769090A90CF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2" name="TextBox 1">
            <a:extLst>
              <a:ext uri="{FF2B5EF4-FFF2-40B4-BE49-F238E27FC236}">
                <a16:creationId xmlns:a16="http://schemas.microsoft.com/office/drawing/2014/main" id="{C4353FBB-906C-4E58-A583-DC564CEC6071}"/>
              </a:ext>
            </a:extLst>
          </p:cNvPr>
          <p:cNvSpPr txBox="1"/>
          <p:nvPr/>
        </p:nvSpPr>
        <p:spPr>
          <a:xfrm>
            <a:off x="1508369" y="2879877"/>
            <a:ext cx="105351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prstClr val="white"/>
                </a:solidFill>
                <a:effectLst/>
                <a:uLnTx/>
                <a:uFillTx/>
                <a:latin typeface="Trebuchet MS" panose="020B0603020202020204"/>
                <a:ea typeface="+mn-ea"/>
                <a:cs typeface="+mn-cs"/>
              </a:rPr>
              <a:t>DEMO 3</a:t>
            </a:r>
          </a:p>
        </p:txBody>
      </p:sp>
    </p:spTree>
    <p:extLst>
      <p:ext uri="{BB962C8B-B14F-4D97-AF65-F5344CB8AC3E}">
        <p14:creationId xmlns:p14="http://schemas.microsoft.com/office/powerpoint/2010/main" val="34196386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4" name="TextBox 13">
            <a:extLst>
              <a:ext uri="{FF2B5EF4-FFF2-40B4-BE49-F238E27FC236}">
                <a16:creationId xmlns:a16="http://schemas.microsoft.com/office/drawing/2014/main" id="{5B9E9693-CADB-4A9F-A974-AF40ED388105}"/>
              </a:ext>
            </a:extLst>
          </p:cNvPr>
          <p:cNvSpPr txBox="1"/>
          <p:nvPr/>
        </p:nvSpPr>
        <p:spPr>
          <a:xfrm>
            <a:off x="589280" y="606323"/>
            <a:ext cx="966216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Trebuchet MS" panose="020B0603020202020204"/>
                <a:ea typeface="+mn-ea"/>
                <a:cs typeface="+mn-cs"/>
              </a:rPr>
              <a:t>Content</a:t>
            </a:r>
          </a:p>
        </p:txBody>
      </p:sp>
      <p:sp>
        <p:nvSpPr>
          <p:cNvPr id="16" name="Content Placeholder 2">
            <a:extLst>
              <a:ext uri="{FF2B5EF4-FFF2-40B4-BE49-F238E27FC236}">
                <a16:creationId xmlns:a16="http://schemas.microsoft.com/office/drawing/2014/main" id="{480E9127-2284-40F5-BAE4-86DD33CB574A}"/>
              </a:ext>
            </a:extLst>
          </p:cNvPr>
          <p:cNvSpPr>
            <a:spLocks noGrp="1"/>
          </p:cNvSpPr>
          <p:nvPr>
            <p:ph idx="1"/>
          </p:nvPr>
        </p:nvSpPr>
        <p:spPr>
          <a:xfrm>
            <a:off x="589280" y="1253331"/>
            <a:ext cx="10200640" cy="1479709"/>
          </a:xfrm>
        </p:spPr>
        <p:txBody>
          <a:bodyPr>
            <a:normAutofit/>
          </a:bodyPr>
          <a:lstStyle/>
          <a:p>
            <a:pPr marL="0" indent="0">
              <a:buNone/>
            </a:pPr>
            <a:r>
              <a:rPr lang="fr-FR" sz="2400" dirty="0">
                <a:sym typeface="Wingdings" panose="05000000000000000000" pitchFamily="2" charset="2"/>
              </a:rPr>
              <a:t>C’est dans cette partie qu’on va s’occuper de créer le module ainsi que toute la structure à partir des réponses données précédemment (condition)</a:t>
            </a:r>
          </a:p>
          <a:p>
            <a:pPr marL="0" indent="0">
              <a:buNone/>
            </a:pPr>
            <a:endParaRPr lang="fr-FR" sz="2800" dirty="0"/>
          </a:p>
        </p:txBody>
      </p:sp>
      <p:sp>
        <p:nvSpPr>
          <p:cNvPr id="6" name="Content Placeholder 2">
            <a:extLst>
              <a:ext uri="{FF2B5EF4-FFF2-40B4-BE49-F238E27FC236}">
                <a16:creationId xmlns:a16="http://schemas.microsoft.com/office/drawing/2014/main" id="{8BE20366-2BD3-4443-A0D3-70A7E39D6D82}"/>
              </a:ext>
            </a:extLst>
          </p:cNvPr>
          <p:cNvSpPr txBox="1">
            <a:spLocks/>
          </p:cNvSpPr>
          <p:nvPr/>
        </p:nvSpPr>
        <p:spPr>
          <a:xfrm>
            <a:off x="589280" y="2249011"/>
            <a:ext cx="10200640" cy="30037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4A66AC"/>
              </a:buClr>
              <a:buSzPct val="80000"/>
              <a:buFont typeface="Wingdings 3" charset="2"/>
              <a:buChar char=""/>
              <a:tabLst/>
              <a:defRPr/>
            </a:pPr>
            <a:endParaRPr kumimoji="0" lang="fr-FR" sz="2800" b="0" i="0" u="none" strike="noStrike" kern="1200" cap="none" spc="0" normalizeH="0" baseline="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4A66AC"/>
              </a:buClr>
              <a:buSzPct val="80000"/>
              <a:buFont typeface="Wingdings 3" charset="2"/>
              <a:buChar char=""/>
              <a:tabLst/>
              <a:defRPr/>
            </a:pPr>
            <a:r>
              <a:rPr kumimoji="0" lang="fr-FR" sz="2800" b="0" i="0" u="none" strike="noStrike" kern="1200" cap="none" spc="0" normalizeH="0" baseline="0" dirty="0">
                <a:ln>
                  <a:noFill/>
                </a:ln>
                <a:solidFill>
                  <a:prstClr val="black">
                    <a:lumMod val="75000"/>
                    <a:lumOff val="25000"/>
                  </a:prstClr>
                </a:solidFill>
                <a:effectLst/>
                <a:uLnTx/>
                <a:uFillTx/>
                <a:latin typeface="Trebuchet MS" panose="020B0603020202020204"/>
                <a:ea typeface="+mn-ea"/>
                <a:cs typeface="+mn-cs"/>
              </a:rPr>
              <a:t>Si la variable “Pester” est égale à Yes </a:t>
            </a:r>
          </a:p>
          <a:p>
            <a:pPr lvl="1" indent="-342900">
              <a:buClr>
                <a:srgbClr val="4A66AC"/>
              </a:buClr>
            </a:pPr>
            <a:r>
              <a:rPr kumimoji="0" lang="fr-FR" sz="2600" b="0" i="0" u="none" strike="noStrike" kern="1200" cap="none" spc="0" normalizeH="0" baseline="0" dirty="0">
                <a:ln>
                  <a:noFill/>
                </a:ln>
                <a:solidFill>
                  <a:prstClr val="black">
                    <a:lumMod val="75000"/>
                    <a:lumOff val="25000"/>
                  </a:prstClr>
                </a:solidFill>
                <a:effectLst/>
                <a:uLnTx/>
                <a:uFillTx/>
                <a:latin typeface="Trebuchet MS" panose="020B0603020202020204"/>
                <a:ea typeface="+mn-ea"/>
                <a:cs typeface="+mn-cs"/>
              </a:rPr>
              <a:t>je créé le dossier</a:t>
            </a:r>
          </a:p>
          <a:p>
            <a:pPr marL="342900" marR="0" lvl="0" indent="-342900" algn="l" defTabSz="457200" rtl="0" eaLnBrk="1" fontAlgn="auto" latinLnBrk="0" hangingPunct="1">
              <a:lnSpc>
                <a:spcPct val="100000"/>
              </a:lnSpc>
              <a:spcBef>
                <a:spcPts val="1000"/>
              </a:spcBef>
              <a:spcAft>
                <a:spcPts val="0"/>
              </a:spcAft>
              <a:buClr>
                <a:srgbClr val="4A66AC"/>
              </a:buClr>
              <a:buSzPct val="80000"/>
              <a:buFont typeface="Wingdings 3" charset="2"/>
              <a:buChar char=""/>
              <a:tabLst/>
              <a:defRPr/>
            </a:pPr>
            <a:r>
              <a:rPr lang="fr-FR" sz="2800" dirty="0">
                <a:solidFill>
                  <a:prstClr val="black">
                    <a:lumMod val="75000"/>
                    <a:lumOff val="25000"/>
                  </a:prstClr>
                </a:solidFill>
                <a:latin typeface="Trebuchet MS" panose="020B0603020202020204"/>
              </a:rPr>
              <a:t>Si la variable “</a:t>
            </a:r>
            <a:r>
              <a:rPr lang="fr-FR" sz="2800" dirty="0" err="1">
                <a:solidFill>
                  <a:prstClr val="black">
                    <a:lumMod val="75000"/>
                    <a:lumOff val="25000"/>
                  </a:prstClr>
                </a:solidFill>
                <a:latin typeface="Trebuchet MS" panose="020B0603020202020204"/>
              </a:rPr>
              <a:t>ModuleFolder</a:t>
            </a:r>
            <a:r>
              <a:rPr lang="fr-FR" sz="2800" dirty="0">
                <a:solidFill>
                  <a:prstClr val="black">
                    <a:lumMod val="75000"/>
                    <a:lumOff val="25000"/>
                  </a:prstClr>
                </a:solidFill>
                <a:latin typeface="Trebuchet MS" panose="020B0603020202020204"/>
              </a:rPr>
              <a:t>” contient </a:t>
            </a:r>
            <a:r>
              <a:rPr lang="fr-FR" sz="2800" dirty="0" err="1">
                <a:solidFill>
                  <a:prstClr val="black">
                    <a:lumMod val="75000"/>
                    <a:lumOff val="25000"/>
                  </a:prstClr>
                </a:solidFill>
                <a:latin typeface="Trebuchet MS" panose="020B0603020202020204"/>
              </a:rPr>
              <a:t>Function</a:t>
            </a:r>
            <a:r>
              <a:rPr lang="fr-FR" sz="2800" dirty="0">
                <a:solidFill>
                  <a:prstClr val="black">
                    <a:lumMod val="75000"/>
                    <a:lumOff val="25000"/>
                  </a:prstClr>
                </a:solidFill>
                <a:latin typeface="Trebuchet MS" panose="020B0603020202020204"/>
              </a:rPr>
              <a:t> </a:t>
            </a:r>
          </a:p>
          <a:p>
            <a:pPr lvl="1" indent="-342900">
              <a:buClr>
                <a:srgbClr val="4A66AC"/>
              </a:buClr>
            </a:pPr>
            <a:r>
              <a:rPr kumimoji="0" lang="fr-FR" sz="2600" b="0" i="0" u="none" strike="noStrike" kern="1200" cap="none" spc="0" normalizeH="0" baseline="0" dirty="0">
                <a:ln>
                  <a:noFill/>
                </a:ln>
                <a:solidFill>
                  <a:prstClr val="black">
                    <a:lumMod val="75000"/>
                    <a:lumOff val="25000"/>
                  </a:prstClr>
                </a:solidFill>
                <a:effectLst/>
                <a:uLnTx/>
                <a:uFillTx/>
                <a:latin typeface="Trebuchet MS" panose="020B0603020202020204"/>
                <a:ea typeface="+mn-ea"/>
                <a:cs typeface="+mn-cs"/>
              </a:rPr>
              <a:t>Je créé le dossier </a:t>
            </a:r>
            <a:r>
              <a:rPr kumimoji="0" lang="fr-FR" sz="2600" b="0" i="0" u="none" strike="noStrike" kern="1200" cap="none" spc="0" normalizeH="0" baseline="0" dirty="0" err="1">
                <a:ln>
                  <a:noFill/>
                </a:ln>
                <a:solidFill>
                  <a:prstClr val="black">
                    <a:lumMod val="75000"/>
                    <a:lumOff val="25000"/>
                  </a:prstClr>
                </a:solidFill>
                <a:effectLst/>
                <a:uLnTx/>
                <a:uFillTx/>
                <a:latin typeface="Trebuchet MS" panose="020B0603020202020204"/>
                <a:ea typeface="+mn-ea"/>
                <a:cs typeface="+mn-cs"/>
              </a:rPr>
              <a:t>Functions</a:t>
            </a:r>
            <a:endParaRPr kumimoji="0" lang="fr-FR" sz="2600" b="0" i="0" u="none" strike="noStrike" kern="1200" cap="none" spc="0" normalizeH="0" baseline="0" dirty="0">
              <a:ln>
                <a:noFill/>
              </a:ln>
              <a:solidFill>
                <a:prstClr val="black">
                  <a:lumMod val="75000"/>
                  <a:lumOff val="25000"/>
                </a:prstClr>
              </a:solidFill>
              <a:effectLst/>
              <a:uLnTx/>
              <a:uFillTx/>
              <a:latin typeface="Trebuchet MS" panose="020B0603020202020204"/>
              <a:ea typeface="+mn-ea"/>
              <a:cs typeface="+mn-cs"/>
            </a:endParaRPr>
          </a:p>
        </p:txBody>
      </p:sp>
      <p:sp>
        <p:nvSpPr>
          <p:cNvPr id="2" name="TextBox 1">
            <a:extLst>
              <a:ext uri="{FF2B5EF4-FFF2-40B4-BE49-F238E27FC236}">
                <a16:creationId xmlns:a16="http://schemas.microsoft.com/office/drawing/2014/main" id="{79CC4C8A-A83F-464C-9873-73E64D682858}"/>
              </a:ext>
            </a:extLst>
          </p:cNvPr>
          <p:cNvSpPr txBox="1"/>
          <p:nvPr/>
        </p:nvSpPr>
        <p:spPr>
          <a:xfrm>
            <a:off x="995680" y="5334000"/>
            <a:ext cx="9794240" cy="369332"/>
          </a:xfrm>
          <a:prstGeom prst="rect">
            <a:avLst/>
          </a:prstGeom>
          <a:noFill/>
        </p:spPr>
        <p:txBody>
          <a:bodyPr wrap="square" rtlCol="0">
            <a:spAutoFit/>
          </a:bodyPr>
          <a:lstStyle/>
          <a:p>
            <a:r>
              <a:rPr lang="fr-FR" dirty="0"/>
              <a:t>On peut mettre plusieurs condition via « and » ou « or »</a:t>
            </a:r>
          </a:p>
        </p:txBody>
      </p:sp>
    </p:spTree>
    <p:extLst>
      <p:ext uri="{BB962C8B-B14F-4D97-AF65-F5344CB8AC3E}">
        <p14:creationId xmlns:p14="http://schemas.microsoft.com/office/powerpoint/2010/main" val="2791556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93D4CE19-6913-4097-B4CF-769090A90CF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2" name="TextBox 1">
            <a:extLst>
              <a:ext uri="{FF2B5EF4-FFF2-40B4-BE49-F238E27FC236}">
                <a16:creationId xmlns:a16="http://schemas.microsoft.com/office/drawing/2014/main" id="{C4353FBB-906C-4E58-A583-DC564CEC6071}"/>
              </a:ext>
            </a:extLst>
          </p:cNvPr>
          <p:cNvSpPr txBox="1"/>
          <p:nvPr/>
        </p:nvSpPr>
        <p:spPr>
          <a:xfrm>
            <a:off x="1508369" y="2879877"/>
            <a:ext cx="105351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prstClr val="white"/>
                </a:solidFill>
                <a:effectLst/>
                <a:uLnTx/>
                <a:uFillTx/>
                <a:latin typeface="Trebuchet MS" panose="020B0603020202020204"/>
                <a:ea typeface="+mn-ea"/>
                <a:cs typeface="+mn-cs"/>
              </a:rPr>
              <a:t>DEMO </a:t>
            </a:r>
            <a:r>
              <a:rPr lang="fr-FR" sz="5400" dirty="0">
                <a:solidFill>
                  <a:prstClr val="white"/>
                </a:solidFill>
                <a:latin typeface="Trebuchet MS" panose="020B0603020202020204"/>
              </a:rPr>
              <a:t>4</a:t>
            </a:r>
            <a:endParaRPr kumimoji="0" lang="fr-FR" sz="54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43254674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4" name="TextBox 13">
            <a:extLst>
              <a:ext uri="{FF2B5EF4-FFF2-40B4-BE49-F238E27FC236}">
                <a16:creationId xmlns:a16="http://schemas.microsoft.com/office/drawing/2014/main" id="{5B9E9693-CADB-4A9F-A974-AF40ED388105}"/>
              </a:ext>
            </a:extLst>
          </p:cNvPr>
          <p:cNvSpPr txBox="1"/>
          <p:nvPr/>
        </p:nvSpPr>
        <p:spPr>
          <a:xfrm>
            <a:off x="589280" y="606323"/>
            <a:ext cx="966216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prstClr val="black"/>
                </a:solidFill>
                <a:effectLst/>
                <a:uLnTx/>
                <a:uFillTx/>
                <a:latin typeface="Trebuchet MS" panose="020B0603020202020204"/>
                <a:ea typeface="+mn-ea"/>
                <a:cs typeface="+mn-cs"/>
              </a:rPr>
              <a:t>Content : templateFile</a:t>
            </a:r>
          </a:p>
        </p:txBody>
      </p:sp>
      <p:sp>
        <p:nvSpPr>
          <p:cNvPr id="16" name="Content Placeholder 2">
            <a:extLst>
              <a:ext uri="{FF2B5EF4-FFF2-40B4-BE49-F238E27FC236}">
                <a16:creationId xmlns:a16="http://schemas.microsoft.com/office/drawing/2014/main" id="{480E9127-2284-40F5-BAE4-86DD33CB574A}"/>
              </a:ext>
            </a:extLst>
          </p:cNvPr>
          <p:cNvSpPr>
            <a:spLocks noGrp="1"/>
          </p:cNvSpPr>
          <p:nvPr>
            <p:ph idx="1"/>
          </p:nvPr>
        </p:nvSpPr>
        <p:spPr>
          <a:xfrm>
            <a:off x="589280" y="1253331"/>
            <a:ext cx="10200640" cy="2544946"/>
          </a:xfrm>
        </p:spPr>
        <p:txBody>
          <a:bodyPr>
            <a:normAutofit/>
          </a:bodyPr>
          <a:lstStyle/>
          <a:p>
            <a:pPr marL="0" indent="0">
              <a:buNone/>
            </a:pPr>
            <a:r>
              <a:rPr lang="fr-FR" sz="2400" dirty="0">
                <a:sym typeface="Wingdings" panose="05000000000000000000" pitchFamily="2" charset="2"/>
              </a:rPr>
              <a:t>Il s’agit de la notion qui donne encore plus d’intérêt à Plaster.</a:t>
            </a:r>
          </a:p>
          <a:p>
            <a:pPr marL="0" indent="0">
              <a:buNone/>
            </a:pPr>
            <a:r>
              <a:rPr lang="fr-FR" sz="2400" dirty="0">
                <a:sym typeface="Wingdings" panose="05000000000000000000" pitchFamily="2" charset="2"/>
              </a:rPr>
              <a:t>Les templatefiles sont des fichiers qui servent de référence. Ils peuvent même contenir des variables Plaster. </a:t>
            </a:r>
          </a:p>
          <a:p>
            <a:pPr marL="0" indent="0">
              <a:buNone/>
            </a:pPr>
            <a:r>
              <a:rPr lang="fr-FR" sz="2400" dirty="0">
                <a:sym typeface="Wingdings" panose="05000000000000000000" pitchFamily="2" charset="2"/>
              </a:rPr>
              <a:t>Ces variables seront remplacées automatiquement par Plaster lors de la copie du fichier à son emplacement final.</a:t>
            </a:r>
            <a:endParaRPr lang="en-CA" sz="2400" dirty="0">
              <a:sym typeface="Wingdings" panose="05000000000000000000" pitchFamily="2" charset="2"/>
            </a:endParaRPr>
          </a:p>
        </p:txBody>
      </p:sp>
      <p:pic>
        <p:nvPicPr>
          <p:cNvPr id="7" name="Picture 6">
            <a:extLst>
              <a:ext uri="{FF2B5EF4-FFF2-40B4-BE49-F238E27FC236}">
                <a16:creationId xmlns:a16="http://schemas.microsoft.com/office/drawing/2014/main" id="{6EC0AB94-364E-400E-8AB6-DFA1B7FD4085}"/>
              </a:ext>
            </a:extLst>
          </p:cNvPr>
          <p:cNvPicPr>
            <a:picLocks noChangeAspect="1"/>
          </p:cNvPicPr>
          <p:nvPr/>
        </p:nvPicPr>
        <p:blipFill>
          <a:blip r:embed="rId4"/>
          <a:stretch>
            <a:fillRect/>
          </a:stretch>
        </p:blipFill>
        <p:spPr>
          <a:xfrm>
            <a:off x="589280" y="4368100"/>
            <a:ext cx="9997440" cy="1883577"/>
          </a:xfrm>
          <a:prstGeom prst="rect">
            <a:avLst/>
          </a:prstGeom>
        </p:spPr>
      </p:pic>
    </p:spTree>
    <p:extLst>
      <p:ext uri="{BB962C8B-B14F-4D97-AF65-F5344CB8AC3E}">
        <p14:creationId xmlns:p14="http://schemas.microsoft.com/office/powerpoint/2010/main" val="2165120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93D4CE19-6913-4097-B4CF-769090A90CF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2" name="TextBox 1">
            <a:extLst>
              <a:ext uri="{FF2B5EF4-FFF2-40B4-BE49-F238E27FC236}">
                <a16:creationId xmlns:a16="http://schemas.microsoft.com/office/drawing/2014/main" id="{C4353FBB-906C-4E58-A583-DC564CEC6071}"/>
              </a:ext>
            </a:extLst>
          </p:cNvPr>
          <p:cNvSpPr txBox="1"/>
          <p:nvPr/>
        </p:nvSpPr>
        <p:spPr>
          <a:xfrm>
            <a:off x="1508369" y="2879877"/>
            <a:ext cx="105351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prstClr val="white"/>
                </a:solidFill>
                <a:effectLst/>
                <a:uLnTx/>
                <a:uFillTx/>
                <a:latin typeface="Trebuchet MS" panose="020B0603020202020204"/>
                <a:ea typeface="+mn-ea"/>
                <a:cs typeface="+mn-cs"/>
              </a:rPr>
              <a:t>DEMO 5</a:t>
            </a:r>
          </a:p>
        </p:txBody>
      </p:sp>
    </p:spTree>
    <p:extLst>
      <p:ext uri="{BB962C8B-B14F-4D97-AF65-F5344CB8AC3E}">
        <p14:creationId xmlns:p14="http://schemas.microsoft.com/office/powerpoint/2010/main" val="347230558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B9E9693-CADB-4A9F-A974-AF40ED388105}"/>
              </a:ext>
            </a:extLst>
          </p:cNvPr>
          <p:cNvSpPr txBox="1"/>
          <p:nvPr/>
        </p:nvSpPr>
        <p:spPr>
          <a:xfrm>
            <a:off x="677334" y="609600"/>
            <a:ext cx="8596668" cy="1320800"/>
          </a:xfrm>
          <a:prstGeom prst="rect">
            <a:avLst/>
          </a:prstGeom>
        </p:spPr>
        <p:txBody>
          <a:bodyPr vert="horz" lIns="91440" tIns="45720" rIns="91440" bIns="45720" rtlCol="0" anchor="t">
            <a:normAutofit/>
          </a:bodyPr>
          <a:lstStyle/>
          <a:p>
            <a:pPr marL="0" marR="0" lvl="0" indent="0" defTabSz="457200" fontAlgn="auto">
              <a:spcBef>
                <a:spcPct val="0"/>
              </a:spcBef>
              <a:spcAft>
                <a:spcPts val="600"/>
              </a:spcAft>
              <a:buClrTx/>
              <a:buSzTx/>
              <a:tabLst/>
              <a:defRPr/>
            </a:pPr>
            <a:r>
              <a:rPr lang="en-US" sz="2000">
                <a:solidFill>
                  <a:prstClr val="black"/>
                </a:solidFill>
                <a:latin typeface="Trebuchet MS" panose="020B0603020202020204"/>
              </a:rPr>
              <a:t>Content</a:t>
            </a:r>
          </a:p>
        </p:txBody>
      </p:sp>
      <p:sp>
        <p:nvSpPr>
          <p:cNvPr id="16" name="Content Placeholder 2">
            <a:extLst>
              <a:ext uri="{FF2B5EF4-FFF2-40B4-BE49-F238E27FC236}">
                <a16:creationId xmlns:a16="http://schemas.microsoft.com/office/drawing/2014/main" id="{480E9127-2284-40F5-BAE4-86DD33CB574A}"/>
              </a:ext>
            </a:extLst>
          </p:cNvPr>
          <p:cNvSpPr>
            <a:spLocks noGrp="1"/>
          </p:cNvSpPr>
          <p:nvPr>
            <p:ph idx="1"/>
          </p:nvPr>
        </p:nvSpPr>
        <p:spPr>
          <a:xfrm>
            <a:off x="3850640" y="2160589"/>
            <a:ext cx="7075268" cy="3880773"/>
          </a:xfrm>
        </p:spPr>
        <p:txBody>
          <a:bodyPr vert="horz" lIns="91440" tIns="45720" rIns="91440" bIns="45720" rtlCol="0">
            <a:normAutofit/>
          </a:bodyPr>
          <a:lstStyle/>
          <a:p>
            <a:pPr marL="0" indent="0">
              <a:buNone/>
            </a:pPr>
            <a:r>
              <a:rPr lang="fr-FR" sz="2400" dirty="0">
                <a:sym typeface="Wingdings" panose="05000000000000000000" pitchFamily="2" charset="2"/>
              </a:rPr>
              <a:t>Nous sommes maintenant en possession d’un template permettant la création d’une structure de module qui nous convient</a:t>
            </a:r>
          </a:p>
          <a:p>
            <a:pPr marL="0" indent="0"/>
            <a:endParaRPr lang="fr-FR" sz="2400" dirty="0">
              <a:sym typeface="Wingdings" panose="05000000000000000000" pitchFamily="2" charset="2"/>
            </a:endParaRPr>
          </a:p>
          <a:p>
            <a:pPr marL="0" indent="0">
              <a:buNone/>
            </a:pPr>
            <a:r>
              <a:rPr lang="fr-FR" sz="2400" dirty="0">
                <a:sym typeface="Wingdings" panose="05000000000000000000" pitchFamily="2" charset="2"/>
              </a:rPr>
              <a:t>Mais il manque encore 2 fichiers important pour un module : les fichiers psm1 et psd1</a:t>
            </a:r>
          </a:p>
          <a:p>
            <a:pPr marL="0" indent="0"/>
            <a:endParaRPr lang="fr-FR" dirty="0"/>
          </a:p>
        </p:txBody>
      </p:sp>
      <p:pic>
        <p:nvPicPr>
          <p:cNvPr id="7" name="Picture 6">
            <a:extLst>
              <a:ext uri="{FF2B5EF4-FFF2-40B4-BE49-F238E27FC236}">
                <a16:creationId xmlns:a16="http://schemas.microsoft.com/office/drawing/2014/main" id="{6954A68F-2F1D-42C6-A9CA-1EEE0E4E67D9}"/>
              </a:ext>
            </a:extLst>
          </p:cNvPr>
          <p:cNvPicPr>
            <a:picLocks noChangeAspect="1"/>
          </p:cNvPicPr>
          <p:nvPr/>
        </p:nvPicPr>
        <p:blipFill rotWithShape="1">
          <a:blip r:embed="rId3"/>
          <a:srcRect t="5230" r="-1" b="10552"/>
          <a:stretch/>
        </p:blipFill>
        <p:spPr>
          <a:xfrm>
            <a:off x="677335" y="2159331"/>
            <a:ext cx="3173305" cy="2273607"/>
          </a:xfrm>
          <a:prstGeom prst="rect">
            <a:avLst/>
          </a:prstGeom>
        </p:spPr>
      </p:pic>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4"/>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3404912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93D4CE19-6913-4097-B4CF-769090A90CF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2" name="TextBox 1">
            <a:extLst>
              <a:ext uri="{FF2B5EF4-FFF2-40B4-BE49-F238E27FC236}">
                <a16:creationId xmlns:a16="http://schemas.microsoft.com/office/drawing/2014/main" id="{C4353FBB-906C-4E58-A583-DC564CEC6071}"/>
              </a:ext>
            </a:extLst>
          </p:cNvPr>
          <p:cNvSpPr txBox="1"/>
          <p:nvPr/>
        </p:nvSpPr>
        <p:spPr>
          <a:xfrm>
            <a:off x="1508369" y="2879877"/>
            <a:ext cx="105351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prstClr val="white"/>
                </a:solidFill>
                <a:effectLst/>
                <a:uLnTx/>
                <a:uFillTx/>
                <a:latin typeface="Trebuchet MS" panose="020B0603020202020204"/>
                <a:ea typeface="+mn-ea"/>
                <a:cs typeface="+mn-cs"/>
              </a:rPr>
              <a:t>DEMO </a:t>
            </a:r>
            <a:r>
              <a:rPr lang="fr-FR" sz="5400" dirty="0">
                <a:solidFill>
                  <a:prstClr val="white"/>
                </a:solidFill>
                <a:latin typeface="Trebuchet MS" panose="020B0603020202020204"/>
              </a:rPr>
              <a:t>6</a:t>
            </a:r>
            <a:endParaRPr kumimoji="0" lang="fr-FR" sz="54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791963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A1656E8-BE9C-48DD-B765-0A13C063D34B}"/>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LIENHARD Laurent</a:t>
            </a:r>
          </a:p>
        </p:txBody>
      </p:sp>
      <p:sp>
        <p:nvSpPr>
          <p:cNvPr id="11" name="TextBox 19">
            <a:extLst>
              <a:ext uri="{FF2B5EF4-FFF2-40B4-BE49-F238E27FC236}">
                <a16:creationId xmlns:a16="http://schemas.microsoft.com/office/drawing/2014/main" id="{B2A12BA0-5118-4CA2-97AA-BCB16D8AE244}"/>
              </a:ext>
            </a:extLst>
          </p:cNvPr>
          <p:cNvSpPr txBox="1"/>
          <p:nvPr/>
        </p:nvSpPr>
        <p:spPr>
          <a:xfrm>
            <a:off x="677334" y="2160590"/>
            <a:ext cx="5220430" cy="3701270"/>
          </a:xfrm>
          <a:prstGeom prst="rect">
            <a:avLst/>
          </a:prstGeom>
        </p:spPr>
        <p:txBody>
          <a:bodyPr vert="horz" lIns="91440" tIns="45720" rIns="91440" bIns="45720" rtlCol="0" anchorCtr="0" compatLnSpc="1">
            <a:normAutofit/>
          </a:bodyPr>
          <a:lstStyle/>
          <a:p>
            <a:pPr marL="285750" indent="-285750" defTabSz="457200">
              <a:spcBef>
                <a:spcPts val="1000"/>
              </a:spcBef>
              <a:buClr>
                <a:schemeClr val="accent1"/>
              </a:buClr>
              <a:buSzPct val="80000"/>
              <a:buFont typeface="Wingdings 3" charset="2"/>
              <a:buChar char=""/>
              <a:defRPr sz="1800" b="0" i="0" u="none" strike="noStrike" kern="0" cap="none" spc="0" baseline="0">
                <a:solidFill>
                  <a:srgbClr val="000000"/>
                </a:solidFill>
                <a:uFillTx/>
              </a:defRPr>
            </a:pPr>
            <a:r>
              <a:rPr lang="en-US">
                <a:solidFill>
                  <a:schemeClr val="tx1">
                    <a:lumMod val="75000"/>
                    <a:lumOff val="25000"/>
                  </a:schemeClr>
                </a:solidFill>
              </a:rPr>
              <a:t>Analyste Programmeur C++</a:t>
            </a:r>
          </a:p>
          <a:p>
            <a:pPr marL="285750" marR="0" lvl="0" indent="-285750" defTabSz="457200" fontAlgn="auto">
              <a:spcBef>
                <a:spcPts val="1000"/>
              </a:spcBef>
              <a:buClr>
                <a:schemeClr val="accent1"/>
              </a:buClr>
              <a:buSzPct val="80000"/>
              <a:buFont typeface="Wingdings 3" charset="2"/>
              <a:buChar char=""/>
              <a:tabLst/>
              <a:defRPr sz="1800" b="0" i="0" u="none" strike="noStrike" kern="0" cap="none" spc="0" baseline="0">
                <a:solidFill>
                  <a:srgbClr val="000000"/>
                </a:solidFill>
                <a:uFillTx/>
              </a:defRPr>
            </a:pPr>
            <a:r>
              <a:rPr kumimoji="0" lang="en-US" b="0" i="0" u="none" strike="noStrike" cap="none" spc="0" normalizeH="0" baseline="0">
                <a:ln>
                  <a:noFill/>
                </a:ln>
                <a:solidFill>
                  <a:schemeClr val="tx1">
                    <a:lumMod val="75000"/>
                    <a:lumOff val="25000"/>
                  </a:schemeClr>
                </a:solidFill>
                <a:effectLst/>
                <a:uLnTx/>
                <a:uFillTx/>
              </a:rPr>
              <a:t>Admin Sys depuis 15 ans</a:t>
            </a:r>
          </a:p>
          <a:p>
            <a:pPr marL="285750" marR="0" lvl="0" indent="-285750" defTabSz="457200" fontAlgn="auto">
              <a:spcBef>
                <a:spcPts val="1000"/>
              </a:spcBef>
              <a:buClr>
                <a:schemeClr val="accent1"/>
              </a:buClr>
              <a:buSzPct val="80000"/>
              <a:buFont typeface="Wingdings 3" charset="2"/>
              <a:buChar char=""/>
              <a:tabLst/>
              <a:defRPr sz="1800" b="0" i="0" u="none" strike="noStrike" kern="0" cap="none" spc="0" baseline="0">
                <a:solidFill>
                  <a:srgbClr val="000000"/>
                </a:solidFill>
                <a:uFillTx/>
              </a:defRPr>
            </a:pPr>
            <a:r>
              <a:rPr kumimoji="0" lang="en-US" b="0" i="0" u="none" strike="noStrike" cap="none" spc="0" normalizeH="0" baseline="0">
                <a:ln>
                  <a:noFill/>
                </a:ln>
                <a:solidFill>
                  <a:schemeClr val="tx1">
                    <a:lumMod val="75000"/>
                    <a:lumOff val="25000"/>
                  </a:schemeClr>
                </a:solidFill>
                <a:effectLst/>
                <a:uLnTx/>
                <a:uFillTx/>
              </a:rPr>
              <a:t>Amateur de Guinness </a:t>
            </a:r>
            <a:r>
              <a:rPr kumimoji="0" lang="en-US" b="0" i="0" u="none" strike="noStrike" cap="none" spc="0" normalizeH="0" baseline="0">
                <a:ln>
                  <a:noFill/>
                </a:ln>
                <a:solidFill>
                  <a:schemeClr val="tx1">
                    <a:lumMod val="75000"/>
                    <a:lumOff val="25000"/>
                  </a:schemeClr>
                </a:solidFill>
                <a:effectLst/>
                <a:uLnTx/>
                <a:uFillTx/>
                <a:sym typeface="Wingdings" panose="05000000000000000000" pitchFamily="2" charset="2"/>
              </a:rPr>
              <a:t></a:t>
            </a:r>
            <a:endParaRPr kumimoji="0" lang="en-US" b="0" i="0" u="none" strike="noStrike" cap="none" spc="0" normalizeH="0" baseline="0">
              <a:ln>
                <a:noFill/>
              </a:ln>
              <a:solidFill>
                <a:schemeClr val="tx1">
                  <a:lumMod val="75000"/>
                  <a:lumOff val="25000"/>
                </a:schemeClr>
              </a:solidFill>
              <a:effectLst/>
              <a:uLnTx/>
              <a:uFillTx/>
            </a:endParaRPr>
          </a:p>
          <a:p>
            <a:pPr marL="285750" indent="-285750" defTabSz="457200">
              <a:spcBef>
                <a:spcPts val="1000"/>
              </a:spcBef>
              <a:buClr>
                <a:schemeClr val="accent1"/>
              </a:buClr>
              <a:buSzPct val="80000"/>
              <a:buFont typeface="Wingdings 3" charset="2"/>
              <a:buChar char=""/>
              <a:defRPr sz="1800" b="0" i="0" u="none" strike="noStrike" kern="0" cap="none" spc="0" baseline="0">
                <a:solidFill>
                  <a:srgbClr val="000000"/>
                </a:solidFill>
                <a:uFillTx/>
              </a:defRPr>
            </a:pPr>
            <a:r>
              <a:rPr lang="en-US">
                <a:solidFill>
                  <a:schemeClr val="tx1">
                    <a:lumMod val="75000"/>
                    <a:lumOff val="25000"/>
                  </a:schemeClr>
                </a:solidFill>
              </a:rPr>
              <a:t>Twitter : </a:t>
            </a:r>
            <a:r>
              <a:rPr lang="en-US">
                <a:solidFill>
                  <a:schemeClr val="tx1">
                    <a:lumMod val="75000"/>
                    <a:lumOff val="25000"/>
                  </a:schemeClr>
                </a:solidFill>
                <a:hlinkClick r:id="rId3"/>
              </a:rPr>
              <a:t>@IronTUX</a:t>
            </a:r>
            <a:endParaRPr lang="en-US">
              <a:solidFill>
                <a:schemeClr val="tx1">
                  <a:lumMod val="75000"/>
                  <a:lumOff val="25000"/>
                </a:schemeClr>
              </a:solidFill>
            </a:endParaRPr>
          </a:p>
          <a:p>
            <a:pPr marL="285750" indent="-285750" defTabSz="457200">
              <a:spcBef>
                <a:spcPts val="1000"/>
              </a:spcBef>
              <a:buClr>
                <a:schemeClr val="accent1"/>
              </a:buClr>
              <a:buSzPct val="80000"/>
              <a:buFont typeface="Wingdings 3" charset="2"/>
              <a:buChar char=""/>
              <a:defRPr sz="1800" b="0" i="0" u="none" strike="noStrike" kern="0" cap="none" spc="0" baseline="0">
                <a:solidFill>
                  <a:srgbClr val="000000"/>
                </a:solidFill>
                <a:uFillTx/>
              </a:defRPr>
            </a:pPr>
            <a:r>
              <a:rPr lang="en-US">
                <a:solidFill>
                  <a:schemeClr val="tx1">
                    <a:lumMod val="75000"/>
                    <a:lumOff val="25000"/>
                  </a:schemeClr>
                </a:solidFill>
              </a:rPr>
              <a:t>Linkedin : </a:t>
            </a:r>
            <a:r>
              <a:rPr lang="en-US">
                <a:solidFill>
                  <a:schemeClr val="tx1">
                    <a:lumMod val="75000"/>
                    <a:lumOff val="25000"/>
                  </a:schemeClr>
                </a:solidFill>
                <a:hlinkClick r:id="rId4"/>
              </a:rPr>
              <a:t>laurent.lienhard</a:t>
            </a:r>
            <a:endParaRPr lang="en-US">
              <a:solidFill>
                <a:schemeClr val="tx1">
                  <a:lumMod val="75000"/>
                  <a:lumOff val="25000"/>
                </a:schemeClr>
              </a:solidFill>
            </a:endParaRPr>
          </a:p>
          <a:p>
            <a:pPr marL="285750" indent="-285750" defTabSz="457200">
              <a:spcBef>
                <a:spcPts val="1000"/>
              </a:spcBef>
              <a:buClr>
                <a:schemeClr val="accent1"/>
              </a:buClr>
              <a:buSzPct val="80000"/>
              <a:buFont typeface="Wingdings 3" charset="2"/>
              <a:buChar char=""/>
              <a:defRPr sz="1800" b="0" i="0" u="none" strike="noStrike" kern="0" cap="none" spc="0" baseline="0">
                <a:solidFill>
                  <a:srgbClr val="000000"/>
                </a:solidFill>
                <a:uFillTx/>
              </a:defRPr>
            </a:pPr>
            <a:r>
              <a:rPr lang="en-US">
                <a:solidFill>
                  <a:schemeClr val="tx1">
                    <a:lumMod val="75000"/>
                    <a:lumOff val="25000"/>
                  </a:schemeClr>
                </a:solidFill>
              </a:rPr>
              <a:t>Github : </a:t>
            </a:r>
            <a:r>
              <a:rPr lang="en-US">
                <a:solidFill>
                  <a:schemeClr val="tx1">
                    <a:lumMod val="75000"/>
                    <a:lumOff val="25000"/>
                  </a:schemeClr>
                </a:solidFill>
                <a:hlinkClick r:id="rId5"/>
              </a:rPr>
              <a:t>LaurentLienhard</a:t>
            </a:r>
            <a:r>
              <a:rPr lang="en-US">
                <a:solidFill>
                  <a:schemeClr val="tx1">
                    <a:lumMod val="75000"/>
                    <a:lumOff val="25000"/>
                  </a:schemeClr>
                </a:solidFill>
              </a:rPr>
              <a:t> </a:t>
            </a:r>
          </a:p>
          <a:p>
            <a:pPr marL="285750" indent="-285750" defTabSz="457200">
              <a:spcBef>
                <a:spcPts val="1000"/>
              </a:spcBef>
              <a:buClr>
                <a:schemeClr val="accent1"/>
              </a:buClr>
              <a:buSzPct val="80000"/>
              <a:buFont typeface="Wingdings 3" charset="2"/>
              <a:buChar char=""/>
              <a:defRPr sz="1800" b="0" i="0" u="none" strike="noStrike" kern="0" cap="none" spc="0" baseline="0">
                <a:solidFill>
                  <a:srgbClr val="000000"/>
                </a:solidFill>
                <a:uFillTx/>
              </a:defRPr>
            </a:pPr>
            <a:r>
              <a:rPr lang="en-US">
                <a:solidFill>
                  <a:schemeClr val="tx1">
                    <a:lumMod val="75000"/>
                    <a:lumOff val="25000"/>
                  </a:schemeClr>
                </a:solidFill>
              </a:rPr>
              <a:t>Blog : </a:t>
            </a:r>
            <a:r>
              <a:rPr lang="en-US">
                <a:solidFill>
                  <a:schemeClr val="tx1">
                    <a:lumMod val="75000"/>
                    <a:lumOff val="25000"/>
                  </a:schemeClr>
                </a:solidFill>
                <a:hlinkClick r:id="rId6"/>
              </a:rPr>
              <a:t>http://howiautomatedthis.lienhard.fr/</a:t>
            </a:r>
            <a:endParaRPr lang="en-US">
              <a:solidFill>
                <a:schemeClr val="tx1">
                  <a:lumMod val="75000"/>
                  <a:lumOff val="25000"/>
                </a:schemeClr>
              </a:solidFill>
            </a:endParaRPr>
          </a:p>
          <a:p>
            <a:pPr marL="285750" marR="0" lvl="0" indent="-285750" defTabSz="457200" fontAlgn="auto">
              <a:spcBef>
                <a:spcPts val="1000"/>
              </a:spcBef>
              <a:buClr>
                <a:schemeClr val="accent1"/>
              </a:buClr>
              <a:buSzPct val="80000"/>
              <a:buFont typeface="Wingdings 3" charset="2"/>
              <a:buChar char=""/>
              <a:tabLst/>
              <a:defRPr sz="1800" b="0" i="0" u="none" strike="noStrike" kern="0" cap="none" spc="0" baseline="0">
                <a:solidFill>
                  <a:srgbClr val="000000"/>
                </a:solidFill>
                <a:uFillTx/>
              </a:defRPr>
            </a:pPr>
            <a:endParaRPr kumimoji="0" lang="en-US" b="0" i="0" u="none" strike="noStrike" cap="none" spc="0" normalizeH="0" baseline="0">
              <a:ln>
                <a:noFill/>
              </a:ln>
              <a:solidFill>
                <a:schemeClr val="tx1">
                  <a:lumMod val="75000"/>
                  <a:lumOff val="25000"/>
                </a:schemeClr>
              </a:solidFill>
              <a:effectLst/>
              <a:uLnTx/>
              <a:uFillTx/>
            </a:endParaRP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7"/>
          <a:stretch>
            <a:fillRect/>
          </a:stretch>
        </p:blipFill>
        <p:spPr>
          <a:xfrm>
            <a:off x="11195182" y="70582"/>
            <a:ext cx="905073" cy="905073"/>
          </a:xfrm>
          <a:prstGeom prst="rect">
            <a:avLst/>
          </a:prstGeom>
          <a:noFill/>
          <a:ln cap="flat">
            <a:noFill/>
          </a:ln>
        </p:spPr>
      </p:pic>
      <p:pic>
        <p:nvPicPr>
          <p:cNvPr id="3" name="Picture 2">
            <a:extLst>
              <a:ext uri="{FF2B5EF4-FFF2-40B4-BE49-F238E27FC236}">
                <a16:creationId xmlns:a16="http://schemas.microsoft.com/office/drawing/2014/main" id="{01E96635-AEDE-4C7F-9CEC-C7BA56E886BE}"/>
              </a:ext>
            </a:extLst>
          </p:cNvPr>
          <p:cNvPicPr>
            <a:picLocks noChangeAspect="1"/>
          </p:cNvPicPr>
          <p:nvPr/>
        </p:nvPicPr>
        <p:blipFill>
          <a:blip r:embed="rId8"/>
          <a:stretch>
            <a:fillRect/>
          </a:stretch>
        </p:blipFill>
        <p:spPr>
          <a:xfrm>
            <a:off x="6096000" y="2371577"/>
            <a:ext cx="3000794" cy="2114845"/>
          </a:xfrm>
          <a:prstGeom prst="rect">
            <a:avLst/>
          </a:prstGeom>
        </p:spPr>
      </p:pic>
    </p:spTree>
    <p:extLst>
      <p:ext uri="{BB962C8B-B14F-4D97-AF65-F5344CB8AC3E}">
        <p14:creationId xmlns:p14="http://schemas.microsoft.com/office/powerpoint/2010/main" val="2692688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B9E9693-CADB-4A9F-A974-AF40ED388105}"/>
              </a:ext>
            </a:extLst>
          </p:cNvPr>
          <p:cNvSpPr txBox="1"/>
          <p:nvPr/>
        </p:nvSpPr>
        <p:spPr>
          <a:xfrm>
            <a:off x="677334" y="609600"/>
            <a:ext cx="8596667" cy="12192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600"/>
              </a:spcAft>
              <a:buClrTx/>
              <a:buSzTx/>
              <a:buFontTx/>
              <a:buNone/>
              <a:tabLst/>
              <a:defRPr/>
            </a:pPr>
            <a:r>
              <a:rPr kumimoji="0" lang="fr-FR" sz="2000" b="0" i="0" u="none" strike="noStrike" kern="1200" cap="none" spc="0" normalizeH="0" baseline="0" dirty="0">
                <a:ln>
                  <a:noFill/>
                </a:ln>
                <a:solidFill>
                  <a:prstClr val="black"/>
                </a:solidFill>
                <a:effectLst/>
                <a:uLnTx/>
                <a:uFillTx/>
                <a:latin typeface="Trebuchet MS" panose="020B0603020202020204"/>
                <a:ea typeface="+mn-ea"/>
                <a:cs typeface="+mn-cs"/>
              </a:rPr>
              <a:t>Exemples plus complet</a:t>
            </a:r>
          </a:p>
          <a:p>
            <a:pPr marL="0" marR="0" lvl="0" indent="0" algn="l" defTabSz="457200" rtl="0" eaLnBrk="1" fontAlgn="auto" latinLnBrk="0" hangingPunct="1">
              <a:lnSpc>
                <a:spcPct val="100000"/>
              </a:lnSpc>
              <a:spcBef>
                <a:spcPct val="0"/>
              </a:spcBef>
              <a:spcAft>
                <a:spcPts val="600"/>
              </a:spcAft>
              <a:buClrTx/>
              <a:buSzTx/>
              <a:buFontTx/>
              <a:buNone/>
              <a:tabLst/>
              <a:defRPr/>
            </a:pPr>
            <a:r>
              <a:rPr kumimoji="0" lang="fr-FR" sz="2000" b="0" i="0" u="none" strike="noStrike" kern="1200" cap="none" spc="0" normalizeH="0" baseline="0" dirty="0">
                <a:ln>
                  <a:noFill/>
                </a:ln>
                <a:solidFill>
                  <a:prstClr val="black"/>
                </a:solidFill>
                <a:effectLst/>
                <a:uLnTx/>
                <a:uFillTx/>
                <a:latin typeface="Trebuchet MS" panose="020B0603020202020204"/>
                <a:ea typeface="+mn-ea"/>
                <a:cs typeface="+mn-cs"/>
              </a:rPr>
              <a:t>Pour des exemples plus complet et d’un niveau plus avancé je vous invites a visiter : </a:t>
            </a:r>
          </a:p>
        </p:txBody>
      </p:sp>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9" name="Content Placeholder 2">
            <a:extLst>
              <a:ext uri="{FF2B5EF4-FFF2-40B4-BE49-F238E27FC236}">
                <a16:creationId xmlns:a16="http://schemas.microsoft.com/office/drawing/2014/main" id="{BF7E5A5B-624E-46F7-AAF7-0BF9E8DE1388}"/>
              </a:ext>
            </a:extLst>
          </p:cNvPr>
          <p:cNvSpPr txBox="1">
            <a:spLocks/>
          </p:cNvSpPr>
          <p:nvPr/>
        </p:nvSpPr>
        <p:spPr>
          <a:xfrm>
            <a:off x="589280" y="2249012"/>
            <a:ext cx="10200640" cy="2035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rgbClr val="4A66AC"/>
              </a:buClr>
            </a:pPr>
            <a:r>
              <a:rPr lang="fr-FR" sz="2800" dirty="0">
                <a:hlinkClick r:id="rId4"/>
              </a:rPr>
              <a:t>https://github.com/christophekumor/AskPlasterTemplate</a:t>
            </a:r>
            <a:endParaRPr lang="fr-FR" sz="2800" dirty="0"/>
          </a:p>
          <a:p>
            <a:pPr>
              <a:buClr>
                <a:srgbClr val="4A66AC"/>
              </a:buClr>
            </a:pPr>
            <a:r>
              <a:rPr lang="fr-FR" sz="2800" dirty="0">
                <a:hlinkClick r:id="rId5"/>
              </a:rPr>
              <a:t>https://github.com/gaelcolas/SampleModule</a:t>
            </a:r>
            <a:endParaRPr lang="fr-FR" sz="2800" dirty="0"/>
          </a:p>
          <a:p>
            <a:pPr lvl="0">
              <a:buClr>
                <a:srgbClr val="4A66AC"/>
              </a:buClr>
            </a:pPr>
            <a:r>
              <a:rPr lang="en-US" sz="2800" dirty="0">
                <a:hlinkClick r:id="rId6"/>
              </a:rPr>
              <a:t>https://github.com/LaurentLienhard/FRPSUGModule</a:t>
            </a:r>
            <a:endParaRPr kumimoji="0" lang="en-CA" sz="2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4930456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5F674-D62E-4D49-93B5-7882550929A6}"/>
              </a:ext>
            </a:extLst>
          </p:cNvPr>
          <p:cNvSpPr>
            <a:spLocks noGrp="1"/>
          </p:cNvSpPr>
          <p:nvPr>
            <p:ph idx="1"/>
          </p:nvPr>
        </p:nvSpPr>
        <p:spPr/>
        <p:txBody>
          <a:bodyPr>
            <a:normAutofit/>
          </a:bodyPr>
          <a:lstStyle/>
          <a:p>
            <a:pPr marL="0" indent="0">
              <a:buNone/>
            </a:pPr>
            <a:r>
              <a:rPr lang="en-CA" sz="6000" dirty="0"/>
              <a:t>Questions ?</a:t>
            </a:r>
          </a:p>
        </p:txBody>
      </p:sp>
      <p:pic>
        <p:nvPicPr>
          <p:cNvPr id="4" name="Picture 17">
            <a:extLst>
              <a:ext uri="{FF2B5EF4-FFF2-40B4-BE49-F238E27FC236}">
                <a16:creationId xmlns:a16="http://schemas.microsoft.com/office/drawing/2014/main" id="{93D4CE19-6913-4097-B4CF-769090A90CF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257765783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5F674-D62E-4D49-93B5-7882550929A6}"/>
              </a:ext>
            </a:extLst>
          </p:cNvPr>
          <p:cNvSpPr>
            <a:spLocks noGrp="1"/>
          </p:cNvSpPr>
          <p:nvPr>
            <p:ph idx="1"/>
          </p:nvPr>
        </p:nvSpPr>
        <p:spPr>
          <a:xfrm>
            <a:off x="677334" y="1067201"/>
            <a:ext cx="10635100" cy="4974161"/>
          </a:xfrm>
        </p:spPr>
        <p:txBody>
          <a:bodyPr>
            <a:normAutofit/>
          </a:bodyPr>
          <a:lstStyle/>
          <a:p>
            <a:pPr marL="0" indent="0">
              <a:buNone/>
            </a:pPr>
            <a:r>
              <a:rPr lang="fr-FR" sz="6000" dirty="0"/>
              <a:t>French PowerShell User Group</a:t>
            </a:r>
          </a:p>
          <a:p>
            <a:pPr marL="0" indent="0">
              <a:buNone/>
            </a:pPr>
            <a:endParaRPr lang="fr-FR" sz="3200" dirty="0"/>
          </a:p>
          <a:p>
            <a:pPr marL="0" indent="0">
              <a:buNone/>
            </a:pPr>
            <a:r>
              <a:rPr lang="fr-FR" sz="3200" u="sng" dirty="0"/>
              <a:t>Call for speakers</a:t>
            </a:r>
            <a:r>
              <a:rPr lang="fr-FR" sz="3200" dirty="0"/>
              <a:t>: http://bit.ly/2R1pDiB</a:t>
            </a:r>
          </a:p>
          <a:p>
            <a:pPr marL="0" indent="0">
              <a:buNone/>
            </a:pPr>
            <a:r>
              <a:rPr lang="fr-FR" sz="3200" u="sng" dirty="0"/>
              <a:t>Chat</a:t>
            </a:r>
            <a:r>
              <a:rPr lang="fr-FR" sz="3200" dirty="0"/>
              <a:t>: #French (voir https://frpsug.github.io/slack/)</a:t>
            </a:r>
          </a:p>
          <a:p>
            <a:pPr marL="0" indent="0">
              <a:buNone/>
            </a:pPr>
            <a:endParaRPr lang="fr-FR" sz="3200" dirty="0"/>
          </a:p>
          <a:p>
            <a:pPr marL="0" indent="0">
              <a:buNone/>
            </a:pPr>
            <a:endParaRPr lang="fr-FR" sz="3200" dirty="0"/>
          </a:p>
        </p:txBody>
      </p:sp>
      <p:pic>
        <p:nvPicPr>
          <p:cNvPr id="4" name="Picture 17">
            <a:extLst>
              <a:ext uri="{FF2B5EF4-FFF2-40B4-BE49-F238E27FC236}">
                <a16:creationId xmlns:a16="http://schemas.microsoft.com/office/drawing/2014/main" id="{93D4CE19-6913-4097-B4CF-769090A90CF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36185547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84047E9B-FE6E-4B8E-8B55-0EECB0921091}"/>
              </a:ext>
            </a:extLst>
          </p:cNvPr>
          <p:cNvSpPr>
            <a:spLocks noGrp="1"/>
          </p:cNvSpPr>
          <p:nvPr>
            <p:ph type="title"/>
          </p:nvPr>
        </p:nvSpPr>
        <p:spPr>
          <a:xfrm>
            <a:off x="677334" y="609599"/>
            <a:ext cx="3843375" cy="5545667"/>
          </a:xfrm>
        </p:spPr>
        <p:txBody>
          <a:bodyPr anchor="ctr">
            <a:normAutofit/>
          </a:bodyPr>
          <a:lstStyle/>
          <a:p>
            <a:r>
              <a:rPr lang="en-CA">
                <a:solidFill>
                  <a:schemeClr val="tx1">
                    <a:lumMod val="85000"/>
                    <a:lumOff val="15000"/>
                  </a:schemeClr>
                </a:solidFill>
              </a:rPr>
              <a:t>French PowerShell User Group</a:t>
            </a:r>
          </a:p>
        </p:txBody>
      </p:sp>
      <p:sp>
        <p:nvSpPr>
          <p:cNvPr id="3" name="Content Placeholder 2">
            <a:extLst>
              <a:ext uri="{FF2B5EF4-FFF2-40B4-BE49-F238E27FC236}">
                <a16:creationId xmlns:a16="http://schemas.microsoft.com/office/drawing/2014/main" id="{70CCEA90-5EBA-45B9-9E62-D2AB7B57C7F7}"/>
              </a:ext>
            </a:extLst>
          </p:cNvPr>
          <p:cNvSpPr>
            <a:spLocks noGrp="1"/>
          </p:cNvSpPr>
          <p:nvPr>
            <p:ph idx="1"/>
          </p:nvPr>
        </p:nvSpPr>
        <p:spPr>
          <a:xfrm>
            <a:off x="6116084" y="609600"/>
            <a:ext cx="5511296" cy="5545667"/>
          </a:xfrm>
        </p:spPr>
        <p:txBody>
          <a:bodyPr anchor="ctr">
            <a:normAutofit/>
          </a:bodyPr>
          <a:lstStyle/>
          <a:p>
            <a:pPr>
              <a:lnSpc>
                <a:spcPct val="90000"/>
              </a:lnSpc>
            </a:pPr>
            <a:r>
              <a:rPr lang="fr-FR" sz="1500" dirty="0">
                <a:solidFill>
                  <a:srgbClr val="FFFFFF"/>
                </a:solidFill>
              </a:rPr>
              <a:t>Prochaine présentations (</a:t>
            </a:r>
            <a:r>
              <a:rPr lang="fr-FR" sz="1500" b="1" dirty="0">
                <a:solidFill>
                  <a:srgbClr val="FFFFFF"/>
                </a:solidFill>
              </a:rPr>
              <a:t>Meetup.com/frenchpsug)</a:t>
            </a:r>
          </a:p>
          <a:p>
            <a:pPr lvl="1">
              <a:lnSpc>
                <a:spcPct val="90000"/>
              </a:lnSpc>
            </a:pPr>
            <a:r>
              <a:rPr lang="fr-FR" sz="1500" b="1" dirty="0">
                <a:solidFill>
                  <a:srgbClr val="00B0F0"/>
                </a:solidFill>
              </a:rPr>
              <a:t>PowerShell Lightning Demos (2019/04/16)</a:t>
            </a:r>
          </a:p>
          <a:p>
            <a:pPr lvl="1">
              <a:lnSpc>
                <a:spcPct val="90000"/>
              </a:lnSpc>
            </a:pPr>
            <a:r>
              <a:rPr lang="fr-FR" sz="1500" b="1" dirty="0">
                <a:solidFill>
                  <a:srgbClr val="00B0F0"/>
                </a:solidFill>
              </a:rPr>
              <a:t>PowerShell GUI (Part 2)</a:t>
            </a:r>
          </a:p>
          <a:p>
            <a:pPr lvl="1">
              <a:lnSpc>
                <a:spcPct val="90000"/>
              </a:lnSpc>
            </a:pPr>
            <a:r>
              <a:rPr lang="fr-FR" sz="1500" b="1" dirty="0">
                <a:solidFill>
                  <a:srgbClr val="00B0F0"/>
                </a:solidFill>
              </a:rPr>
              <a:t>PowerShell Lightning Demos (2019/05/28)</a:t>
            </a:r>
          </a:p>
          <a:p>
            <a:pPr lvl="1">
              <a:lnSpc>
                <a:spcPct val="90000"/>
              </a:lnSpc>
            </a:pPr>
            <a:r>
              <a:rPr lang="fr-FR" sz="1500" b="1" dirty="0">
                <a:solidFill>
                  <a:srgbClr val="00B0F0"/>
                </a:solidFill>
              </a:rPr>
              <a:t>PowerShell le meilleur ami de l’admin Azure</a:t>
            </a:r>
          </a:p>
          <a:p>
            <a:pPr>
              <a:lnSpc>
                <a:spcPct val="90000"/>
              </a:lnSpc>
            </a:pPr>
            <a:r>
              <a:rPr lang="fr-FR" sz="1500" dirty="0">
                <a:solidFill>
                  <a:srgbClr val="FFFFFF"/>
                </a:solidFill>
              </a:rPr>
              <a:t>Recherche de présentateurs</a:t>
            </a:r>
          </a:p>
          <a:p>
            <a:pPr lvl="1">
              <a:lnSpc>
                <a:spcPct val="90000"/>
              </a:lnSpc>
            </a:pPr>
            <a:r>
              <a:rPr lang="fr-FR" sz="1500" dirty="0">
                <a:solidFill>
                  <a:srgbClr val="FFFFFF"/>
                </a:solidFill>
              </a:rPr>
              <a:t>Démo Éclair ou Longue: </a:t>
            </a:r>
            <a:r>
              <a:rPr lang="fr-FR" sz="1500" dirty="0">
                <a:solidFill>
                  <a:srgbClr val="FFFFFF"/>
                </a:solidFill>
                <a:hlinkClick r:id="rId3"/>
              </a:rPr>
              <a:t>bit.ly/2TH43C3</a:t>
            </a:r>
            <a:endParaRPr lang="fr-FR" sz="1500" dirty="0">
              <a:solidFill>
                <a:srgbClr val="FFFFFF"/>
              </a:solidFill>
            </a:endParaRPr>
          </a:p>
          <a:p>
            <a:pPr>
              <a:lnSpc>
                <a:spcPct val="90000"/>
              </a:lnSpc>
            </a:pPr>
            <a:r>
              <a:rPr lang="fr-FR" sz="1500" dirty="0">
                <a:solidFill>
                  <a:srgbClr val="FFFFFF"/>
                </a:solidFill>
              </a:rPr>
              <a:t>Chat</a:t>
            </a:r>
          </a:p>
          <a:p>
            <a:pPr lvl="1">
              <a:lnSpc>
                <a:spcPct val="90000"/>
              </a:lnSpc>
            </a:pPr>
            <a:r>
              <a:rPr lang="fr-FR" sz="1500" dirty="0">
                <a:solidFill>
                  <a:srgbClr val="FFFFFF"/>
                </a:solidFill>
              </a:rPr>
              <a:t>Inscrivez-vous sur </a:t>
            </a:r>
            <a:r>
              <a:rPr lang="fr-FR" sz="1500" dirty="0">
                <a:solidFill>
                  <a:srgbClr val="FFFFFF"/>
                </a:solidFill>
                <a:hlinkClick r:id="rId4"/>
              </a:rPr>
              <a:t>slack.poshcode.org/</a:t>
            </a:r>
            <a:endParaRPr lang="fr-FR" sz="1500" dirty="0">
              <a:solidFill>
                <a:srgbClr val="FFFFFF"/>
              </a:solidFill>
            </a:endParaRPr>
          </a:p>
          <a:p>
            <a:pPr lvl="1">
              <a:lnSpc>
                <a:spcPct val="90000"/>
              </a:lnSpc>
            </a:pPr>
            <a:r>
              <a:rPr lang="fr-FR" sz="1500" dirty="0">
                <a:solidFill>
                  <a:srgbClr val="FFFFFF"/>
                </a:solidFill>
              </a:rPr>
              <a:t>Connecter-vous sur PowerShell.slack.com</a:t>
            </a:r>
          </a:p>
          <a:p>
            <a:pPr lvl="1">
              <a:lnSpc>
                <a:spcPct val="90000"/>
              </a:lnSpc>
            </a:pPr>
            <a:r>
              <a:rPr lang="fr-FR" sz="1500" dirty="0">
                <a:solidFill>
                  <a:srgbClr val="FFFFFF"/>
                </a:solidFill>
              </a:rPr>
              <a:t>Rejoignez le Channel #french</a:t>
            </a:r>
          </a:p>
          <a:p>
            <a:pPr>
              <a:lnSpc>
                <a:spcPct val="90000"/>
              </a:lnSpc>
            </a:pPr>
            <a:r>
              <a:rPr lang="fr-FR" sz="1500" dirty="0">
                <a:solidFill>
                  <a:srgbClr val="FFFFFF"/>
                </a:solidFill>
              </a:rPr>
              <a:t>Enregistrements des réunions</a:t>
            </a:r>
          </a:p>
          <a:p>
            <a:pPr lvl="1">
              <a:lnSpc>
                <a:spcPct val="90000"/>
              </a:lnSpc>
            </a:pPr>
            <a:r>
              <a:rPr lang="fr-FR" sz="1500" dirty="0">
                <a:solidFill>
                  <a:srgbClr val="FFFFFF"/>
                </a:solidFill>
              </a:rPr>
              <a:t>Youtube.com/frenchpowershellusergroup</a:t>
            </a:r>
          </a:p>
          <a:p>
            <a:pPr lvl="1">
              <a:lnSpc>
                <a:spcPct val="90000"/>
              </a:lnSpc>
            </a:pPr>
            <a:endParaRPr lang="fr-FR" sz="1500" dirty="0">
              <a:solidFill>
                <a:srgbClr val="FFFFFF"/>
              </a:solidFill>
            </a:endParaRPr>
          </a:p>
        </p:txBody>
      </p:sp>
      <p:pic>
        <p:nvPicPr>
          <p:cNvPr id="4" name="Picture 17">
            <a:extLst>
              <a:ext uri="{FF2B5EF4-FFF2-40B4-BE49-F238E27FC236}">
                <a16:creationId xmlns:a16="http://schemas.microsoft.com/office/drawing/2014/main" id="{FFD78BD6-B9FE-4D34-817B-E73992942AD8}"/>
              </a:ext>
            </a:extLst>
          </p:cNvPr>
          <p:cNvPicPr>
            <a:picLocks noChangeAspect="1"/>
          </p:cNvPicPr>
          <p:nvPr/>
        </p:nvPicPr>
        <p:blipFill>
          <a:blip r:embed="rId5"/>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40249536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BFB3-8562-463C-BA64-BF61BECB9A4C}"/>
              </a:ext>
            </a:extLst>
          </p:cNvPr>
          <p:cNvSpPr>
            <a:spLocks noGrp="1"/>
          </p:cNvSpPr>
          <p:nvPr>
            <p:ph type="title"/>
          </p:nvPr>
        </p:nvSpPr>
        <p:spPr/>
        <p:txBody>
          <a:bodyPr/>
          <a:lstStyle/>
          <a:p>
            <a:r>
              <a:rPr lang="en-CA" dirty="0"/>
              <a:t>Meetings precedent</a:t>
            </a:r>
          </a:p>
        </p:txBody>
      </p:sp>
      <p:sp>
        <p:nvSpPr>
          <p:cNvPr id="3" name="Content Placeholder 2">
            <a:extLst>
              <a:ext uri="{FF2B5EF4-FFF2-40B4-BE49-F238E27FC236}">
                <a16:creationId xmlns:a16="http://schemas.microsoft.com/office/drawing/2014/main" id="{88F567A5-8038-4DA9-8311-A821206A2232}"/>
              </a:ext>
            </a:extLst>
          </p:cNvPr>
          <p:cNvSpPr>
            <a:spLocks noGrp="1"/>
          </p:cNvSpPr>
          <p:nvPr>
            <p:ph idx="1"/>
          </p:nvPr>
        </p:nvSpPr>
        <p:spPr/>
        <p:txBody>
          <a:bodyPr>
            <a:normAutofit/>
          </a:bodyPr>
          <a:lstStyle/>
          <a:p>
            <a:r>
              <a:rPr lang="en-CA" dirty="0"/>
              <a:t>A practical approach to a PowerShell release pipeline (Stijn Callebaut): </a:t>
            </a:r>
            <a:r>
              <a:rPr lang="en-CA" dirty="0">
                <a:hlinkClick r:id="rId3"/>
              </a:rPr>
              <a:t>youtu.be/WJ140S4mCfM?t=110</a:t>
            </a:r>
            <a:endParaRPr lang="en-CA" dirty="0"/>
          </a:p>
          <a:p>
            <a:r>
              <a:rPr lang="en-CA" dirty="0"/>
              <a:t>Pester infrastructure Testing: </a:t>
            </a:r>
            <a:r>
              <a:rPr lang="en-CA" dirty="0">
                <a:hlinkClick r:id="rId4"/>
              </a:rPr>
              <a:t>youtube.com/</a:t>
            </a:r>
            <a:r>
              <a:rPr lang="en-CA" dirty="0" err="1">
                <a:hlinkClick r:id="rId4"/>
              </a:rPr>
              <a:t>watch?v</a:t>
            </a:r>
            <a:r>
              <a:rPr lang="en-CA" dirty="0">
                <a:hlinkClick r:id="rId4"/>
              </a:rPr>
              <a:t>=glhNRB0xyF8</a:t>
            </a:r>
            <a:r>
              <a:rPr lang="en-CA" dirty="0"/>
              <a:t> (Olivier </a:t>
            </a:r>
            <a:r>
              <a:rPr lang="en-CA" dirty="0" err="1"/>
              <a:t>Miossec</a:t>
            </a:r>
            <a:endParaRPr lang="en-CA" dirty="0"/>
          </a:p>
          <a:p>
            <a:r>
              <a:rPr lang="fr-FR" dirty="0"/>
              <a:t>Tester vos scripts et infrastructures avec Pester: </a:t>
            </a:r>
            <a:r>
              <a:rPr lang="en-CA" dirty="0">
                <a:hlinkClick r:id="rId5"/>
              </a:rPr>
              <a:t>youtube.com/</a:t>
            </a:r>
            <a:r>
              <a:rPr lang="en-CA" dirty="0" err="1">
                <a:hlinkClick r:id="rId5"/>
              </a:rPr>
              <a:t>watch?v</a:t>
            </a:r>
            <a:r>
              <a:rPr lang="en-CA" dirty="0">
                <a:hlinkClick r:id="rId5"/>
              </a:rPr>
              <a:t>=sO3GaSpLIdE</a:t>
            </a:r>
            <a:r>
              <a:rPr lang="en-CA" dirty="0"/>
              <a:t> (Fabien </a:t>
            </a:r>
            <a:r>
              <a:rPr lang="en-CA" dirty="0" err="1"/>
              <a:t>Dibot</a:t>
            </a:r>
            <a:r>
              <a:rPr lang="en-CA" dirty="0"/>
              <a:t>)</a:t>
            </a:r>
          </a:p>
          <a:p>
            <a:r>
              <a:rPr lang="en-US" dirty="0"/>
              <a:t>Building Better Bricks </a:t>
            </a:r>
            <a:r>
              <a:rPr lang="en-US" dirty="0">
                <a:hlinkClick r:id="rId6"/>
              </a:rPr>
              <a:t>youtu.be/-</a:t>
            </a:r>
            <a:r>
              <a:rPr lang="en-US" dirty="0" err="1">
                <a:hlinkClick r:id="rId6"/>
              </a:rPr>
              <a:t>gyvP</a:t>
            </a:r>
            <a:r>
              <a:rPr lang="en-US" dirty="0">
                <a:hlinkClick r:id="rId6"/>
              </a:rPr>
              <a:t>-h-</a:t>
            </a:r>
            <a:r>
              <a:rPr lang="en-US" dirty="0" err="1">
                <a:hlinkClick r:id="rId6"/>
              </a:rPr>
              <a:t>zXs</a:t>
            </a:r>
            <a:r>
              <a:rPr lang="en-US" dirty="0"/>
              <a:t> (Chris Gardner)</a:t>
            </a:r>
          </a:p>
          <a:p>
            <a:pPr marL="0" indent="0">
              <a:buNone/>
            </a:pPr>
            <a:r>
              <a:rPr lang="en-CA" dirty="0"/>
              <a:t>…</a:t>
            </a:r>
          </a:p>
          <a:p>
            <a:pPr marL="0" indent="0">
              <a:buNone/>
            </a:pPr>
            <a:endParaRPr lang="en-CA" dirty="0"/>
          </a:p>
          <a:p>
            <a:r>
              <a:rPr lang="en-CA" dirty="0">
                <a:solidFill>
                  <a:schemeClr val="bg2">
                    <a:lumMod val="50000"/>
                  </a:schemeClr>
                </a:solidFill>
              </a:rPr>
              <a:t>youtube.com/</a:t>
            </a:r>
            <a:r>
              <a:rPr lang="en-CA" dirty="0" err="1">
                <a:solidFill>
                  <a:schemeClr val="bg2">
                    <a:lumMod val="50000"/>
                  </a:schemeClr>
                </a:solidFill>
              </a:rPr>
              <a:t>frenchpowershellusergroup</a:t>
            </a:r>
            <a:endParaRPr lang="en-CA" dirty="0">
              <a:solidFill>
                <a:schemeClr val="bg2">
                  <a:lumMod val="50000"/>
                </a:schemeClr>
              </a:solidFill>
            </a:endParaRPr>
          </a:p>
          <a:p>
            <a:endParaRPr lang="en-CA" dirty="0"/>
          </a:p>
        </p:txBody>
      </p:sp>
      <p:pic>
        <p:nvPicPr>
          <p:cNvPr id="4" name="Picture 17">
            <a:extLst>
              <a:ext uri="{FF2B5EF4-FFF2-40B4-BE49-F238E27FC236}">
                <a16:creationId xmlns:a16="http://schemas.microsoft.com/office/drawing/2014/main" id="{122A6CE7-C246-4F5D-AE99-D542D3E7A38C}"/>
              </a:ext>
            </a:extLst>
          </p:cNvPr>
          <p:cNvPicPr>
            <a:picLocks noChangeAspect="1"/>
          </p:cNvPicPr>
          <p:nvPr/>
        </p:nvPicPr>
        <p:blipFill>
          <a:blip r:embed="rId7"/>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17328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7898-47AA-48BA-94C8-EE7F4E96AE76}"/>
              </a:ext>
            </a:extLst>
          </p:cNvPr>
          <p:cNvSpPr>
            <a:spLocks noGrp="1"/>
          </p:cNvSpPr>
          <p:nvPr>
            <p:ph type="title"/>
          </p:nvPr>
        </p:nvSpPr>
        <p:spPr>
          <a:xfrm>
            <a:off x="677334" y="609599"/>
            <a:ext cx="3843375" cy="5545667"/>
          </a:xfrm>
        </p:spPr>
        <p:txBody>
          <a:bodyPr anchor="ctr">
            <a:normAutofit/>
          </a:bodyPr>
          <a:lstStyle/>
          <a:p>
            <a:r>
              <a:rPr lang="en-CA" b="1" dirty="0">
                <a:solidFill>
                  <a:schemeClr val="tx1">
                    <a:lumMod val="85000"/>
                    <a:lumOff val="15000"/>
                  </a:schemeClr>
                </a:solidFill>
              </a:rPr>
              <a:t>Agenda</a:t>
            </a:r>
          </a:p>
        </p:txBody>
      </p:sp>
      <p:sp>
        <p:nvSpPr>
          <p:cNvPr id="3" name="Content Placeholder 2">
            <a:extLst>
              <a:ext uri="{FF2B5EF4-FFF2-40B4-BE49-F238E27FC236}">
                <a16:creationId xmlns:a16="http://schemas.microsoft.com/office/drawing/2014/main" id="{EEF7D76D-25E1-44AB-8BC5-5CEB4DD23FEC}"/>
              </a:ext>
            </a:extLst>
          </p:cNvPr>
          <p:cNvSpPr>
            <a:spLocks noGrp="1"/>
          </p:cNvSpPr>
          <p:nvPr>
            <p:ph idx="1"/>
          </p:nvPr>
        </p:nvSpPr>
        <p:spPr>
          <a:xfrm>
            <a:off x="6116084" y="609600"/>
            <a:ext cx="5511296" cy="5545667"/>
          </a:xfrm>
        </p:spPr>
        <p:txBody>
          <a:bodyPr anchor="ctr">
            <a:normAutofit/>
          </a:bodyPr>
          <a:lstStyle/>
          <a:p>
            <a:r>
              <a:rPr lang="fr-FR" dirty="0">
                <a:solidFill>
                  <a:srgbClr val="FFFFFF"/>
                </a:solidFill>
              </a:rPr>
              <a:t>Rappel : Un module c’est quoi ?</a:t>
            </a:r>
          </a:p>
          <a:p>
            <a:r>
              <a:rPr lang="fr-FR" dirty="0">
                <a:solidFill>
                  <a:srgbClr val="FFFFFF"/>
                </a:solidFill>
              </a:rPr>
              <a:t>Pourquoi Plaster ?</a:t>
            </a:r>
          </a:p>
          <a:p>
            <a:r>
              <a:rPr lang="fr-FR" dirty="0">
                <a:solidFill>
                  <a:srgbClr val="FFFFFF"/>
                </a:solidFill>
              </a:rPr>
              <a:t>Plaster</a:t>
            </a:r>
          </a:p>
          <a:p>
            <a:pPr lvl="1"/>
            <a:r>
              <a:rPr lang="fr-FR" dirty="0">
                <a:solidFill>
                  <a:srgbClr val="FFFFFF"/>
                </a:solidFill>
              </a:rPr>
              <a:t>Manifest Kesako ?</a:t>
            </a:r>
          </a:p>
          <a:p>
            <a:pPr lvl="1"/>
            <a:r>
              <a:rPr lang="fr-FR" dirty="0">
                <a:solidFill>
                  <a:srgbClr val="FFFFFF"/>
                </a:solidFill>
              </a:rPr>
              <a:t>Parameter</a:t>
            </a:r>
          </a:p>
          <a:p>
            <a:pPr lvl="1"/>
            <a:r>
              <a:rPr lang="fr-FR" dirty="0">
                <a:solidFill>
                  <a:srgbClr val="FFFFFF"/>
                </a:solidFill>
              </a:rPr>
              <a:t>Content</a:t>
            </a:r>
          </a:p>
          <a:p>
            <a:pPr lvl="1"/>
            <a:r>
              <a:rPr lang="fr-FR" dirty="0">
                <a:solidFill>
                  <a:srgbClr val="FFFFFF"/>
                </a:solidFill>
              </a:rPr>
              <a:t>Exemples</a:t>
            </a:r>
          </a:p>
          <a:p>
            <a:r>
              <a:rPr lang="fr-FR" dirty="0">
                <a:solidFill>
                  <a:srgbClr val="FFFFFF"/>
                </a:solidFill>
              </a:rPr>
              <a:t>Questions/Réponses</a:t>
            </a:r>
          </a:p>
        </p:txBody>
      </p:sp>
      <p:pic>
        <p:nvPicPr>
          <p:cNvPr id="4" name="Picture 17">
            <a:extLst>
              <a:ext uri="{FF2B5EF4-FFF2-40B4-BE49-F238E27FC236}">
                <a16:creationId xmlns:a16="http://schemas.microsoft.com/office/drawing/2014/main" id="{FDE5D9E7-2F31-43D9-9B4D-65E5E82D58A4}"/>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Tree>
    <p:extLst>
      <p:ext uri="{BB962C8B-B14F-4D97-AF65-F5344CB8AC3E}">
        <p14:creationId xmlns:p14="http://schemas.microsoft.com/office/powerpoint/2010/main" val="8533942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3" name="TextBox 2">
            <a:extLst>
              <a:ext uri="{FF2B5EF4-FFF2-40B4-BE49-F238E27FC236}">
                <a16:creationId xmlns:a16="http://schemas.microsoft.com/office/drawing/2014/main" id="{F36AE776-2D50-4F2D-B935-4B84AA1A1A73}"/>
              </a:ext>
            </a:extLst>
          </p:cNvPr>
          <p:cNvSpPr txBox="1"/>
          <p:nvPr/>
        </p:nvSpPr>
        <p:spPr>
          <a:xfrm>
            <a:off x="589280" y="606323"/>
            <a:ext cx="9662160" cy="400110"/>
          </a:xfrm>
          <a:prstGeom prst="rect">
            <a:avLst/>
          </a:prstGeom>
          <a:noFill/>
        </p:spPr>
        <p:txBody>
          <a:bodyPr wrap="square" rtlCol="0">
            <a:spAutoFit/>
          </a:bodyPr>
          <a:lstStyle/>
          <a:p>
            <a:r>
              <a:rPr lang="fr-FR" sz="2000" dirty="0"/>
              <a:t>Rappel : Un module c’est quoi ?</a:t>
            </a:r>
          </a:p>
        </p:txBody>
      </p:sp>
      <p:sp>
        <p:nvSpPr>
          <p:cNvPr id="14" name="Content Placeholder 2">
            <a:extLst>
              <a:ext uri="{FF2B5EF4-FFF2-40B4-BE49-F238E27FC236}">
                <a16:creationId xmlns:a16="http://schemas.microsoft.com/office/drawing/2014/main" id="{C2D729DD-C956-45A4-9B9E-E5BEFCA66A0F}"/>
              </a:ext>
            </a:extLst>
          </p:cNvPr>
          <p:cNvSpPr>
            <a:spLocks noGrp="1"/>
          </p:cNvSpPr>
          <p:nvPr>
            <p:ph idx="1"/>
          </p:nvPr>
        </p:nvSpPr>
        <p:spPr>
          <a:xfrm>
            <a:off x="589281" y="1259840"/>
            <a:ext cx="8940800" cy="2274191"/>
          </a:xfrm>
        </p:spPr>
        <p:txBody>
          <a:bodyPr>
            <a:normAutofit/>
          </a:bodyPr>
          <a:lstStyle/>
          <a:p>
            <a:pPr lvl="1"/>
            <a:r>
              <a:rPr lang="fr-FR" dirty="0"/>
              <a:t>Unité réutilisable intégrée qui permet de partitionner, d’organiser et d’abstraire votre code Windows PowerShell. Un module peut contenir des applets de commande, fournisseurs, fonctions, variables et autres types de ressources pouvant être importés en tant qu’unité unique</a:t>
            </a:r>
          </a:p>
          <a:p>
            <a:pPr lvl="1"/>
            <a:r>
              <a:rPr lang="fr-FR" dirty="0"/>
              <a:t>En résumé (a minima):</a:t>
            </a:r>
          </a:p>
          <a:p>
            <a:pPr lvl="2"/>
            <a:r>
              <a:rPr lang="fr-FR" dirty="0"/>
              <a:t>1 fichier psd1 qui décrit le module</a:t>
            </a:r>
          </a:p>
          <a:p>
            <a:pPr lvl="2"/>
            <a:r>
              <a:rPr lang="fr-FR" dirty="0"/>
              <a:t>1 fichier psm1 qui contient le code du module</a:t>
            </a:r>
          </a:p>
          <a:p>
            <a:pPr lvl="1"/>
            <a:endParaRPr lang="fr-FR" dirty="0"/>
          </a:p>
          <a:p>
            <a:pPr lvl="1"/>
            <a:endParaRPr lang="fr-FR" dirty="0"/>
          </a:p>
          <a:p>
            <a:pPr lvl="1"/>
            <a:endParaRPr lang="fr-FR" dirty="0"/>
          </a:p>
          <a:p>
            <a:pPr marL="457200" lvl="1" indent="0">
              <a:buNone/>
            </a:pPr>
            <a:endParaRPr lang="fr-FR" dirty="0"/>
          </a:p>
          <a:p>
            <a:pPr marL="274320" lvl="1" indent="0">
              <a:buNone/>
            </a:pPr>
            <a:endParaRPr lang="fr-FR" dirty="0"/>
          </a:p>
        </p:txBody>
      </p:sp>
      <p:pic>
        <p:nvPicPr>
          <p:cNvPr id="4" name="Picture 3" descr="A minima">
            <a:extLst>
              <a:ext uri="{FF2B5EF4-FFF2-40B4-BE49-F238E27FC236}">
                <a16:creationId xmlns:a16="http://schemas.microsoft.com/office/drawing/2014/main" id="{796C9F08-3A85-4808-A14A-DE9DF3735FD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578491" y="4078669"/>
            <a:ext cx="2876951" cy="64779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968F72C9-6D0D-46CC-8568-10EC0E4C0DFC}"/>
              </a:ext>
            </a:extLst>
          </p:cNvPr>
          <p:cNvPicPr>
            <a:picLocks noChangeAspect="1"/>
          </p:cNvPicPr>
          <p:nvPr/>
        </p:nvPicPr>
        <p:blipFill>
          <a:blip r:embed="rId5"/>
          <a:stretch>
            <a:fillRect/>
          </a:stretch>
        </p:blipFill>
        <p:spPr>
          <a:xfrm>
            <a:off x="6288486" y="4097204"/>
            <a:ext cx="3886742" cy="1247949"/>
          </a:xfrm>
          <a:prstGeom prst="rect">
            <a:avLst/>
          </a:prstGeom>
        </p:spPr>
      </p:pic>
      <p:pic>
        <p:nvPicPr>
          <p:cNvPr id="6" name="Picture 5">
            <a:extLst>
              <a:ext uri="{FF2B5EF4-FFF2-40B4-BE49-F238E27FC236}">
                <a16:creationId xmlns:a16="http://schemas.microsoft.com/office/drawing/2014/main" id="{96E6C9DC-97E2-4C56-8B1B-71B13AF3CBD7}"/>
              </a:ext>
            </a:extLst>
          </p:cNvPr>
          <p:cNvPicPr>
            <a:picLocks noChangeAspect="1"/>
          </p:cNvPicPr>
          <p:nvPr/>
        </p:nvPicPr>
        <p:blipFill>
          <a:blip r:embed="rId6"/>
          <a:stretch>
            <a:fillRect/>
          </a:stretch>
        </p:blipFill>
        <p:spPr>
          <a:xfrm>
            <a:off x="6302776" y="4097204"/>
            <a:ext cx="3934374" cy="1448002"/>
          </a:xfrm>
          <a:prstGeom prst="rect">
            <a:avLst/>
          </a:prstGeom>
        </p:spPr>
      </p:pic>
      <p:pic>
        <p:nvPicPr>
          <p:cNvPr id="7" name="Picture 6">
            <a:extLst>
              <a:ext uri="{FF2B5EF4-FFF2-40B4-BE49-F238E27FC236}">
                <a16:creationId xmlns:a16="http://schemas.microsoft.com/office/drawing/2014/main" id="{904652E7-3F91-4410-82A1-D6DE9DD9EF24}"/>
              </a:ext>
            </a:extLst>
          </p:cNvPr>
          <p:cNvPicPr>
            <a:picLocks noChangeAspect="1"/>
          </p:cNvPicPr>
          <p:nvPr/>
        </p:nvPicPr>
        <p:blipFill>
          <a:blip r:embed="rId7"/>
          <a:stretch>
            <a:fillRect/>
          </a:stretch>
        </p:blipFill>
        <p:spPr>
          <a:xfrm>
            <a:off x="6288487" y="4064558"/>
            <a:ext cx="3962953" cy="1667108"/>
          </a:xfrm>
          <a:prstGeom prst="rect">
            <a:avLst/>
          </a:prstGeom>
        </p:spPr>
      </p:pic>
      <p:sp>
        <p:nvSpPr>
          <p:cNvPr id="9" name="Arrow: Left 8">
            <a:extLst>
              <a:ext uri="{FF2B5EF4-FFF2-40B4-BE49-F238E27FC236}">
                <a16:creationId xmlns:a16="http://schemas.microsoft.com/office/drawing/2014/main" id="{B792A81A-A93B-4FAD-9BEA-7D7B8DD439CD}"/>
              </a:ext>
            </a:extLst>
          </p:cNvPr>
          <p:cNvSpPr/>
          <p:nvPr/>
        </p:nvSpPr>
        <p:spPr>
          <a:xfrm>
            <a:off x="4505396" y="4256671"/>
            <a:ext cx="1590603" cy="647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Build</a:t>
            </a:r>
          </a:p>
        </p:txBody>
      </p:sp>
    </p:spTree>
    <p:extLst>
      <p:ext uri="{BB962C8B-B14F-4D97-AF65-F5344CB8AC3E}">
        <p14:creationId xmlns:p14="http://schemas.microsoft.com/office/powerpoint/2010/main" val="128136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4" name="TextBox 13">
            <a:extLst>
              <a:ext uri="{FF2B5EF4-FFF2-40B4-BE49-F238E27FC236}">
                <a16:creationId xmlns:a16="http://schemas.microsoft.com/office/drawing/2014/main" id="{5B9E9693-CADB-4A9F-A974-AF40ED388105}"/>
              </a:ext>
            </a:extLst>
          </p:cNvPr>
          <p:cNvSpPr txBox="1"/>
          <p:nvPr/>
        </p:nvSpPr>
        <p:spPr>
          <a:xfrm>
            <a:off x="589280" y="606323"/>
            <a:ext cx="9662160" cy="400110"/>
          </a:xfrm>
          <a:prstGeom prst="rect">
            <a:avLst/>
          </a:prstGeom>
          <a:noFill/>
        </p:spPr>
        <p:txBody>
          <a:bodyPr wrap="square" rtlCol="0">
            <a:spAutoFit/>
          </a:bodyPr>
          <a:lstStyle/>
          <a:p>
            <a:r>
              <a:rPr lang="fr-FR" sz="2000" dirty="0"/>
              <a:t>Pourquoi Plaster ?</a:t>
            </a:r>
          </a:p>
        </p:txBody>
      </p:sp>
      <p:sp>
        <p:nvSpPr>
          <p:cNvPr id="16" name="Content Placeholder 2">
            <a:extLst>
              <a:ext uri="{FF2B5EF4-FFF2-40B4-BE49-F238E27FC236}">
                <a16:creationId xmlns:a16="http://schemas.microsoft.com/office/drawing/2014/main" id="{480E9127-2284-40F5-BAE4-86DD33CB574A}"/>
              </a:ext>
            </a:extLst>
          </p:cNvPr>
          <p:cNvSpPr>
            <a:spLocks noGrp="1"/>
          </p:cNvSpPr>
          <p:nvPr>
            <p:ph idx="1"/>
          </p:nvPr>
        </p:nvSpPr>
        <p:spPr>
          <a:xfrm>
            <a:off x="589280" y="1253331"/>
            <a:ext cx="10200640" cy="3003709"/>
          </a:xfrm>
        </p:spPr>
        <p:txBody>
          <a:bodyPr>
            <a:normAutofit/>
          </a:bodyPr>
          <a:lstStyle/>
          <a:p>
            <a:endParaRPr lang="en-CA" sz="2800" dirty="0"/>
          </a:p>
          <a:p>
            <a:r>
              <a:rPr lang="fr-FR" sz="3200" dirty="0"/>
              <a:t>Le besoin initial était le suivant :</a:t>
            </a:r>
          </a:p>
          <a:p>
            <a:pPr lvl="3"/>
            <a:r>
              <a:rPr lang="fr-FR" sz="3200" dirty="0"/>
              <a:t>Automatiser la création d’un module</a:t>
            </a:r>
          </a:p>
          <a:p>
            <a:pPr lvl="3"/>
            <a:r>
              <a:rPr lang="fr-FR" sz="3200" dirty="0"/>
              <a:t>Standardiser les modules</a:t>
            </a:r>
          </a:p>
          <a:p>
            <a:pPr lvl="3"/>
            <a:r>
              <a:rPr lang="fr-FR" sz="3200" dirty="0"/>
              <a:t>Structurer les modules</a:t>
            </a:r>
          </a:p>
        </p:txBody>
      </p:sp>
    </p:spTree>
    <p:extLst>
      <p:ext uri="{BB962C8B-B14F-4D97-AF65-F5344CB8AC3E}">
        <p14:creationId xmlns:p14="http://schemas.microsoft.com/office/powerpoint/2010/main" val="20407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7">
            <a:extLst>
              <a:ext uri="{FF2B5EF4-FFF2-40B4-BE49-F238E27FC236}">
                <a16:creationId xmlns:a16="http://schemas.microsoft.com/office/drawing/2014/main" id="{DF793054-1F26-4809-8ECB-A7D7BBD80D49}"/>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14" name="TextBox 13">
            <a:extLst>
              <a:ext uri="{FF2B5EF4-FFF2-40B4-BE49-F238E27FC236}">
                <a16:creationId xmlns:a16="http://schemas.microsoft.com/office/drawing/2014/main" id="{5B9E9693-CADB-4A9F-A974-AF40ED388105}"/>
              </a:ext>
            </a:extLst>
          </p:cNvPr>
          <p:cNvSpPr txBox="1"/>
          <p:nvPr/>
        </p:nvSpPr>
        <p:spPr>
          <a:xfrm>
            <a:off x="589280" y="606323"/>
            <a:ext cx="9662160" cy="400110"/>
          </a:xfrm>
          <a:prstGeom prst="rect">
            <a:avLst/>
          </a:prstGeom>
          <a:noFill/>
        </p:spPr>
        <p:txBody>
          <a:bodyPr wrap="square" rtlCol="0">
            <a:spAutoFit/>
          </a:bodyPr>
          <a:lstStyle/>
          <a:p>
            <a:r>
              <a:rPr lang="fr-FR" sz="2000" dirty="0"/>
              <a:t>Pourquoi Plaster ?</a:t>
            </a:r>
          </a:p>
        </p:txBody>
      </p:sp>
      <p:sp>
        <p:nvSpPr>
          <p:cNvPr id="16" name="Content Placeholder 2">
            <a:extLst>
              <a:ext uri="{FF2B5EF4-FFF2-40B4-BE49-F238E27FC236}">
                <a16:creationId xmlns:a16="http://schemas.microsoft.com/office/drawing/2014/main" id="{480E9127-2284-40F5-BAE4-86DD33CB574A}"/>
              </a:ext>
            </a:extLst>
          </p:cNvPr>
          <p:cNvSpPr>
            <a:spLocks noGrp="1"/>
          </p:cNvSpPr>
          <p:nvPr>
            <p:ph idx="1"/>
          </p:nvPr>
        </p:nvSpPr>
        <p:spPr>
          <a:xfrm>
            <a:off x="589280" y="1253331"/>
            <a:ext cx="10200640" cy="3003709"/>
          </a:xfrm>
        </p:spPr>
        <p:txBody>
          <a:bodyPr>
            <a:normAutofit fontScale="92500" lnSpcReduction="20000"/>
          </a:bodyPr>
          <a:lstStyle/>
          <a:p>
            <a:endParaRPr lang="fr-FR" sz="2800" dirty="0"/>
          </a:p>
          <a:p>
            <a:r>
              <a:rPr lang="fr-FR" sz="3200" dirty="0"/>
              <a:t>La solution Plaster :</a:t>
            </a:r>
          </a:p>
          <a:p>
            <a:pPr lvl="3"/>
            <a:r>
              <a:rPr lang="fr-FR" sz="3200" dirty="0"/>
              <a:t>Simple</a:t>
            </a:r>
          </a:p>
          <a:p>
            <a:pPr lvl="3"/>
            <a:r>
              <a:rPr lang="fr-FR" sz="3200" dirty="0"/>
              <a:t>Permet la création de toute sorte de ressources  =&gt; Fichiers, Modules, Projets, Fonctions …</a:t>
            </a:r>
          </a:p>
          <a:p>
            <a:pPr lvl="3"/>
            <a:r>
              <a:rPr lang="fr-FR" sz="3200" dirty="0"/>
              <a:t>Il est basé sur des template</a:t>
            </a:r>
          </a:p>
          <a:p>
            <a:pPr lvl="3"/>
            <a:endParaRPr lang="fr-FR" sz="3200" dirty="0"/>
          </a:p>
        </p:txBody>
      </p:sp>
    </p:spTree>
    <p:extLst>
      <p:ext uri="{BB962C8B-B14F-4D97-AF65-F5344CB8AC3E}">
        <p14:creationId xmlns:p14="http://schemas.microsoft.com/office/powerpoint/2010/main" val="42712635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93D4CE19-6913-4097-B4CF-769090A90CF6}"/>
              </a:ext>
            </a:extLst>
          </p:cNvPr>
          <p:cNvPicPr>
            <a:picLocks noChangeAspect="1"/>
          </p:cNvPicPr>
          <p:nvPr/>
        </p:nvPicPr>
        <p:blipFill>
          <a:blip r:embed="rId3"/>
          <a:stretch>
            <a:fillRect/>
          </a:stretch>
        </p:blipFill>
        <p:spPr>
          <a:xfrm>
            <a:off x="11195182" y="70582"/>
            <a:ext cx="905073" cy="905073"/>
          </a:xfrm>
          <a:prstGeom prst="rect">
            <a:avLst/>
          </a:prstGeom>
          <a:noFill/>
          <a:ln cap="flat">
            <a:noFill/>
          </a:ln>
        </p:spPr>
      </p:pic>
      <p:sp>
        <p:nvSpPr>
          <p:cNvPr id="2" name="TextBox 1">
            <a:extLst>
              <a:ext uri="{FF2B5EF4-FFF2-40B4-BE49-F238E27FC236}">
                <a16:creationId xmlns:a16="http://schemas.microsoft.com/office/drawing/2014/main" id="{C4353FBB-906C-4E58-A583-DC564CEC6071}"/>
              </a:ext>
            </a:extLst>
          </p:cNvPr>
          <p:cNvSpPr txBox="1"/>
          <p:nvPr/>
        </p:nvSpPr>
        <p:spPr>
          <a:xfrm>
            <a:off x="1508369" y="2879877"/>
            <a:ext cx="105351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5400" b="0" i="0" u="none" strike="noStrike" kern="1200" cap="none" spc="0" normalizeH="0" baseline="0" noProof="0" dirty="0">
                <a:ln>
                  <a:noFill/>
                </a:ln>
                <a:solidFill>
                  <a:prstClr val="white"/>
                </a:solidFill>
                <a:effectLst/>
                <a:uLnTx/>
                <a:uFillTx/>
                <a:latin typeface="Trebuchet MS" panose="020B0603020202020204"/>
                <a:ea typeface="+mn-ea"/>
                <a:cs typeface="+mn-cs"/>
              </a:rPr>
              <a:t>DEMO 1</a:t>
            </a:r>
          </a:p>
        </p:txBody>
      </p:sp>
    </p:spTree>
    <p:extLst>
      <p:ext uri="{BB962C8B-B14F-4D97-AF65-F5344CB8AC3E}">
        <p14:creationId xmlns:p14="http://schemas.microsoft.com/office/powerpoint/2010/main" val="26413894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1349</Words>
  <Application>Microsoft Office PowerPoint</Application>
  <PresentationFormat>Widescreen</PresentationFormat>
  <Paragraphs>195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PowerPoint Presentation</vt:lpstr>
      <vt:lpstr>LIENHARD Laurent</vt:lpstr>
      <vt:lpstr>French PowerShell User Group</vt:lpstr>
      <vt:lpstr>Meetings precedent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Lienhard Laurent</dc:creator>
  <cp:lastModifiedBy>Lienhard Laurent</cp:lastModifiedBy>
  <cp:revision>21</cp:revision>
  <dcterms:created xsi:type="dcterms:W3CDTF">2019-04-05T09:40:02Z</dcterms:created>
  <dcterms:modified xsi:type="dcterms:W3CDTF">2019-04-09T17:30:34Z</dcterms:modified>
</cp:coreProperties>
</file>