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4" r:id="rId9"/>
    <p:sldId id="265" r:id="rId10"/>
    <p:sldId id="268" r:id="rId11"/>
    <p:sldId id="267" r:id="rId12"/>
    <p:sldId id="269" r:id="rId13"/>
    <p:sldId id="273" r:id="rId14"/>
    <p:sldId id="272" r:id="rId15"/>
    <p:sldId id="266" r:id="rId16"/>
    <p:sldId id="270" r:id="rId17"/>
    <p:sldId id="271" r:id="rId18"/>
    <p:sldId id="274" r:id="rId1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2C9"/>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28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tente\Desktop\UNIVERSITA'\2%20SEMESTRE\ANALISI%20E%20GESTIONE%20DEL%20RISCHIO\Progetto\calcoli%20(version%201).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Utente\Desktop\UNIVERSITA'\2%20SEMESTRE\ANALISI%20E%20GESTIONE%20DEL%20RISCHIO\Progetto\AnalisieGestionedelRischio_Annese_Francesca_765761.xlsx" TargetMode="External"/><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tente\Desktop\UNIVERSITA'\2%20SEMESTRE\ANALISI%20E%20GESTIONE%20DEL%20RISCHIO\Progetto\CALCOLI%20NUOVI.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Utente\Desktop\UNIVERSITA'\2%20SEMESTRE\ANALISI%20E%20GESTIONE%20DEL%20RISCHIO\Progetto\calcoli%20(version%20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Utente\Desktop\UNIVERSITA'\2%20SEMESTRE\ANALISI%20E%20GESTIONE%20DEL%20RISCHIO\Progetto\calcoli%20(version%20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Utente\Desktop\UNIVERSITA'\2%20SEMESTRE\ANALISI%20E%20GESTIONE%20DEL%20RISCHIO\Progetto\CALCOLI%20NUOVI.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Utente\Desktop\UNIVERSITA'\2%20SEMESTRE\ANALISI%20E%20GESTIONE%20DEL%20RISCHIO\Progetto\calcoli%20(version%20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Utente\Desktop\UNIVERSITA'\2%20SEMESTRE\ANALISI%20E%20GESTIONE%20DEL%20RISCHIO\Progetto\CALCOLI%20NUOVI.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Utente\Desktop\UNIVERSITA'\2%20SEMESTRE\ANALISI%20E%20GESTIONE%20DEL%20RISCHIO\Progetto\CALCOLI%20NUOVI.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Utente\Desktop\UNIVERSITA'\2%20SEMESTRE\ANALISI%20E%20GESTIONE%20DEL%20RISCHIO\Progetto\AnalisieGestionedelRischio_Annese_Francesca_765761.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it-IT" b="1">
                <a:solidFill>
                  <a:sysClr val="windowText" lastClr="000000"/>
                </a:solidFill>
              </a:rPr>
              <a:t>Rischio</a:t>
            </a:r>
            <a:r>
              <a:rPr lang="it-IT" b="1" baseline="0">
                <a:solidFill>
                  <a:sysClr val="windowText" lastClr="000000"/>
                </a:solidFill>
              </a:rPr>
              <a:t> riservatezza</a:t>
            </a:r>
          </a:p>
          <a:p>
            <a:pPr>
              <a:defRPr sz="1400" b="0" i="0" u="none" strike="noStrike" kern="1200" spc="0" baseline="0">
                <a:solidFill>
                  <a:schemeClr val="tx1">
                    <a:lumMod val="65000"/>
                    <a:lumOff val="35000"/>
                  </a:schemeClr>
                </a:solidFill>
                <a:latin typeface="+mn-lt"/>
                <a:ea typeface="+mn-ea"/>
                <a:cs typeface="+mn-cs"/>
              </a:defRPr>
            </a:pPr>
            <a:r>
              <a:rPr lang="it-IT" sz="1200" b="1" baseline="0">
                <a:solidFill>
                  <a:sysClr val="windowText" lastClr="000000"/>
                </a:solidFill>
              </a:rPr>
              <a:t>RI-ris(m,a)</a:t>
            </a:r>
            <a:endParaRPr lang="it-IT" sz="1200" b="1">
              <a:solidFill>
                <a:sysClr val="windowText" lastClr="00000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scatterChart>
        <c:scatterStyle val="lineMarker"/>
        <c:varyColors val="0"/>
        <c:ser>
          <c:idx val="5"/>
          <c:order val="5"/>
          <c:spPr>
            <a:ln w="25400" cap="rnd">
              <a:noFill/>
              <a:round/>
            </a:ln>
            <a:effectLst/>
          </c:spPr>
          <c:marker>
            <c:symbol val="circle"/>
            <c:size val="5"/>
            <c:spPr>
              <a:solidFill>
                <a:schemeClr val="accent6">
                  <a:lumMod val="60000"/>
                </a:schemeClr>
              </a:solidFill>
              <a:ln w="9525">
                <a:solidFill>
                  <a:schemeClr val="accent6">
                    <a:lumMod val="60000"/>
                  </a:schemeClr>
                </a:solidFill>
              </a:ln>
              <a:effectLst/>
            </c:spPr>
          </c:marker>
          <c:xVal>
            <c:numRef>
              <c:f>'Rischio intrinseco'!$H$2</c:f>
              <c:numCache>
                <c:formatCode>General</c:formatCode>
                <c:ptCount val="1"/>
                <c:pt idx="0">
                  <c:v>0.9</c:v>
                </c:pt>
              </c:numCache>
            </c:numRef>
          </c:xVal>
          <c:yVal>
            <c:numRef>
              <c:f>'Rischio intrinseco'!$O$2</c:f>
              <c:numCache>
                <c:formatCode>General</c:formatCode>
                <c:ptCount val="1"/>
                <c:pt idx="0">
                  <c:v>4.5</c:v>
                </c:pt>
              </c:numCache>
            </c:numRef>
          </c:yVal>
          <c:smooth val="0"/>
          <c:extLst>
            <c:ext xmlns:c16="http://schemas.microsoft.com/office/drawing/2014/chart" uri="{C3380CC4-5D6E-409C-BE32-E72D297353CC}">
              <c16:uniqueId val="{00000000-F3F9-4897-A08D-272AF98C17F3}"/>
            </c:ext>
          </c:extLst>
        </c:ser>
        <c:ser>
          <c:idx val="6"/>
          <c:order val="6"/>
          <c:spPr>
            <a:ln w="25400" cap="rnd">
              <a:no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dLbls>
            <c:dLbl>
              <c:idx val="0"/>
              <c:tx>
                <c:rich>
                  <a:bodyPr/>
                  <a:lstStyle/>
                  <a:p>
                    <a:r>
                      <a:rPr lang="en-US"/>
                      <a:t>Malware</a:t>
                    </a:r>
                  </a:p>
                </c:rich>
              </c:tx>
              <c:showLegendKey val="0"/>
              <c:showVal val="0"/>
              <c:showCatName val="1"/>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F3F9-4897-A08D-272AF98C17F3}"/>
                </c:ext>
              </c:extLst>
            </c:dLbl>
            <c:dLbl>
              <c:idx val="1"/>
              <c:tx>
                <c:rich>
                  <a:bodyPr/>
                  <a:lstStyle/>
                  <a:p>
                    <a:r>
                      <a:rPr lang="en-US"/>
                      <a:t>DDOS</a:t>
                    </a:r>
                  </a:p>
                </c:rich>
              </c:tx>
              <c:showLegendKey val="0"/>
              <c:showVal val="0"/>
              <c:showCatName val="1"/>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F3F9-4897-A08D-272AF98C17F3}"/>
                </c:ext>
              </c:extLst>
            </c:dLbl>
            <c:dLbl>
              <c:idx val="2"/>
              <c:tx>
                <c:rich>
                  <a:bodyPr/>
                  <a:lstStyle/>
                  <a:p>
                    <a:r>
                      <a:rPr lang="en-US"/>
                      <a:t>Problemi</a:t>
                    </a:r>
                    <a:r>
                      <a:rPr lang="en-US" baseline="0"/>
                      <a:t> tecnici</a:t>
                    </a:r>
                  </a:p>
                </c:rich>
              </c:tx>
              <c:dLblPos val="r"/>
              <c:showLegendKey val="0"/>
              <c:showVal val="0"/>
              <c:showCatName val="1"/>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F3F9-4897-A08D-272AF98C17F3}"/>
                </c:ext>
              </c:extLst>
            </c:dLbl>
            <c:dLbl>
              <c:idx val="3"/>
              <c:tx>
                <c:rich>
                  <a:bodyPr/>
                  <a:lstStyle/>
                  <a:p>
                    <a:r>
                      <a:rPr lang="en-US"/>
                      <a:t>Data Breach</a:t>
                    </a:r>
                  </a:p>
                </c:rich>
              </c:tx>
              <c:showLegendKey val="0"/>
              <c:showVal val="0"/>
              <c:showCatName val="1"/>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F3F9-4897-A08D-272AF98C17F3}"/>
                </c:ext>
              </c:extLst>
            </c:dLbl>
            <c:dLbl>
              <c:idx val="4"/>
              <c:tx>
                <c:rich>
                  <a:bodyPr/>
                  <a:lstStyle/>
                  <a:p>
                    <a:r>
                      <a:rPr lang="en-US"/>
                      <a:t>Incendio</a:t>
                    </a:r>
                  </a:p>
                </c:rich>
              </c:tx>
              <c:showLegendKey val="0"/>
              <c:showVal val="0"/>
              <c:showCatName val="1"/>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F3F9-4897-A08D-272AF98C17F3}"/>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it-IT"/>
              </a:p>
            </c:txPr>
            <c:showLegendKey val="0"/>
            <c:showVal val="0"/>
            <c:showCatName val="1"/>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'Rischio intrinseco'!$O$2:$O$6</c:f>
              <c:numCache>
                <c:formatCode>General</c:formatCode>
                <c:ptCount val="5"/>
                <c:pt idx="0">
                  <c:v>4.5</c:v>
                </c:pt>
                <c:pt idx="1">
                  <c:v>0</c:v>
                </c:pt>
                <c:pt idx="2">
                  <c:v>0</c:v>
                </c:pt>
                <c:pt idx="3">
                  <c:v>3.6</c:v>
                </c:pt>
                <c:pt idx="4">
                  <c:v>0</c:v>
                </c:pt>
              </c:numCache>
            </c:numRef>
          </c:xVal>
          <c:yVal>
            <c:numRef>
              <c:f>'Rischio intrinseco'!$H$2:$H$6</c:f>
              <c:numCache>
                <c:formatCode>General</c:formatCode>
                <c:ptCount val="5"/>
                <c:pt idx="0">
                  <c:v>0.9</c:v>
                </c:pt>
                <c:pt idx="1">
                  <c:v>0.7</c:v>
                </c:pt>
                <c:pt idx="2">
                  <c:v>0.6</c:v>
                </c:pt>
                <c:pt idx="3">
                  <c:v>0.4</c:v>
                </c:pt>
                <c:pt idx="4">
                  <c:v>7.0000000000000007E-2</c:v>
                </c:pt>
              </c:numCache>
            </c:numRef>
          </c:yVal>
          <c:smooth val="0"/>
          <c:extLst>
            <c:ext xmlns:c16="http://schemas.microsoft.com/office/drawing/2014/chart" uri="{C3380CC4-5D6E-409C-BE32-E72D297353CC}">
              <c16:uniqueId val="{00000006-F3F9-4897-A08D-272AF98C17F3}"/>
            </c:ext>
          </c:extLst>
        </c:ser>
        <c:dLbls>
          <c:showLegendKey val="0"/>
          <c:showVal val="0"/>
          <c:showCatName val="0"/>
          <c:showSerName val="0"/>
          <c:showPercent val="0"/>
          <c:showBubbleSize val="0"/>
        </c:dLbls>
        <c:axId val="959551176"/>
        <c:axId val="959541992"/>
        <c:extLst>
          <c:ext xmlns:c15="http://schemas.microsoft.com/office/drawing/2012/chart" uri="{02D57815-91ED-43cb-92C2-25804820EDAC}">
            <c15:filteredScatterSeries>
              <c15:ser>
                <c:idx val="0"/>
                <c:order val="0"/>
                <c:spPr>
                  <a:ln w="25400" cap="rnd">
                    <a:noFill/>
                    <a:round/>
                  </a:ln>
                  <a:effectLst/>
                </c:spPr>
                <c:marker>
                  <c:symbol val="circle"/>
                  <c:size val="5"/>
                  <c:spPr>
                    <a:solidFill>
                      <a:schemeClr val="accent2"/>
                    </a:solidFill>
                    <a:ln w="9525">
                      <a:solidFill>
                        <a:schemeClr val="accent2"/>
                      </a:solidFill>
                    </a:ln>
                    <a:effectLst/>
                  </c:spPr>
                </c:marker>
                <c:yVal>
                  <c:numRef>
                    <c:extLst>
                      <c:ext uri="{02D57815-91ED-43cb-92C2-25804820EDAC}">
                        <c15:formulaRef>
                          <c15:sqref>'Rischio intrinseco'!$O$2</c15:sqref>
                        </c15:formulaRef>
                      </c:ext>
                    </c:extLst>
                    <c:numCache>
                      <c:formatCode>General</c:formatCode>
                      <c:ptCount val="1"/>
                      <c:pt idx="0">
                        <c:v>4.5</c:v>
                      </c:pt>
                    </c:numCache>
                  </c:numRef>
                </c:yVal>
                <c:smooth val="0"/>
                <c:extLst>
                  <c:ext xmlns:c16="http://schemas.microsoft.com/office/drawing/2014/chart" uri="{C3380CC4-5D6E-409C-BE32-E72D297353CC}">
                    <c16:uniqueId val="{00000007-F3F9-4897-A08D-272AF98C17F3}"/>
                  </c:ext>
                </c:extLst>
              </c15:ser>
            </c15:filteredScatterSeries>
            <c15:filteredScatterSeries>
              <c15:ser>
                <c:idx val="1"/>
                <c:order val="1"/>
                <c:spPr>
                  <a:ln w="25400" cap="rnd">
                    <a:noFill/>
                    <a:round/>
                  </a:ln>
                  <a:effectLst/>
                </c:spPr>
                <c:marker>
                  <c:symbol val="circle"/>
                  <c:size val="5"/>
                  <c:spPr>
                    <a:solidFill>
                      <a:schemeClr val="accent4"/>
                    </a:solidFill>
                    <a:ln w="9525">
                      <a:solidFill>
                        <a:schemeClr val="accent4"/>
                      </a:solidFill>
                    </a:ln>
                    <a:effectLst/>
                  </c:spPr>
                </c:marker>
                <c:yVal>
                  <c:numRef>
                    <c:extLst xmlns:c15="http://schemas.microsoft.com/office/drawing/2012/chart">
                      <c:ext xmlns:c15="http://schemas.microsoft.com/office/drawing/2012/chart" uri="{02D57815-91ED-43cb-92C2-25804820EDAC}">
                        <c15:formulaRef>
                          <c15:sqref>'Rischio intrinseco'!$O$3</c15:sqref>
                        </c15:formulaRef>
                      </c:ext>
                    </c:extLst>
                    <c:numCache>
                      <c:formatCode>General</c:formatCode>
                      <c:ptCount val="1"/>
                      <c:pt idx="0">
                        <c:v>0</c:v>
                      </c:pt>
                    </c:numCache>
                  </c:numRef>
                </c:yVal>
                <c:smooth val="0"/>
                <c:extLst xmlns:c15="http://schemas.microsoft.com/office/drawing/2012/chart">
                  <c:ext xmlns:c16="http://schemas.microsoft.com/office/drawing/2014/chart" uri="{C3380CC4-5D6E-409C-BE32-E72D297353CC}">
                    <c16:uniqueId val="{00000008-F3F9-4897-A08D-272AF98C17F3}"/>
                  </c:ext>
                </c:extLst>
              </c15:ser>
            </c15:filteredScatterSeries>
            <c15:filteredScatterSeries>
              <c15:ser>
                <c:idx val="2"/>
                <c:order val="2"/>
                <c:spPr>
                  <a:ln w="25400" cap="rnd">
                    <a:noFill/>
                    <a:round/>
                  </a:ln>
                  <a:effectLst/>
                </c:spPr>
                <c:marker>
                  <c:symbol val="circle"/>
                  <c:size val="5"/>
                  <c:spPr>
                    <a:solidFill>
                      <a:schemeClr val="accent6"/>
                    </a:solidFill>
                    <a:ln w="9525">
                      <a:solidFill>
                        <a:schemeClr val="accent6"/>
                      </a:solidFill>
                    </a:ln>
                    <a:effectLst/>
                  </c:spPr>
                </c:marker>
                <c:yVal>
                  <c:numRef>
                    <c:extLst xmlns:c15="http://schemas.microsoft.com/office/drawing/2012/chart">
                      <c:ext xmlns:c15="http://schemas.microsoft.com/office/drawing/2012/chart" uri="{02D57815-91ED-43cb-92C2-25804820EDAC}">
                        <c15:formulaRef>
                          <c15:sqref>'Rischio intrinseco'!$O$4</c15:sqref>
                        </c15:formulaRef>
                      </c:ext>
                    </c:extLst>
                    <c:numCache>
                      <c:formatCode>General</c:formatCode>
                      <c:ptCount val="1"/>
                      <c:pt idx="0">
                        <c:v>0</c:v>
                      </c:pt>
                    </c:numCache>
                  </c:numRef>
                </c:yVal>
                <c:smooth val="0"/>
                <c:extLst xmlns:c15="http://schemas.microsoft.com/office/drawing/2012/chart">
                  <c:ext xmlns:c16="http://schemas.microsoft.com/office/drawing/2014/chart" uri="{C3380CC4-5D6E-409C-BE32-E72D297353CC}">
                    <c16:uniqueId val="{00000009-F3F9-4897-A08D-272AF98C17F3}"/>
                  </c:ext>
                </c:extLst>
              </c15:ser>
            </c15:filteredScatterSeries>
            <c15:filteredScatterSeries>
              <c15:ser>
                <c:idx val="3"/>
                <c:order val="3"/>
                <c:spPr>
                  <a:ln w="25400" cap="rnd">
                    <a:noFill/>
                    <a:round/>
                  </a:ln>
                  <a:effectLst/>
                </c:spPr>
                <c:marker>
                  <c:symbol val="circle"/>
                  <c:size val="5"/>
                  <c:spPr>
                    <a:solidFill>
                      <a:schemeClr val="accent2">
                        <a:lumMod val="60000"/>
                      </a:schemeClr>
                    </a:solidFill>
                    <a:ln w="9525">
                      <a:solidFill>
                        <a:schemeClr val="accent2">
                          <a:lumMod val="60000"/>
                        </a:schemeClr>
                      </a:solidFill>
                    </a:ln>
                    <a:effectLst/>
                  </c:spPr>
                </c:marker>
                <c:yVal>
                  <c:numRef>
                    <c:extLst xmlns:c15="http://schemas.microsoft.com/office/drawing/2012/chart">
                      <c:ext xmlns:c15="http://schemas.microsoft.com/office/drawing/2012/chart" uri="{02D57815-91ED-43cb-92C2-25804820EDAC}">
                        <c15:formulaRef>
                          <c15:sqref>'Rischio intrinseco'!$O$5</c15:sqref>
                        </c15:formulaRef>
                      </c:ext>
                    </c:extLst>
                    <c:numCache>
                      <c:formatCode>General</c:formatCode>
                      <c:ptCount val="1"/>
                      <c:pt idx="0">
                        <c:v>3.6</c:v>
                      </c:pt>
                    </c:numCache>
                  </c:numRef>
                </c:yVal>
                <c:smooth val="0"/>
                <c:extLst xmlns:c15="http://schemas.microsoft.com/office/drawing/2012/chart">
                  <c:ext xmlns:c16="http://schemas.microsoft.com/office/drawing/2014/chart" uri="{C3380CC4-5D6E-409C-BE32-E72D297353CC}">
                    <c16:uniqueId val="{0000000A-F3F9-4897-A08D-272AF98C17F3}"/>
                  </c:ext>
                </c:extLst>
              </c15:ser>
            </c15:filteredScatterSeries>
            <c15:filteredScatterSeries>
              <c15:ser>
                <c:idx val="4"/>
                <c:order val="4"/>
                <c:spPr>
                  <a:ln w="25400" cap="rnd">
                    <a:noFill/>
                    <a:round/>
                  </a:ln>
                  <a:effectLst/>
                </c:spPr>
                <c:marker>
                  <c:symbol val="circle"/>
                  <c:size val="5"/>
                  <c:spPr>
                    <a:solidFill>
                      <a:schemeClr val="accent4">
                        <a:lumMod val="60000"/>
                      </a:schemeClr>
                    </a:solidFill>
                    <a:ln w="9525">
                      <a:solidFill>
                        <a:schemeClr val="accent4">
                          <a:lumMod val="60000"/>
                        </a:schemeClr>
                      </a:solidFill>
                    </a:ln>
                    <a:effectLst/>
                  </c:spPr>
                </c:marker>
                <c:yVal>
                  <c:numRef>
                    <c:extLst xmlns:c15="http://schemas.microsoft.com/office/drawing/2012/chart">
                      <c:ext xmlns:c15="http://schemas.microsoft.com/office/drawing/2012/chart" uri="{02D57815-91ED-43cb-92C2-25804820EDAC}">
                        <c15:formulaRef>
                          <c15:sqref>'Rischio intrinseco'!$O$6</c15:sqref>
                        </c15:formulaRef>
                      </c:ext>
                    </c:extLst>
                    <c:numCache>
                      <c:formatCode>General</c:formatCode>
                      <c:ptCount val="1"/>
                      <c:pt idx="0">
                        <c:v>0</c:v>
                      </c:pt>
                    </c:numCache>
                  </c:numRef>
                </c:yVal>
                <c:smooth val="0"/>
                <c:extLst xmlns:c15="http://schemas.microsoft.com/office/drawing/2012/chart">
                  <c:ext xmlns:c16="http://schemas.microsoft.com/office/drawing/2014/chart" uri="{C3380CC4-5D6E-409C-BE32-E72D297353CC}">
                    <c16:uniqueId val="{0000000B-F3F9-4897-A08D-272AF98C17F3}"/>
                  </c:ext>
                </c:extLst>
              </c15:ser>
            </c15:filteredScatterSeries>
          </c:ext>
        </c:extLst>
      </c:scatterChart>
      <c:valAx>
        <c:axId val="959551176"/>
        <c:scaling>
          <c:orientation val="minMax"/>
          <c:max val="6"/>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959541992"/>
        <c:crosses val="autoZero"/>
        <c:crossBetween val="midCat"/>
      </c:valAx>
      <c:valAx>
        <c:axId val="959541992"/>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95955117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ysClr val="windowText" lastClr="000000"/>
      </a:solidFill>
      <a:round/>
    </a:ln>
    <a:effectLst/>
  </c:spPr>
  <c:txPr>
    <a:bodyPr/>
    <a:lstStyle/>
    <a:p>
      <a:pPr>
        <a:defRPr/>
      </a:pPr>
      <a:endParaRPr lang="it-IT"/>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r>
              <a:rPr lang="it-IT">
                <a:solidFill>
                  <a:sysClr val="windowText" lastClr="000000"/>
                </a:solidFill>
              </a:rPr>
              <a:t>P(X)</a:t>
            </a:r>
          </a:p>
        </c:rich>
      </c:tx>
      <c:overlay val="0"/>
      <c:spPr>
        <a:noFill/>
        <a:ln>
          <a:noFill/>
        </a:ln>
        <a:effectLst/>
      </c:spPr>
      <c:txPr>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endParaRPr lang="it-IT"/>
        </a:p>
      </c:txPr>
    </c:title>
    <c:autoTitleDeleted val="0"/>
    <c:plotArea>
      <c:layout/>
      <c:barChart>
        <c:barDir val="col"/>
        <c:grouping val="clustered"/>
        <c:varyColors val="0"/>
        <c:ser>
          <c:idx val="0"/>
          <c:order val="0"/>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cat>
            <c:numRef>
              <c:f>'Probabilità composta - D. B.'!$A$2:$A$12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'Probabilità composta - D. B.'!$G$2:$G$12</c:f>
              <c:numCache>
                <c:formatCode>0.0000000</c:formatCode>
                <c:ptCount val="11"/>
                <c:pt idx="0">
                  <c:v>0.77632962085643753</c:v>
                </c:pt>
                <c:pt idx="1">
                  <c:v>0.19905887714267631</c:v>
                </c:pt>
                <c:pt idx="2">
                  <c:v>2.2968331978001116E-2</c:v>
                </c:pt>
                <c:pt idx="3">
                  <c:v>1.5704842378120422E-3</c:v>
                </c:pt>
                <c:pt idx="4">
                  <c:v>7.0470446568489091E-5</c:v>
                </c:pt>
                <c:pt idx="5">
                  <c:v>2.1683214328765879E-6</c:v>
                </c:pt>
                <c:pt idx="6">
                  <c:v>4.6331654548645034E-8</c:v>
                </c:pt>
                <c:pt idx="7">
                  <c:v>6.7885208129882861E-10</c:v>
                </c:pt>
                <c:pt idx="8">
                  <c:v>6.5274238586425832E-12</c:v>
                </c:pt>
                <c:pt idx="9">
                  <c:v>3.719329833984378E-14</c:v>
                </c:pt>
                <c:pt idx="10">
                  <c:v>9.5367431640625102E-17</c:v>
                </c:pt>
              </c:numCache>
            </c:numRef>
          </c:val>
          <c:extLst>
            <c:ext xmlns:c16="http://schemas.microsoft.com/office/drawing/2014/chart" uri="{C3380CC4-5D6E-409C-BE32-E72D297353CC}">
              <c16:uniqueId val="{00000000-F5AB-4CCB-AEDA-57DD43A5D249}"/>
            </c:ext>
          </c:extLst>
        </c:ser>
        <c:dLbls>
          <c:showLegendKey val="0"/>
          <c:showVal val="0"/>
          <c:showCatName val="0"/>
          <c:showSerName val="0"/>
          <c:showPercent val="0"/>
          <c:showBubbleSize val="0"/>
        </c:dLbls>
        <c:gapWidth val="164"/>
        <c:overlap val="-22"/>
        <c:axId val="787742504"/>
        <c:axId val="787742176"/>
      </c:barChart>
      <c:catAx>
        <c:axId val="787742504"/>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787742176"/>
        <c:crosses val="autoZero"/>
        <c:auto val="1"/>
        <c:lblAlgn val="ctr"/>
        <c:lblOffset val="100"/>
        <c:noMultiLvlLbl val="0"/>
      </c:catAx>
      <c:valAx>
        <c:axId val="787742176"/>
        <c:scaling>
          <c:orientation val="minMax"/>
        </c:scaling>
        <c:delete val="0"/>
        <c:axPos val="l"/>
        <c:numFmt formatCode="0.000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7877425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solidFill>
      <a:round/>
    </a:ln>
    <a:effectLst/>
  </c:spPr>
  <c:txPr>
    <a:bodyPr/>
    <a:lstStyle/>
    <a:p>
      <a:pPr>
        <a:defRPr/>
      </a:pPr>
      <a:endParaRPr lang="it-IT"/>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it-IT" sz="1400" b="1" i="0" baseline="0">
                <a:solidFill>
                  <a:sysClr val="windowText" lastClr="000000"/>
                </a:solidFill>
                <a:effectLst/>
              </a:rPr>
              <a:t>Rischio integrità</a:t>
            </a:r>
            <a:endParaRPr lang="it-IT" sz="1400" b="1">
              <a:solidFill>
                <a:sysClr val="windowText" lastClr="000000"/>
              </a:solidFill>
              <a:effectLst/>
            </a:endParaRPr>
          </a:p>
          <a:p>
            <a:pPr>
              <a:defRPr sz="1400" b="0" i="0" u="none" strike="noStrike" kern="1200" spc="0" baseline="0">
                <a:solidFill>
                  <a:schemeClr val="tx1">
                    <a:lumMod val="65000"/>
                    <a:lumOff val="35000"/>
                  </a:schemeClr>
                </a:solidFill>
                <a:latin typeface="+mn-lt"/>
                <a:ea typeface="+mn-ea"/>
                <a:cs typeface="+mn-cs"/>
              </a:defRPr>
            </a:pPr>
            <a:r>
              <a:rPr lang="it-IT" sz="1200" b="1" i="0" baseline="0">
                <a:solidFill>
                  <a:sysClr val="windowText" lastClr="000000"/>
                </a:solidFill>
                <a:effectLst/>
              </a:rPr>
              <a:t>RI-int(m,a)</a:t>
            </a:r>
            <a:endParaRPr lang="it-IT" sz="1200" b="1">
              <a:solidFill>
                <a:sysClr val="windowText" lastClr="000000"/>
              </a:solidFill>
              <a:effectLst/>
            </a:endParaRPr>
          </a:p>
          <a:p>
            <a:pPr>
              <a:defRPr sz="1400" b="0" i="0" u="none" strike="noStrike" kern="1200" spc="0" baseline="0">
                <a:solidFill>
                  <a:schemeClr val="tx1">
                    <a:lumMod val="65000"/>
                    <a:lumOff val="35000"/>
                  </a:schemeClr>
                </a:solidFill>
                <a:latin typeface="+mn-lt"/>
                <a:ea typeface="+mn-ea"/>
                <a:cs typeface="+mn-cs"/>
              </a:defRPr>
            </a:pPr>
            <a:endParaRPr lang="it-IT"/>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manualLayout>
          <c:layoutTarget val="inner"/>
          <c:xMode val="edge"/>
          <c:yMode val="edge"/>
          <c:x val="7.2817147856517939E-2"/>
          <c:y val="0.23532407407407407"/>
          <c:w val="0.8902939632545932"/>
          <c:h val="0.65727653834937305"/>
        </c:manualLayout>
      </c:layout>
      <c:scatterChart>
        <c:scatterStyle val="lineMarker"/>
        <c:varyColors val="0"/>
        <c:ser>
          <c:idx val="1"/>
          <c:order val="1"/>
          <c:tx>
            <c:strRef>
              <c:f>'Rischio intrinseco'!$P$2:$P$6</c:f>
              <c:strCache>
                <c:ptCount val="5"/>
                <c:pt idx="0">
                  <c:v>6,3</c:v>
                </c:pt>
                <c:pt idx="1">
                  <c:v>0</c:v>
                </c:pt>
                <c:pt idx="2">
                  <c:v>2,4</c:v>
                </c:pt>
                <c:pt idx="3">
                  <c:v>0</c:v>
                </c:pt>
                <c:pt idx="4">
                  <c:v>0,56</c:v>
                </c:pt>
              </c:strCache>
            </c:strRef>
          </c:tx>
          <c:spPr>
            <a:ln w="25400" cap="rnd">
              <a:noFill/>
              <a:round/>
            </a:ln>
            <a:effectLst/>
          </c:spPr>
          <c:marker>
            <c:symbol val="circle"/>
            <c:size val="5"/>
            <c:spPr>
              <a:solidFill>
                <a:schemeClr val="accent2"/>
              </a:solidFill>
              <a:ln w="9525">
                <a:solidFill>
                  <a:schemeClr val="accent2"/>
                </a:solidFill>
              </a:ln>
              <a:effectLst/>
            </c:spPr>
          </c:marker>
          <c:dLbls>
            <c:dLbl>
              <c:idx val="0"/>
              <c:tx>
                <c:rich>
                  <a:bodyPr/>
                  <a:lstStyle/>
                  <a:p>
                    <a:r>
                      <a:rPr lang="en-US"/>
                      <a:t>Malware</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F1AA-436F-8506-6E15601C4393}"/>
                </c:ext>
              </c:extLst>
            </c:dLbl>
            <c:dLbl>
              <c:idx val="1"/>
              <c:tx>
                <c:rich>
                  <a:bodyPr/>
                  <a:lstStyle/>
                  <a:p>
                    <a:endParaRPr lang="en-US"/>
                  </a:p>
                  <a:p>
                    <a:r>
                      <a:rPr lang="en-US"/>
                      <a:t>DDOS</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F1AA-436F-8506-6E15601C4393}"/>
                </c:ext>
              </c:extLst>
            </c:dLbl>
            <c:dLbl>
              <c:idx val="2"/>
              <c:tx>
                <c:rich>
                  <a:bodyPr/>
                  <a:lstStyle/>
                  <a:p>
                    <a:r>
                      <a:rPr lang="en-US"/>
                      <a:t>Problemi</a:t>
                    </a:r>
                    <a:r>
                      <a:rPr lang="en-US" baseline="0"/>
                      <a:t> Tecnici</a:t>
                    </a:r>
                    <a:endParaRPr lang="en-US"/>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F1AA-436F-8506-6E15601C4393}"/>
                </c:ext>
              </c:extLst>
            </c:dLbl>
            <c:dLbl>
              <c:idx val="3"/>
              <c:tx>
                <c:rich>
                  <a:bodyPr/>
                  <a:lstStyle/>
                  <a:p>
                    <a:r>
                      <a:rPr lang="en-US"/>
                      <a:t>Data Breach</a:t>
                    </a:r>
                  </a:p>
                  <a:p>
                    <a:endParaRPr lang="en-US"/>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F1AA-436F-8506-6E15601C4393}"/>
                </c:ext>
              </c:extLst>
            </c:dLbl>
            <c:dLbl>
              <c:idx val="4"/>
              <c:tx>
                <c:rich>
                  <a:bodyPr/>
                  <a:lstStyle/>
                  <a:p>
                    <a:r>
                      <a:rPr lang="en-US"/>
                      <a:t>Incendio</a:t>
                    </a:r>
                  </a:p>
                </c:rich>
              </c:tx>
              <c:dLblPos val="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F1AA-436F-8506-6E15601C4393}"/>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it-I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'Rischio intrinseco'!$P$2:$P$6</c:f>
              <c:numCache>
                <c:formatCode>General</c:formatCode>
                <c:ptCount val="5"/>
                <c:pt idx="0">
                  <c:v>6.3</c:v>
                </c:pt>
                <c:pt idx="1">
                  <c:v>0</c:v>
                </c:pt>
                <c:pt idx="2">
                  <c:v>2.4</c:v>
                </c:pt>
                <c:pt idx="3">
                  <c:v>0</c:v>
                </c:pt>
                <c:pt idx="4">
                  <c:v>0.56000000000000005</c:v>
                </c:pt>
              </c:numCache>
            </c:numRef>
          </c:xVal>
          <c:yVal>
            <c:numRef>
              <c:f>'Rischio intrinseco'!$H$2:$H$6</c:f>
              <c:numCache>
                <c:formatCode>General</c:formatCode>
                <c:ptCount val="5"/>
                <c:pt idx="0">
                  <c:v>0.9</c:v>
                </c:pt>
                <c:pt idx="1">
                  <c:v>0.7</c:v>
                </c:pt>
                <c:pt idx="2">
                  <c:v>0.6</c:v>
                </c:pt>
                <c:pt idx="3">
                  <c:v>0.4</c:v>
                </c:pt>
                <c:pt idx="4">
                  <c:v>7.0000000000000007E-2</c:v>
                </c:pt>
              </c:numCache>
            </c:numRef>
          </c:yVal>
          <c:smooth val="0"/>
          <c:extLst>
            <c:ext xmlns:c16="http://schemas.microsoft.com/office/drawing/2014/chart" uri="{C3380CC4-5D6E-409C-BE32-E72D297353CC}">
              <c16:uniqueId val="{00000005-F1AA-436F-8506-6E15601C4393}"/>
            </c:ext>
          </c:extLst>
        </c:ser>
        <c:dLbls>
          <c:showLegendKey val="0"/>
          <c:showVal val="0"/>
          <c:showCatName val="0"/>
          <c:showSerName val="0"/>
          <c:showPercent val="0"/>
          <c:showBubbleSize val="0"/>
        </c:dLbls>
        <c:axId val="809372104"/>
        <c:axId val="809373416"/>
        <c:extLst>
          <c:ext xmlns:c15="http://schemas.microsoft.com/office/drawing/2012/chart" uri="{02D57815-91ED-43cb-92C2-25804820EDAC}">
            <c15:filteredScatterSeries>
              <c15:ser>
                <c:idx val="0"/>
                <c:order val="0"/>
                <c:spPr>
                  <a:ln w="19050" cap="rnd">
                    <a:noFill/>
                    <a:round/>
                  </a:ln>
                  <a:effectLst/>
                </c:spPr>
                <c:marker>
                  <c:symbol val="circle"/>
                  <c:size val="5"/>
                  <c:spPr>
                    <a:solidFill>
                      <a:schemeClr val="accent1"/>
                    </a:solidFill>
                    <a:ln w="9525">
                      <a:solidFill>
                        <a:schemeClr val="accent1"/>
                      </a:solidFill>
                    </a:ln>
                    <a:effectLst/>
                  </c:spPr>
                </c:marker>
                <c:dLbls>
                  <c:dLbl>
                    <c:idx val="0"/>
                    <c:tx>
                      <c:rich>
                        <a:bodyPr/>
                        <a:lstStyle/>
                        <a:p>
                          <a:r>
                            <a:rPr lang="en-US"/>
                            <a:t>Malware</a:t>
                          </a:r>
                        </a:p>
                      </c:rich>
                    </c:tx>
                    <c:dLblPos val="r"/>
                    <c:showLegendKey val="0"/>
                    <c:showVal val="1"/>
                    <c:showCatName val="0"/>
                    <c:showSerName val="0"/>
                    <c:showPercent val="0"/>
                    <c:showBubbleSize val="0"/>
                    <c:extLst>
                      <c:ext uri="{CE6537A1-D6FC-4f65-9D91-7224C49458BB}">
                        <c15:showDataLabelsRange val="0"/>
                      </c:ext>
                      <c:ext xmlns:c16="http://schemas.microsoft.com/office/drawing/2014/chart" uri="{C3380CC4-5D6E-409C-BE32-E72D297353CC}">
                        <c16:uniqueId val="{00000006-F1AA-436F-8506-6E15601C4393}"/>
                      </c:ext>
                    </c:extLst>
                  </c:dLbl>
                  <c:dLbl>
                    <c:idx val="1"/>
                    <c:tx>
                      <c:rich>
                        <a:bodyPr/>
                        <a:lstStyle/>
                        <a:p>
                          <a:r>
                            <a:rPr lang="en-US"/>
                            <a:t>DDOS</a:t>
                          </a:r>
                        </a:p>
                      </c:rich>
                    </c:tx>
                    <c:dLblPos val="r"/>
                    <c:showLegendKey val="0"/>
                    <c:showVal val="1"/>
                    <c:showCatName val="0"/>
                    <c:showSerName val="0"/>
                    <c:showPercent val="0"/>
                    <c:showBubbleSize val="0"/>
                    <c:extLst>
                      <c:ext uri="{CE6537A1-D6FC-4f65-9D91-7224C49458BB}">
                        <c15:showDataLabelsRange val="0"/>
                      </c:ext>
                      <c:ext xmlns:c16="http://schemas.microsoft.com/office/drawing/2014/chart" uri="{C3380CC4-5D6E-409C-BE32-E72D297353CC}">
                        <c16:uniqueId val="{00000007-F1AA-436F-8506-6E15601C4393}"/>
                      </c:ext>
                    </c:extLst>
                  </c:dLbl>
                  <c:dLbl>
                    <c:idx val="2"/>
                    <c:tx>
                      <c:rich>
                        <a:bodyPr/>
                        <a:lstStyle/>
                        <a:p>
                          <a:r>
                            <a:rPr lang="en-US"/>
                            <a:t>Problemi tecnici </a:t>
                          </a:r>
                        </a:p>
                      </c:rich>
                    </c:tx>
                    <c:dLblPos val="r"/>
                    <c:showLegendKey val="0"/>
                    <c:showVal val="1"/>
                    <c:showCatName val="0"/>
                    <c:showSerName val="0"/>
                    <c:showPercent val="0"/>
                    <c:showBubbleSize val="0"/>
                    <c:extLst>
                      <c:ext uri="{CE6537A1-D6FC-4f65-9D91-7224C49458BB}">
                        <c15:showDataLabelsRange val="0"/>
                      </c:ext>
                      <c:ext xmlns:c16="http://schemas.microsoft.com/office/drawing/2014/chart" uri="{C3380CC4-5D6E-409C-BE32-E72D297353CC}">
                        <c16:uniqueId val="{00000008-F1AA-436F-8506-6E15601C4393}"/>
                      </c:ext>
                    </c:extLst>
                  </c:dLbl>
                  <c:dLbl>
                    <c:idx val="3"/>
                    <c:tx>
                      <c:rich>
                        <a:bodyPr/>
                        <a:lstStyle/>
                        <a:p>
                          <a:r>
                            <a:rPr lang="en-US"/>
                            <a:t>Data Breach</a:t>
                          </a:r>
                        </a:p>
                      </c:rich>
                    </c:tx>
                    <c:dLblPos val="r"/>
                    <c:showLegendKey val="0"/>
                    <c:showVal val="1"/>
                    <c:showCatName val="0"/>
                    <c:showSerName val="0"/>
                    <c:showPercent val="0"/>
                    <c:showBubbleSize val="0"/>
                    <c:extLst>
                      <c:ext uri="{CE6537A1-D6FC-4f65-9D91-7224C49458BB}">
                        <c15:showDataLabelsRange val="0"/>
                      </c:ext>
                      <c:ext xmlns:c16="http://schemas.microsoft.com/office/drawing/2014/chart" uri="{C3380CC4-5D6E-409C-BE32-E72D297353CC}">
                        <c16:uniqueId val="{00000009-F1AA-436F-8506-6E15601C4393}"/>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it-IT"/>
                    </a:p>
                  </c:txPr>
                  <c:showLegendKey val="0"/>
                  <c:showVal val="0"/>
                  <c:showCatName val="0"/>
                  <c:showSerName val="0"/>
                  <c:showPercent val="0"/>
                  <c:showBubbleSize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yVal>
                  <c:numRef>
                    <c:extLst>
                      <c:ext uri="{02D57815-91ED-43cb-92C2-25804820EDAC}">
                        <c15:formulaRef>
                          <c15:sqref>'Rischio intrinseco'!$H$2:$H$5</c15:sqref>
                        </c15:formulaRef>
                      </c:ext>
                    </c:extLst>
                    <c:numCache>
                      <c:formatCode>General</c:formatCode>
                      <c:ptCount val="4"/>
                      <c:pt idx="0">
                        <c:v>0.9</c:v>
                      </c:pt>
                      <c:pt idx="1">
                        <c:v>0.7</c:v>
                      </c:pt>
                      <c:pt idx="2">
                        <c:v>0.6</c:v>
                      </c:pt>
                      <c:pt idx="3">
                        <c:v>0.4</c:v>
                      </c:pt>
                    </c:numCache>
                  </c:numRef>
                </c:yVal>
                <c:smooth val="0"/>
                <c:extLst>
                  <c:ext xmlns:c16="http://schemas.microsoft.com/office/drawing/2014/chart" uri="{C3380CC4-5D6E-409C-BE32-E72D297353CC}">
                    <c16:uniqueId val="{0000000A-F1AA-436F-8506-6E15601C4393}"/>
                  </c:ext>
                </c:extLst>
              </c15:ser>
            </c15:filteredScatterSeries>
          </c:ext>
        </c:extLst>
      </c:scatterChart>
      <c:valAx>
        <c:axId val="809372104"/>
        <c:scaling>
          <c:orientation val="minMax"/>
          <c:max val="7"/>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809373416"/>
        <c:crosses val="autoZero"/>
        <c:crossBetween val="midCat"/>
      </c:valAx>
      <c:valAx>
        <c:axId val="8093734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80937210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ysClr val="windowText" lastClr="000000"/>
      </a:solidFill>
      <a:round/>
    </a:ln>
    <a:effectLst/>
  </c:spPr>
  <c:txPr>
    <a:bodyPr/>
    <a:lstStyle/>
    <a:p>
      <a:pPr>
        <a:defRPr/>
      </a:pPr>
      <a:endParaRPr lang="it-IT"/>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it-IT" sz="1400" b="1" i="0" baseline="0">
                <a:solidFill>
                  <a:sysClr val="windowText" lastClr="000000"/>
                </a:solidFill>
                <a:effectLst/>
              </a:rPr>
              <a:t>Rischio disponibilità</a:t>
            </a:r>
            <a:endParaRPr lang="it-IT" sz="1400" b="1">
              <a:solidFill>
                <a:sysClr val="windowText" lastClr="000000"/>
              </a:solidFill>
              <a:effectLst/>
            </a:endParaRPr>
          </a:p>
          <a:p>
            <a:pPr>
              <a:defRPr sz="1400" b="0" i="0" u="none" strike="noStrike" kern="1200" spc="0" baseline="0">
                <a:solidFill>
                  <a:schemeClr val="tx1">
                    <a:lumMod val="65000"/>
                    <a:lumOff val="35000"/>
                  </a:schemeClr>
                </a:solidFill>
                <a:latin typeface="+mn-lt"/>
                <a:ea typeface="+mn-ea"/>
                <a:cs typeface="+mn-cs"/>
              </a:defRPr>
            </a:pPr>
            <a:r>
              <a:rPr lang="it-IT" sz="1200" b="1" i="0" baseline="0">
                <a:solidFill>
                  <a:sysClr val="windowText" lastClr="000000"/>
                </a:solidFill>
                <a:effectLst/>
              </a:rPr>
              <a:t>RI-dis(m,a)</a:t>
            </a:r>
            <a:endParaRPr lang="it-IT" sz="1200" b="1">
              <a:solidFill>
                <a:sysClr val="windowText" lastClr="000000"/>
              </a:solidFill>
              <a:effectLst/>
            </a:endParaRPr>
          </a:p>
          <a:p>
            <a:pPr>
              <a:defRPr sz="1400" b="0" i="0" u="none" strike="noStrike" kern="1200" spc="0" baseline="0">
                <a:solidFill>
                  <a:schemeClr val="tx1">
                    <a:lumMod val="65000"/>
                    <a:lumOff val="35000"/>
                  </a:schemeClr>
                </a:solidFill>
                <a:latin typeface="+mn-lt"/>
                <a:ea typeface="+mn-ea"/>
                <a:cs typeface="+mn-cs"/>
              </a:defRPr>
            </a:pPr>
            <a:endParaRPr lang="it-IT"/>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manualLayout>
          <c:layoutTarget val="inner"/>
          <c:xMode val="edge"/>
          <c:yMode val="edge"/>
          <c:x val="7.2817147856517939E-2"/>
          <c:y val="0.2260648148148148"/>
          <c:w val="0.8902939632545932"/>
          <c:h val="0.66653579760863224"/>
        </c:manualLayout>
      </c:layout>
      <c:scatterChart>
        <c:scatterStyle val="lineMarker"/>
        <c:varyColors val="0"/>
        <c:ser>
          <c:idx val="1"/>
          <c:order val="1"/>
          <c:spPr>
            <a:ln w="25400" cap="rnd">
              <a:noFill/>
              <a:round/>
            </a:ln>
            <a:effectLst/>
          </c:spPr>
          <c:marker>
            <c:symbol val="circle"/>
            <c:size val="5"/>
            <c:spPr>
              <a:solidFill>
                <a:schemeClr val="accent2"/>
              </a:solidFill>
              <a:ln w="9525">
                <a:solidFill>
                  <a:schemeClr val="accent2"/>
                </a:solidFill>
              </a:ln>
              <a:effectLst/>
            </c:spPr>
          </c:marker>
          <c:dLbls>
            <c:dLbl>
              <c:idx val="0"/>
              <c:tx>
                <c:rich>
                  <a:bodyPr/>
                  <a:lstStyle/>
                  <a:p>
                    <a:r>
                      <a:rPr lang="en-US"/>
                      <a:t>Malware</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55D6-407C-BB60-32C5422414E9}"/>
                </c:ext>
              </c:extLst>
            </c:dLbl>
            <c:dLbl>
              <c:idx val="1"/>
              <c:tx>
                <c:rich>
                  <a:bodyPr/>
                  <a:lstStyle/>
                  <a:p>
                    <a:r>
                      <a:rPr lang="en-US"/>
                      <a:t>DDOS</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55D6-407C-BB60-32C5422414E9}"/>
                </c:ext>
              </c:extLst>
            </c:dLbl>
            <c:dLbl>
              <c:idx val="2"/>
              <c:tx>
                <c:rich>
                  <a:bodyPr/>
                  <a:lstStyle/>
                  <a:p>
                    <a:r>
                      <a:rPr lang="en-US"/>
                      <a:t>Problemi tecnici</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55D6-407C-BB60-32C5422414E9}"/>
                </c:ext>
              </c:extLst>
            </c:dLbl>
            <c:dLbl>
              <c:idx val="3"/>
              <c:tx>
                <c:rich>
                  <a:bodyPr/>
                  <a:lstStyle/>
                  <a:p>
                    <a:r>
                      <a:rPr lang="en-US"/>
                      <a:t>Data</a:t>
                    </a:r>
                    <a:r>
                      <a:rPr lang="en-US" baseline="0"/>
                      <a:t> Breach</a:t>
                    </a:r>
                    <a:endParaRPr lang="en-US"/>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55D6-407C-BB60-32C5422414E9}"/>
                </c:ext>
              </c:extLst>
            </c:dLbl>
            <c:dLbl>
              <c:idx val="4"/>
              <c:tx>
                <c:rich>
                  <a:bodyPr/>
                  <a:lstStyle/>
                  <a:p>
                    <a:r>
                      <a:rPr lang="en-US"/>
                      <a:t>Incendio</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55D6-407C-BB60-32C5422414E9}"/>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it-I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'Rischio intrinseco'!$Q$2:$Q$6</c:f>
              <c:numCache>
                <c:formatCode>General</c:formatCode>
                <c:ptCount val="5"/>
                <c:pt idx="0">
                  <c:v>5.4</c:v>
                </c:pt>
                <c:pt idx="1">
                  <c:v>6.3</c:v>
                </c:pt>
                <c:pt idx="2">
                  <c:v>4.8</c:v>
                </c:pt>
                <c:pt idx="3">
                  <c:v>0</c:v>
                </c:pt>
                <c:pt idx="4">
                  <c:v>0.49000000000000005</c:v>
                </c:pt>
              </c:numCache>
            </c:numRef>
          </c:xVal>
          <c:yVal>
            <c:numRef>
              <c:f>'Rischio intrinseco'!$H$2:$H$6</c:f>
              <c:numCache>
                <c:formatCode>General</c:formatCode>
                <c:ptCount val="5"/>
                <c:pt idx="0">
                  <c:v>0.9</c:v>
                </c:pt>
                <c:pt idx="1">
                  <c:v>0.7</c:v>
                </c:pt>
                <c:pt idx="2">
                  <c:v>0.6</c:v>
                </c:pt>
                <c:pt idx="3">
                  <c:v>0.4</c:v>
                </c:pt>
                <c:pt idx="4">
                  <c:v>7.0000000000000007E-2</c:v>
                </c:pt>
              </c:numCache>
            </c:numRef>
          </c:yVal>
          <c:smooth val="0"/>
          <c:extLst>
            <c:ext xmlns:c16="http://schemas.microsoft.com/office/drawing/2014/chart" uri="{C3380CC4-5D6E-409C-BE32-E72D297353CC}">
              <c16:uniqueId val="{00000005-55D6-407C-BB60-32C5422414E9}"/>
            </c:ext>
          </c:extLst>
        </c:ser>
        <c:dLbls>
          <c:showLegendKey val="0"/>
          <c:showVal val="0"/>
          <c:showCatName val="0"/>
          <c:showSerName val="0"/>
          <c:showPercent val="0"/>
          <c:showBubbleSize val="0"/>
        </c:dLbls>
        <c:axId val="966512568"/>
        <c:axId val="966510272"/>
        <c:extLst>
          <c:ext xmlns:c15="http://schemas.microsoft.com/office/drawing/2012/chart" uri="{02D57815-91ED-43cb-92C2-25804820EDAC}">
            <c15:filteredScatterSeries>
              <c15:ser>
                <c:idx val="0"/>
                <c:order val="0"/>
                <c:spPr>
                  <a:ln w="19050" cap="rnd">
                    <a:noFill/>
                    <a:round/>
                  </a:ln>
                  <a:effectLst/>
                </c:spPr>
                <c:marker>
                  <c:symbol val="circle"/>
                  <c:size val="5"/>
                  <c:spPr>
                    <a:solidFill>
                      <a:schemeClr val="accent1"/>
                    </a:solidFill>
                    <a:ln w="9525">
                      <a:solidFill>
                        <a:schemeClr val="accent1"/>
                      </a:solidFill>
                    </a:ln>
                    <a:effectLst/>
                  </c:spPr>
                </c:marker>
                <c:yVal>
                  <c:numRef>
                    <c:extLst>
                      <c:ext uri="{02D57815-91ED-43cb-92C2-25804820EDAC}">
                        <c15:formulaRef>
                          <c15:sqref>'Rischio intrinseco'!$H$2:$H$6</c15:sqref>
                        </c15:formulaRef>
                      </c:ext>
                    </c:extLst>
                    <c:numCache>
                      <c:formatCode>General</c:formatCode>
                      <c:ptCount val="5"/>
                      <c:pt idx="0">
                        <c:v>0.9</c:v>
                      </c:pt>
                      <c:pt idx="1">
                        <c:v>0.7</c:v>
                      </c:pt>
                      <c:pt idx="2">
                        <c:v>0.6</c:v>
                      </c:pt>
                      <c:pt idx="3">
                        <c:v>0.4</c:v>
                      </c:pt>
                      <c:pt idx="4">
                        <c:v>7.0000000000000007E-2</c:v>
                      </c:pt>
                    </c:numCache>
                  </c:numRef>
                </c:yVal>
                <c:smooth val="0"/>
                <c:extLst>
                  <c:ext xmlns:c16="http://schemas.microsoft.com/office/drawing/2014/chart" uri="{C3380CC4-5D6E-409C-BE32-E72D297353CC}">
                    <c16:uniqueId val="{00000006-55D6-407C-BB60-32C5422414E9}"/>
                  </c:ext>
                </c:extLst>
              </c15:ser>
            </c15:filteredScatterSeries>
          </c:ext>
        </c:extLst>
      </c:scatterChart>
      <c:valAx>
        <c:axId val="966512568"/>
        <c:scaling>
          <c:orientation val="minMax"/>
          <c:max val="7"/>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966510272"/>
        <c:crosses val="autoZero"/>
        <c:crossBetween val="midCat"/>
      </c:valAx>
      <c:valAx>
        <c:axId val="9665102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96651256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solidFill>
      <a:round/>
    </a:ln>
    <a:effectLst/>
  </c:spPr>
  <c:txPr>
    <a:bodyPr/>
    <a:lstStyle/>
    <a:p>
      <a:pPr>
        <a:defRPr/>
      </a:pPr>
      <a:endParaRPr lang="it-IT"/>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it-IT" sz="1400" b="1" i="0" baseline="0">
                <a:solidFill>
                  <a:sysClr val="windowText" lastClr="000000"/>
                </a:solidFill>
                <a:effectLst/>
              </a:rPr>
              <a:t>Rischio totale riservatezza</a:t>
            </a:r>
            <a:endParaRPr lang="it-IT" sz="1400">
              <a:solidFill>
                <a:sysClr val="windowText" lastClr="000000"/>
              </a:solidFill>
              <a:effectLst/>
            </a:endParaRPr>
          </a:p>
          <a:p>
            <a:pPr>
              <a:defRPr sz="1400" b="0" i="0" u="none" strike="noStrike" kern="1200" spc="0" baseline="0">
                <a:solidFill>
                  <a:schemeClr val="tx1">
                    <a:lumMod val="65000"/>
                    <a:lumOff val="35000"/>
                  </a:schemeClr>
                </a:solidFill>
                <a:latin typeface="+mn-lt"/>
                <a:ea typeface="+mn-ea"/>
                <a:cs typeface="+mn-cs"/>
              </a:defRPr>
            </a:pPr>
            <a:r>
              <a:rPr lang="it-IT" sz="1200" b="1" i="0" baseline="0">
                <a:solidFill>
                  <a:sysClr val="windowText" lastClr="000000"/>
                </a:solidFill>
                <a:effectLst/>
              </a:rPr>
              <a:t>R-Ris(m,a,c)</a:t>
            </a:r>
            <a:endParaRPr lang="it-IT" sz="1200">
              <a:solidFill>
                <a:sysClr val="windowText" lastClr="000000"/>
              </a:solidFill>
              <a:effectLst/>
            </a:endParaRPr>
          </a:p>
          <a:p>
            <a:pPr>
              <a:defRPr sz="1400" b="0" i="0" u="none" strike="noStrike" kern="1200" spc="0" baseline="0">
                <a:solidFill>
                  <a:schemeClr val="tx1">
                    <a:lumMod val="65000"/>
                    <a:lumOff val="35000"/>
                  </a:schemeClr>
                </a:solidFill>
                <a:latin typeface="+mn-lt"/>
                <a:ea typeface="+mn-ea"/>
                <a:cs typeface="+mn-cs"/>
              </a:defRPr>
            </a:pPr>
            <a:endParaRPr lang="it-IT"/>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manualLayout>
          <c:layoutTarget val="inner"/>
          <c:xMode val="edge"/>
          <c:yMode val="edge"/>
          <c:x val="8.5483814523184598E-2"/>
          <c:y val="0.2399537037037037"/>
          <c:w val="0.87762729658792649"/>
          <c:h val="0.6526469087197434"/>
        </c:manualLayout>
      </c:layout>
      <c:scatterChart>
        <c:scatterStyle val="lineMarker"/>
        <c:varyColors val="0"/>
        <c:ser>
          <c:idx val="1"/>
          <c:order val="1"/>
          <c:spPr>
            <a:ln w="25400" cap="rnd">
              <a:noFill/>
              <a:round/>
            </a:ln>
            <a:effectLst/>
          </c:spPr>
          <c:marker>
            <c:symbol val="circle"/>
            <c:size val="5"/>
            <c:spPr>
              <a:solidFill>
                <a:schemeClr val="accent2"/>
              </a:solidFill>
              <a:ln w="9525">
                <a:solidFill>
                  <a:schemeClr val="accent2"/>
                </a:solidFill>
              </a:ln>
              <a:effectLst/>
            </c:spPr>
          </c:marker>
          <c:dLbls>
            <c:dLbl>
              <c:idx val="0"/>
              <c:tx>
                <c:rich>
                  <a:bodyPr/>
                  <a:lstStyle/>
                  <a:p>
                    <a:r>
                      <a:rPr lang="en-US"/>
                      <a:t>Malware</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FE04-41FE-844B-EDF77EFE7DC6}"/>
                </c:ext>
              </c:extLst>
            </c:dLbl>
            <c:dLbl>
              <c:idx val="1"/>
              <c:tx>
                <c:rich>
                  <a:bodyPr/>
                  <a:lstStyle/>
                  <a:p>
                    <a:r>
                      <a:rPr lang="en-US"/>
                      <a:t>DDOS</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FE04-41FE-844B-EDF77EFE7DC6}"/>
                </c:ext>
              </c:extLst>
            </c:dLbl>
            <c:dLbl>
              <c:idx val="2"/>
              <c:tx>
                <c:rich>
                  <a:bodyPr/>
                  <a:lstStyle/>
                  <a:p>
                    <a:r>
                      <a:rPr lang="en-US"/>
                      <a:t>Problemi Tecnici</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FE04-41FE-844B-EDF77EFE7DC6}"/>
                </c:ext>
              </c:extLst>
            </c:dLbl>
            <c:dLbl>
              <c:idx val="3"/>
              <c:tx>
                <c:rich>
                  <a:bodyPr/>
                  <a:lstStyle/>
                  <a:p>
                    <a:r>
                      <a:rPr lang="en-US"/>
                      <a:t>Data Breach</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FE04-41FE-844B-EDF77EFE7DC6}"/>
                </c:ext>
              </c:extLst>
            </c:dLbl>
            <c:dLbl>
              <c:idx val="4"/>
              <c:tx>
                <c:rich>
                  <a:bodyPr/>
                  <a:lstStyle/>
                  <a:p>
                    <a:r>
                      <a:rPr lang="en-US"/>
                      <a:t>Incendio</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FE04-41FE-844B-EDF77EFE7DC6}"/>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it-I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'Livello di rischio quantitativo'!$O$2:$O$6</c:f>
              <c:numCache>
                <c:formatCode>General</c:formatCode>
                <c:ptCount val="5"/>
                <c:pt idx="0">
                  <c:v>1.2</c:v>
                </c:pt>
                <c:pt idx="1">
                  <c:v>0</c:v>
                </c:pt>
                <c:pt idx="2">
                  <c:v>0</c:v>
                </c:pt>
                <c:pt idx="3">
                  <c:v>1.6</c:v>
                </c:pt>
                <c:pt idx="4">
                  <c:v>0</c:v>
                </c:pt>
              </c:numCache>
            </c:numRef>
          </c:xVal>
          <c:yVal>
            <c:numRef>
              <c:f>'Livello di rischio quantitativo'!$H$2:$H$6</c:f>
              <c:numCache>
                <c:formatCode>General</c:formatCode>
                <c:ptCount val="5"/>
                <c:pt idx="0">
                  <c:v>0.3</c:v>
                </c:pt>
                <c:pt idx="1">
                  <c:v>0.3</c:v>
                </c:pt>
                <c:pt idx="2">
                  <c:v>0.1</c:v>
                </c:pt>
                <c:pt idx="3">
                  <c:v>0.2</c:v>
                </c:pt>
                <c:pt idx="4">
                  <c:v>7.0000000000000007E-2</c:v>
                </c:pt>
              </c:numCache>
            </c:numRef>
          </c:yVal>
          <c:smooth val="0"/>
          <c:extLst>
            <c:ext xmlns:c16="http://schemas.microsoft.com/office/drawing/2014/chart" uri="{C3380CC4-5D6E-409C-BE32-E72D297353CC}">
              <c16:uniqueId val="{00000005-FE04-41FE-844B-EDF77EFE7DC6}"/>
            </c:ext>
          </c:extLst>
        </c:ser>
        <c:dLbls>
          <c:showLegendKey val="0"/>
          <c:showVal val="0"/>
          <c:showCatName val="0"/>
          <c:showSerName val="0"/>
          <c:showPercent val="0"/>
          <c:showBubbleSize val="0"/>
        </c:dLbls>
        <c:axId val="874494104"/>
        <c:axId val="874494432"/>
        <c:extLst>
          <c:ext xmlns:c15="http://schemas.microsoft.com/office/drawing/2012/chart" uri="{02D57815-91ED-43cb-92C2-25804820EDAC}">
            <c15:filteredScatterSeries>
              <c15:ser>
                <c:idx val="0"/>
                <c:order val="0"/>
                <c:spPr>
                  <a:ln w="19050" cap="rnd">
                    <a:noFill/>
                    <a:round/>
                  </a:ln>
                  <a:effectLst/>
                </c:spPr>
                <c:marker>
                  <c:symbol val="circle"/>
                  <c:size val="5"/>
                  <c:spPr>
                    <a:solidFill>
                      <a:schemeClr val="accent1"/>
                    </a:solidFill>
                    <a:ln w="9525">
                      <a:solidFill>
                        <a:schemeClr val="accent1"/>
                      </a:solidFill>
                    </a:ln>
                    <a:effectLst/>
                  </c:spPr>
                </c:marker>
                <c:yVal>
                  <c:numRef>
                    <c:extLst>
                      <c:ext uri="{02D57815-91ED-43cb-92C2-25804820EDAC}">
                        <c15:formulaRef>
                          <c15:sqref>'Livello di rischio quantitativo'!$H$2:$H$6</c15:sqref>
                        </c15:formulaRef>
                      </c:ext>
                    </c:extLst>
                    <c:numCache>
                      <c:formatCode>General</c:formatCode>
                      <c:ptCount val="5"/>
                      <c:pt idx="0">
                        <c:v>0.3</c:v>
                      </c:pt>
                      <c:pt idx="1">
                        <c:v>0.3</c:v>
                      </c:pt>
                      <c:pt idx="2">
                        <c:v>0.1</c:v>
                      </c:pt>
                      <c:pt idx="3">
                        <c:v>0.2</c:v>
                      </c:pt>
                      <c:pt idx="4">
                        <c:v>7.0000000000000007E-2</c:v>
                      </c:pt>
                    </c:numCache>
                  </c:numRef>
                </c:yVal>
                <c:smooth val="0"/>
                <c:extLst>
                  <c:ext xmlns:c16="http://schemas.microsoft.com/office/drawing/2014/chart" uri="{C3380CC4-5D6E-409C-BE32-E72D297353CC}">
                    <c16:uniqueId val="{00000006-FE04-41FE-844B-EDF77EFE7DC6}"/>
                  </c:ext>
                </c:extLst>
              </c15:ser>
            </c15:filteredScatterSeries>
          </c:ext>
        </c:extLst>
      </c:scatterChart>
      <c:valAx>
        <c:axId val="874494104"/>
        <c:scaling>
          <c:orientation val="minMax"/>
          <c:max val="2"/>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874494432"/>
        <c:crosses val="autoZero"/>
        <c:crossBetween val="midCat"/>
      </c:valAx>
      <c:valAx>
        <c:axId val="8744944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87449410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solidFill>
      <a:round/>
    </a:ln>
    <a:effectLst/>
  </c:spPr>
  <c:txPr>
    <a:bodyPr/>
    <a:lstStyle/>
    <a:p>
      <a:pPr>
        <a:defRPr/>
      </a:pPr>
      <a:endParaRPr lang="it-IT"/>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it-IT" sz="1400" b="1" i="0" baseline="0">
                <a:solidFill>
                  <a:sysClr val="windowText" lastClr="000000"/>
                </a:solidFill>
                <a:effectLst/>
              </a:rPr>
              <a:t>Rischio totale integrità</a:t>
            </a:r>
            <a:endParaRPr lang="it-IT" sz="1400">
              <a:solidFill>
                <a:sysClr val="windowText" lastClr="000000"/>
              </a:solidFill>
              <a:effectLst/>
            </a:endParaRPr>
          </a:p>
          <a:p>
            <a:pPr>
              <a:defRPr sz="1400" b="0" i="0" u="none" strike="noStrike" kern="1200" spc="0" baseline="0">
                <a:solidFill>
                  <a:schemeClr val="tx1">
                    <a:lumMod val="65000"/>
                    <a:lumOff val="35000"/>
                  </a:schemeClr>
                </a:solidFill>
                <a:latin typeface="+mn-lt"/>
                <a:ea typeface="+mn-ea"/>
                <a:cs typeface="+mn-cs"/>
              </a:defRPr>
            </a:pPr>
            <a:r>
              <a:rPr lang="it-IT" sz="1200" b="1" i="0" baseline="0">
                <a:solidFill>
                  <a:sysClr val="windowText" lastClr="000000"/>
                </a:solidFill>
                <a:effectLst/>
              </a:rPr>
              <a:t>R-Int(m,a,c)</a:t>
            </a:r>
            <a:endParaRPr lang="it-IT" sz="1200">
              <a:solidFill>
                <a:sysClr val="windowText" lastClr="000000"/>
              </a:solidFill>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scatterChart>
        <c:scatterStyle val="lineMarker"/>
        <c:varyColors val="0"/>
        <c:ser>
          <c:idx val="1"/>
          <c:order val="1"/>
          <c:spPr>
            <a:ln w="25400" cap="rnd">
              <a:noFill/>
              <a:round/>
            </a:ln>
            <a:effectLst/>
          </c:spPr>
          <c:marker>
            <c:symbol val="circle"/>
            <c:size val="5"/>
            <c:spPr>
              <a:solidFill>
                <a:schemeClr val="accent2"/>
              </a:solidFill>
              <a:ln w="9525">
                <a:solidFill>
                  <a:schemeClr val="accent2"/>
                </a:solidFill>
              </a:ln>
              <a:effectLst/>
            </c:spPr>
          </c:marker>
          <c:dLbls>
            <c:dLbl>
              <c:idx val="0"/>
              <c:layout>
                <c:manualLayout>
                  <c:x val="-5.1912568306010931E-2"/>
                  <c:y val="4.1666666666666664E-2"/>
                </c:manualLayout>
              </c:layout>
              <c:tx>
                <c:rich>
                  <a:bodyPr/>
                  <a:lstStyle/>
                  <a:p>
                    <a:r>
                      <a:rPr lang="en-US"/>
                      <a:t>Malware</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68FD-4EE1-B131-25268A799309}"/>
                </c:ext>
              </c:extLst>
            </c:dLbl>
            <c:dLbl>
              <c:idx val="1"/>
              <c:tx>
                <c:rich>
                  <a:bodyPr/>
                  <a:lstStyle/>
                  <a:p>
                    <a:r>
                      <a:rPr lang="en-US"/>
                      <a:t>DDOS</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68FD-4EE1-B131-25268A799309}"/>
                </c:ext>
              </c:extLst>
            </c:dLbl>
            <c:dLbl>
              <c:idx val="2"/>
              <c:tx>
                <c:rich>
                  <a:bodyPr/>
                  <a:lstStyle/>
                  <a:p>
                    <a:r>
                      <a:rPr lang="en-US"/>
                      <a:t>Problemi Tecnici</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68FD-4EE1-B131-25268A799309}"/>
                </c:ext>
              </c:extLst>
            </c:dLbl>
            <c:dLbl>
              <c:idx val="3"/>
              <c:tx>
                <c:rich>
                  <a:bodyPr/>
                  <a:lstStyle/>
                  <a:p>
                    <a:r>
                      <a:rPr lang="en-US" sz="900" b="0" i="0" u="none" strike="noStrike" kern="1200" baseline="0">
                        <a:solidFill>
                          <a:sysClr val="windowText" lastClr="000000">
                            <a:lumMod val="75000"/>
                            <a:lumOff val="25000"/>
                          </a:sysClr>
                        </a:solidFill>
                      </a:rPr>
                      <a:t>Data Breach</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68FD-4EE1-B131-25268A799309}"/>
                </c:ext>
              </c:extLst>
            </c:dLbl>
            <c:dLbl>
              <c:idx val="4"/>
              <c:tx>
                <c:rich>
                  <a:bodyPr/>
                  <a:lstStyle/>
                  <a:p>
                    <a:r>
                      <a:rPr lang="en-US"/>
                      <a:t>Incendio</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68FD-4EE1-B131-25268A799309}"/>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it-I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'Livello di rischio quantitativo'!$P$2:$P$6</c:f>
              <c:numCache>
                <c:formatCode>General</c:formatCode>
                <c:ptCount val="5"/>
                <c:pt idx="0">
                  <c:v>1.7999999999999998</c:v>
                </c:pt>
                <c:pt idx="1">
                  <c:v>0</c:v>
                </c:pt>
                <c:pt idx="2">
                  <c:v>0.30000000000000004</c:v>
                </c:pt>
                <c:pt idx="3">
                  <c:v>0</c:v>
                </c:pt>
                <c:pt idx="4">
                  <c:v>0.49000000000000005</c:v>
                </c:pt>
              </c:numCache>
            </c:numRef>
          </c:xVal>
          <c:yVal>
            <c:numRef>
              <c:f>'Livello di rischio quantitativo'!$H$2:$H$6</c:f>
              <c:numCache>
                <c:formatCode>General</c:formatCode>
                <c:ptCount val="5"/>
                <c:pt idx="0">
                  <c:v>0.3</c:v>
                </c:pt>
                <c:pt idx="1">
                  <c:v>0.3</c:v>
                </c:pt>
                <c:pt idx="2">
                  <c:v>0.1</c:v>
                </c:pt>
                <c:pt idx="3">
                  <c:v>0.2</c:v>
                </c:pt>
                <c:pt idx="4">
                  <c:v>7.0000000000000007E-2</c:v>
                </c:pt>
              </c:numCache>
            </c:numRef>
          </c:yVal>
          <c:smooth val="0"/>
          <c:extLst>
            <c:ext xmlns:c16="http://schemas.microsoft.com/office/drawing/2014/chart" uri="{C3380CC4-5D6E-409C-BE32-E72D297353CC}">
              <c16:uniqueId val="{00000005-68FD-4EE1-B131-25268A799309}"/>
            </c:ext>
          </c:extLst>
        </c:ser>
        <c:dLbls>
          <c:showLegendKey val="0"/>
          <c:showVal val="0"/>
          <c:showCatName val="0"/>
          <c:showSerName val="0"/>
          <c:showPercent val="0"/>
          <c:showBubbleSize val="0"/>
        </c:dLbls>
        <c:axId val="1016021216"/>
        <c:axId val="1016021544"/>
        <c:extLst>
          <c:ext xmlns:c15="http://schemas.microsoft.com/office/drawing/2012/chart" uri="{02D57815-91ED-43cb-92C2-25804820EDAC}">
            <c15:filteredScatterSeries>
              <c15:ser>
                <c:idx val="0"/>
                <c:order val="0"/>
                <c:spPr>
                  <a:ln w="19050" cap="rnd">
                    <a:noFill/>
                    <a:round/>
                  </a:ln>
                  <a:effectLst/>
                </c:spPr>
                <c:marker>
                  <c:symbol val="circle"/>
                  <c:size val="5"/>
                  <c:spPr>
                    <a:solidFill>
                      <a:schemeClr val="accent1"/>
                    </a:solidFill>
                    <a:ln w="9525">
                      <a:solidFill>
                        <a:schemeClr val="accent1"/>
                      </a:solidFill>
                    </a:ln>
                    <a:effectLst/>
                  </c:spPr>
                </c:marker>
                <c:yVal>
                  <c:numRef>
                    <c:extLst>
                      <c:ext uri="{02D57815-91ED-43cb-92C2-25804820EDAC}">
                        <c15:formulaRef>
                          <c15:sqref>'Livello di rischio quantitativo'!$H$2:$H$6</c15:sqref>
                        </c15:formulaRef>
                      </c:ext>
                    </c:extLst>
                    <c:numCache>
                      <c:formatCode>General</c:formatCode>
                      <c:ptCount val="5"/>
                      <c:pt idx="0">
                        <c:v>0.3</c:v>
                      </c:pt>
                      <c:pt idx="1">
                        <c:v>0.3</c:v>
                      </c:pt>
                      <c:pt idx="2">
                        <c:v>0.1</c:v>
                      </c:pt>
                      <c:pt idx="3">
                        <c:v>0.2</c:v>
                      </c:pt>
                      <c:pt idx="4">
                        <c:v>7.0000000000000007E-2</c:v>
                      </c:pt>
                    </c:numCache>
                  </c:numRef>
                </c:yVal>
                <c:smooth val="0"/>
                <c:extLst>
                  <c:ext xmlns:c16="http://schemas.microsoft.com/office/drawing/2014/chart" uri="{C3380CC4-5D6E-409C-BE32-E72D297353CC}">
                    <c16:uniqueId val="{00000006-68FD-4EE1-B131-25268A799309}"/>
                  </c:ext>
                </c:extLst>
              </c15:ser>
            </c15:filteredScatterSeries>
          </c:ext>
        </c:extLst>
      </c:scatterChart>
      <c:valAx>
        <c:axId val="1016021216"/>
        <c:scaling>
          <c:orientation val="minMax"/>
          <c:max val="2"/>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016021544"/>
        <c:crosses val="autoZero"/>
        <c:crossBetween val="midCat"/>
        <c:majorUnit val="0.5"/>
      </c:valAx>
      <c:valAx>
        <c:axId val="10160215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01602121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solidFill>
      <a:round/>
    </a:ln>
    <a:effectLst/>
  </c:spPr>
  <c:txPr>
    <a:bodyPr/>
    <a:lstStyle/>
    <a:p>
      <a:pPr>
        <a:defRPr/>
      </a:pPr>
      <a:endParaRPr lang="it-IT"/>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it-IT" sz="1400" b="1" i="0" baseline="0">
                <a:solidFill>
                  <a:sysClr val="windowText" lastClr="000000"/>
                </a:solidFill>
                <a:effectLst/>
              </a:rPr>
              <a:t>Rischio totale disponibilità</a:t>
            </a:r>
            <a:endParaRPr lang="it-IT" sz="1400">
              <a:solidFill>
                <a:sysClr val="windowText" lastClr="000000"/>
              </a:solidFill>
              <a:effectLst/>
            </a:endParaRPr>
          </a:p>
          <a:p>
            <a:pPr>
              <a:defRPr sz="1400" b="0" i="0" u="none" strike="noStrike" kern="1200" spc="0" baseline="0">
                <a:solidFill>
                  <a:schemeClr val="tx1">
                    <a:lumMod val="65000"/>
                    <a:lumOff val="35000"/>
                  </a:schemeClr>
                </a:solidFill>
                <a:latin typeface="+mn-lt"/>
                <a:ea typeface="+mn-ea"/>
                <a:cs typeface="+mn-cs"/>
              </a:defRPr>
            </a:pPr>
            <a:r>
              <a:rPr lang="it-IT" sz="1200" b="1" i="0" baseline="0">
                <a:solidFill>
                  <a:sysClr val="windowText" lastClr="000000"/>
                </a:solidFill>
                <a:effectLst/>
              </a:rPr>
              <a:t>R-Dis(m,a,c)</a:t>
            </a:r>
            <a:endParaRPr lang="it-IT" sz="1200">
              <a:solidFill>
                <a:sysClr val="windowText" lastClr="000000"/>
              </a:solidFill>
              <a:effectLst/>
            </a:endParaRPr>
          </a:p>
          <a:p>
            <a:pPr>
              <a:defRPr sz="1400" b="0" i="0" u="none" strike="noStrike" kern="1200" spc="0" baseline="0">
                <a:solidFill>
                  <a:schemeClr val="tx1">
                    <a:lumMod val="65000"/>
                    <a:lumOff val="35000"/>
                  </a:schemeClr>
                </a:solidFill>
                <a:latin typeface="+mn-lt"/>
                <a:ea typeface="+mn-ea"/>
                <a:cs typeface="+mn-cs"/>
              </a:defRPr>
            </a:pPr>
            <a:endParaRPr lang="it-IT"/>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manualLayout>
          <c:layoutTarget val="inner"/>
          <c:xMode val="edge"/>
          <c:yMode val="edge"/>
          <c:x val="8.5483814523184598E-2"/>
          <c:y val="0.21680555555555556"/>
          <c:w val="0.86817585301837275"/>
          <c:h val="0.67579505686789154"/>
        </c:manualLayout>
      </c:layout>
      <c:scatterChart>
        <c:scatterStyle val="lineMarker"/>
        <c:varyColors val="0"/>
        <c:ser>
          <c:idx val="1"/>
          <c:order val="1"/>
          <c:spPr>
            <a:ln w="25400" cap="rnd">
              <a:noFill/>
              <a:round/>
            </a:ln>
            <a:effectLst/>
          </c:spPr>
          <c:marker>
            <c:symbol val="circle"/>
            <c:size val="5"/>
            <c:spPr>
              <a:solidFill>
                <a:schemeClr val="accent2"/>
              </a:solidFill>
              <a:ln w="9525">
                <a:solidFill>
                  <a:schemeClr val="accent2"/>
                </a:solidFill>
              </a:ln>
              <a:effectLst/>
            </c:spPr>
          </c:marker>
          <c:dLbls>
            <c:dLbl>
              <c:idx val="0"/>
              <c:tx>
                <c:rich>
                  <a:bodyPr/>
                  <a:lstStyle/>
                  <a:p>
                    <a:r>
                      <a:rPr lang="en-US"/>
                      <a:t>Malware</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8F18-4094-ADB5-E105D0C40AF7}"/>
                </c:ext>
              </c:extLst>
            </c:dLbl>
            <c:dLbl>
              <c:idx val="1"/>
              <c:tx>
                <c:rich>
                  <a:bodyPr/>
                  <a:lstStyle/>
                  <a:p>
                    <a:r>
                      <a:rPr lang="en-US"/>
                      <a:t>DDOS</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8F18-4094-ADB5-E105D0C40AF7}"/>
                </c:ext>
              </c:extLst>
            </c:dLbl>
            <c:dLbl>
              <c:idx val="2"/>
              <c:tx>
                <c:rich>
                  <a:bodyPr/>
                  <a:lstStyle/>
                  <a:p>
                    <a:r>
                      <a:rPr lang="en-US"/>
                      <a:t>Problemi Tecnici</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8F18-4094-ADB5-E105D0C40AF7}"/>
                </c:ext>
              </c:extLst>
            </c:dLbl>
            <c:dLbl>
              <c:idx val="3"/>
              <c:tx>
                <c:rich>
                  <a:bodyPr/>
                  <a:lstStyle/>
                  <a:p>
                    <a:r>
                      <a:rPr lang="en-US"/>
                      <a:t>Data Breach</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8F18-4094-ADB5-E105D0C40AF7}"/>
                </c:ext>
              </c:extLst>
            </c:dLbl>
            <c:dLbl>
              <c:idx val="4"/>
              <c:tx>
                <c:rich>
                  <a:bodyPr/>
                  <a:lstStyle/>
                  <a:p>
                    <a:r>
                      <a:rPr lang="en-US"/>
                      <a:t>Incendio</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8F18-4094-ADB5-E105D0C40AF7}"/>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it-I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'Livello di rischio quantitativo'!$Q$2:$Q$6</c:f>
              <c:numCache>
                <c:formatCode>General</c:formatCode>
                <c:ptCount val="5"/>
                <c:pt idx="0">
                  <c:v>1.5</c:v>
                </c:pt>
                <c:pt idx="1">
                  <c:v>2.1</c:v>
                </c:pt>
                <c:pt idx="2">
                  <c:v>0.70000000000000007</c:v>
                </c:pt>
                <c:pt idx="3">
                  <c:v>0</c:v>
                </c:pt>
                <c:pt idx="4">
                  <c:v>0.42000000000000004</c:v>
                </c:pt>
              </c:numCache>
            </c:numRef>
          </c:xVal>
          <c:yVal>
            <c:numRef>
              <c:f>'Livello di rischio quantitativo'!$H$2:$H$6</c:f>
              <c:numCache>
                <c:formatCode>General</c:formatCode>
                <c:ptCount val="5"/>
                <c:pt idx="0">
                  <c:v>0.3</c:v>
                </c:pt>
                <c:pt idx="1">
                  <c:v>0.3</c:v>
                </c:pt>
                <c:pt idx="2">
                  <c:v>0.1</c:v>
                </c:pt>
                <c:pt idx="3">
                  <c:v>0.2</c:v>
                </c:pt>
                <c:pt idx="4">
                  <c:v>7.0000000000000007E-2</c:v>
                </c:pt>
              </c:numCache>
            </c:numRef>
          </c:yVal>
          <c:smooth val="0"/>
          <c:extLst>
            <c:ext xmlns:c16="http://schemas.microsoft.com/office/drawing/2014/chart" uri="{C3380CC4-5D6E-409C-BE32-E72D297353CC}">
              <c16:uniqueId val="{00000005-8F18-4094-ADB5-E105D0C40AF7}"/>
            </c:ext>
          </c:extLst>
        </c:ser>
        <c:dLbls>
          <c:showLegendKey val="0"/>
          <c:showVal val="0"/>
          <c:showCatName val="0"/>
          <c:showSerName val="0"/>
          <c:showPercent val="0"/>
          <c:showBubbleSize val="0"/>
        </c:dLbls>
        <c:axId val="1015580040"/>
        <c:axId val="1015581352"/>
        <c:extLst>
          <c:ext xmlns:c15="http://schemas.microsoft.com/office/drawing/2012/chart" uri="{02D57815-91ED-43cb-92C2-25804820EDAC}">
            <c15:filteredScatterSeries>
              <c15:ser>
                <c:idx val="0"/>
                <c:order val="0"/>
                <c:spPr>
                  <a:ln w="19050" cap="rnd">
                    <a:noFill/>
                    <a:round/>
                  </a:ln>
                  <a:effectLst/>
                </c:spPr>
                <c:marker>
                  <c:symbol val="circle"/>
                  <c:size val="5"/>
                  <c:spPr>
                    <a:solidFill>
                      <a:schemeClr val="accent1"/>
                    </a:solidFill>
                    <a:ln w="9525">
                      <a:solidFill>
                        <a:schemeClr val="accent1"/>
                      </a:solidFill>
                    </a:ln>
                    <a:effectLst/>
                  </c:spPr>
                </c:marker>
                <c:yVal>
                  <c:numRef>
                    <c:extLst>
                      <c:ext uri="{02D57815-91ED-43cb-92C2-25804820EDAC}">
                        <c15:formulaRef>
                          <c15:sqref>'Livello di rischio quantitativo'!$H$2:$H$6</c15:sqref>
                        </c15:formulaRef>
                      </c:ext>
                    </c:extLst>
                    <c:numCache>
                      <c:formatCode>General</c:formatCode>
                      <c:ptCount val="5"/>
                      <c:pt idx="0">
                        <c:v>0.3</c:v>
                      </c:pt>
                      <c:pt idx="1">
                        <c:v>0.3</c:v>
                      </c:pt>
                      <c:pt idx="2">
                        <c:v>0.1</c:v>
                      </c:pt>
                      <c:pt idx="3">
                        <c:v>0.2</c:v>
                      </c:pt>
                      <c:pt idx="4">
                        <c:v>7.0000000000000007E-2</c:v>
                      </c:pt>
                    </c:numCache>
                  </c:numRef>
                </c:yVal>
                <c:smooth val="0"/>
                <c:extLst>
                  <c:ext xmlns:c16="http://schemas.microsoft.com/office/drawing/2014/chart" uri="{C3380CC4-5D6E-409C-BE32-E72D297353CC}">
                    <c16:uniqueId val="{00000006-8F18-4094-ADB5-E105D0C40AF7}"/>
                  </c:ext>
                </c:extLst>
              </c15:ser>
            </c15:filteredScatterSeries>
          </c:ext>
        </c:extLst>
      </c:scatterChart>
      <c:valAx>
        <c:axId val="1015580040"/>
        <c:scaling>
          <c:orientation val="minMax"/>
          <c:max val="2.5"/>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015581352"/>
        <c:crosses val="autoZero"/>
        <c:crossBetween val="midCat"/>
      </c:valAx>
      <c:valAx>
        <c:axId val="10155813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01558004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solidFill>
      <a:round/>
    </a:ln>
    <a:effectLst/>
  </c:spPr>
  <c:txPr>
    <a:bodyPr/>
    <a:lstStyle/>
    <a:p>
      <a:pPr>
        <a:defRPr/>
      </a:pPr>
      <a:endParaRPr lang="it-IT"/>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it-IT" b="1">
                <a:solidFill>
                  <a:sysClr val="windowText" lastClr="000000"/>
                </a:solidFill>
              </a:rPr>
              <a:t>Rischio intrinseco</a:t>
            </a:r>
          </a:p>
          <a:p>
            <a:pPr>
              <a:defRPr sz="1400" b="0" i="0" u="none" strike="noStrike" kern="1200" spc="0" baseline="0">
                <a:solidFill>
                  <a:schemeClr val="tx1">
                    <a:lumMod val="65000"/>
                    <a:lumOff val="35000"/>
                  </a:schemeClr>
                </a:solidFill>
                <a:latin typeface="+mn-lt"/>
                <a:ea typeface="+mn-ea"/>
                <a:cs typeface="+mn-cs"/>
              </a:defRPr>
            </a:pPr>
            <a:r>
              <a:rPr lang="it-IT" sz="1200" b="1">
                <a:solidFill>
                  <a:sysClr val="windowText" lastClr="000000"/>
                </a:solidFill>
              </a:rPr>
              <a:t>RI(m,a)</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scatterChart>
        <c:scatterStyle val="lineMarker"/>
        <c:varyColors val="0"/>
        <c:ser>
          <c:idx val="1"/>
          <c:order val="1"/>
          <c:spPr>
            <a:ln w="25400" cap="rnd">
              <a:noFill/>
              <a:round/>
            </a:ln>
            <a:effectLst/>
          </c:spPr>
          <c:marker>
            <c:symbol val="circle"/>
            <c:size val="5"/>
            <c:spPr>
              <a:solidFill>
                <a:schemeClr val="accent2"/>
              </a:solidFill>
              <a:ln w="9525">
                <a:solidFill>
                  <a:schemeClr val="accent2"/>
                </a:solidFill>
              </a:ln>
              <a:effectLst/>
            </c:spPr>
          </c:marker>
          <c:dLbls>
            <c:dLbl>
              <c:idx val="0"/>
              <c:tx>
                <c:rich>
                  <a:bodyPr/>
                  <a:lstStyle/>
                  <a:p>
                    <a:r>
                      <a:rPr lang="en-US"/>
                      <a:t>Malware</a:t>
                    </a:r>
                  </a:p>
                </c:rich>
              </c:tx>
              <c:dLblPos val="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3571-448E-8448-1962A9E8C894}"/>
                </c:ext>
              </c:extLst>
            </c:dLbl>
            <c:dLbl>
              <c:idx val="1"/>
              <c:tx>
                <c:rich>
                  <a:bodyPr/>
                  <a:lstStyle/>
                  <a:p>
                    <a:r>
                      <a:rPr lang="en-US"/>
                      <a:t>DDOS</a:t>
                    </a:r>
                  </a:p>
                </c:rich>
              </c:tx>
              <c:dLblPos val="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3571-448E-8448-1962A9E8C894}"/>
                </c:ext>
              </c:extLst>
            </c:dLbl>
            <c:dLbl>
              <c:idx val="2"/>
              <c:tx>
                <c:rich>
                  <a:bodyPr/>
                  <a:lstStyle/>
                  <a:p>
                    <a:r>
                      <a:rPr lang="en-US"/>
                      <a:t>Problemi tecnici</a:t>
                    </a:r>
                  </a:p>
                </c:rich>
              </c:tx>
              <c:dLblPos val="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3571-448E-8448-1962A9E8C894}"/>
                </c:ext>
              </c:extLst>
            </c:dLbl>
            <c:dLbl>
              <c:idx val="3"/>
              <c:tx>
                <c:rich>
                  <a:bodyPr/>
                  <a:lstStyle/>
                  <a:p>
                    <a:r>
                      <a:rPr lang="en-US"/>
                      <a:t>Data Breach</a:t>
                    </a:r>
                  </a:p>
                </c:rich>
              </c:tx>
              <c:dLblPos val="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3571-448E-8448-1962A9E8C894}"/>
                </c:ext>
              </c:extLst>
            </c:dLbl>
            <c:dLbl>
              <c:idx val="4"/>
              <c:tx>
                <c:rich>
                  <a:bodyPr/>
                  <a:lstStyle/>
                  <a:p>
                    <a:r>
                      <a:rPr lang="en-US"/>
                      <a:t>Incendio</a:t>
                    </a:r>
                  </a:p>
                </c:rich>
              </c:tx>
              <c:dLblPos val="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3571-448E-8448-1962A9E8C894}"/>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it-IT"/>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'Rischio intrinseco'!$R$2:$R$6</c:f>
              <c:numCache>
                <c:formatCode>General</c:formatCode>
                <c:ptCount val="5"/>
                <c:pt idx="0">
                  <c:v>16.200000000000003</c:v>
                </c:pt>
                <c:pt idx="1">
                  <c:v>6.3</c:v>
                </c:pt>
                <c:pt idx="2">
                  <c:v>7.1999999999999993</c:v>
                </c:pt>
                <c:pt idx="3">
                  <c:v>3.6</c:v>
                </c:pt>
                <c:pt idx="4">
                  <c:v>1.05</c:v>
                </c:pt>
              </c:numCache>
            </c:numRef>
          </c:xVal>
          <c:yVal>
            <c:numRef>
              <c:f>'Rischio intrinseco'!$H$2:$H$6</c:f>
              <c:numCache>
                <c:formatCode>General</c:formatCode>
                <c:ptCount val="5"/>
                <c:pt idx="0">
                  <c:v>0.9</c:v>
                </c:pt>
                <c:pt idx="1">
                  <c:v>0.7</c:v>
                </c:pt>
                <c:pt idx="2">
                  <c:v>0.6</c:v>
                </c:pt>
                <c:pt idx="3">
                  <c:v>0.4</c:v>
                </c:pt>
                <c:pt idx="4">
                  <c:v>7.0000000000000007E-2</c:v>
                </c:pt>
              </c:numCache>
            </c:numRef>
          </c:yVal>
          <c:smooth val="0"/>
          <c:extLst>
            <c:ext xmlns:c16="http://schemas.microsoft.com/office/drawing/2014/chart" uri="{C3380CC4-5D6E-409C-BE32-E72D297353CC}">
              <c16:uniqueId val="{00000005-3571-448E-8448-1962A9E8C894}"/>
            </c:ext>
          </c:extLst>
        </c:ser>
        <c:dLbls>
          <c:showLegendKey val="0"/>
          <c:showVal val="0"/>
          <c:showCatName val="0"/>
          <c:showSerName val="0"/>
          <c:showPercent val="0"/>
          <c:showBubbleSize val="0"/>
        </c:dLbls>
        <c:axId val="547713400"/>
        <c:axId val="547714384"/>
        <c:extLst>
          <c:ext xmlns:c15="http://schemas.microsoft.com/office/drawing/2012/chart" uri="{02D57815-91ED-43cb-92C2-25804820EDAC}">
            <c15:filteredScatterSeries>
              <c15:ser>
                <c:idx val="0"/>
                <c:order val="0"/>
                <c:tx>
                  <c:strRef>
                    <c:extLst>
                      <c:ext uri="{02D57815-91ED-43cb-92C2-25804820EDAC}">
                        <c15:formulaRef>
                          <c15:sqref>'Rischio intrinseco'!$O$1:$O$5</c15:sqref>
                        </c15:formulaRef>
                      </c:ext>
                    </c:extLst>
                    <c:strCache>
                      <c:ptCount val="5"/>
                      <c:pt idx="0">
                        <c:v>RI-ris(m,a)</c:v>
                      </c:pt>
                      <c:pt idx="1">
                        <c:v>4,5</c:v>
                      </c:pt>
                      <c:pt idx="2">
                        <c:v>0</c:v>
                      </c:pt>
                      <c:pt idx="3">
                        <c:v>0</c:v>
                      </c:pt>
                      <c:pt idx="4">
                        <c:v>3,6</c:v>
                      </c:pt>
                    </c:strCache>
                  </c:strRef>
                </c:tx>
                <c:spPr>
                  <a:ln w="25400" cap="rnd">
                    <a:noFill/>
                    <a:round/>
                  </a:ln>
                  <a:effectLst/>
                </c:spPr>
                <c:marker>
                  <c:symbol val="circle"/>
                  <c:size val="5"/>
                  <c:spPr>
                    <a:solidFill>
                      <a:schemeClr val="accent1"/>
                    </a:solidFill>
                    <a:ln w="9525">
                      <a:solidFill>
                        <a:schemeClr val="accent1"/>
                      </a:solidFill>
                    </a:ln>
                    <a:effectLst/>
                  </c:spPr>
                </c:marker>
                <c:yVal>
                  <c:numLit>
                    <c:formatCode>General</c:formatCode>
                    <c:ptCount val="1"/>
                    <c:pt idx="0">
                      <c:v>1</c:v>
                    </c:pt>
                  </c:numLit>
                </c:yVal>
                <c:smooth val="0"/>
                <c:extLst>
                  <c:ext xmlns:c16="http://schemas.microsoft.com/office/drawing/2014/chart" uri="{C3380CC4-5D6E-409C-BE32-E72D297353CC}">
                    <c16:uniqueId val="{00000006-3571-448E-8448-1962A9E8C894}"/>
                  </c:ext>
                </c:extLst>
              </c15:ser>
            </c15:filteredScatterSeries>
          </c:ext>
        </c:extLst>
      </c:scatterChart>
      <c:valAx>
        <c:axId val="547713400"/>
        <c:scaling>
          <c:orientation val="minMax"/>
          <c:max val="18"/>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547714384"/>
        <c:crosses val="autoZero"/>
        <c:crossBetween val="midCat"/>
      </c:valAx>
      <c:valAx>
        <c:axId val="5477143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54771340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ysClr val="windowText" lastClr="000000"/>
      </a:solidFill>
      <a:round/>
    </a:ln>
    <a:effectLst/>
  </c:spPr>
  <c:txPr>
    <a:bodyPr/>
    <a:lstStyle/>
    <a:p>
      <a:pPr>
        <a:defRPr/>
      </a:pPr>
      <a:endParaRPr lang="it-IT"/>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it-IT" sz="1400" b="1" i="0" baseline="0">
                <a:solidFill>
                  <a:sysClr val="windowText" lastClr="000000"/>
                </a:solidFill>
                <a:effectLst/>
              </a:rPr>
              <a:t>Rischio totale </a:t>
            </a:r>
            <a:endParaRPr lang="it-IT" sz="1400">
              <a:solidFill>
                <a:sysClr val="windowText" lastClr="000000"/>
              </a:solidFill>
              <a:effectLst/>
            </a:endParaRPr>
          </a:p>
          <a:p>
            <a:pPr>
              <a:defRPr sz="1400" b="0" i="0" u="none" strike="noStrike" kern="1200" spc="0" baseline="0">
                <a:solidFill>
                  <a:schemeClr val="tx1">
                    <a:lumMod val="65000"/>
                    <a:lumOff val="35000"/>
                  </a:schemeClr>
                </a:solidFill>
                <a:latin typeface="+mn-lt"/>
                <a:ea typeface="+mn-ea"/>
                <a:cs typeface="+mn-cs"/>
              </a:defRPr>
            </a:pPr>
            <a:r>
              <a:rPr lang="it-IT" sz="1200" b="1" i="0" baseline="0">
                <a:solidFill>
                  <a:sysClr val="windowText" lastClr="000000"/>
                </a:solidFill>
                <a:effectLst/>
              </a:rPr>
              <a:t>R(m,a,c)</a:t>
            </a:r>
            <a:endParaRPr lang="it-IT" sz="1200">
              <a:solidFill>
                <a:sysClr val="windowText" lastClr="000000"/>
              </a:solidFill>
              <a:effectLst/>
            </a:endParaRPr>
          </a:p>
          <a:p>
            <a:pPr>
              <a:defRPr sz="1400" b="0" i="0" u="none" strike="noStrike" kern="1200" spc="0" baseline="0">
                <a:solidFill>
                  <a:schemeClr val="tx1">
                    <a:lumMod val="65000"/>
                    <a:lumOff val="35000"/>
                  </a:schemeClr>
                </a:solidFill>
                <a:latin typeface="+mn-lt"/>
                <a:ea typeface="+mn-ea"/>
                <a:cs typeface="+mn-cs"/>
              </a:defRPr>
            </a:pPr>
            <a:endParaRPr lang="it-IT"/>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manualLayout>
          <c:layoutTarget val="inner"/>
          <c:xMode val="edge"/>
          <c:yMode val="edge"/>
          <c:x val="8.3128506829677082E-2"/>
          <c:y val="0.23257835735529628"/>
          <c:w val="0.87180796079582434"/>
          <c:h val="0.66127537077769194"/>
        </c:manualLayout>
      </c:layout>
      <c:scatterChart>
        <c:scatterStyle val="lineMarker"/>
        <c:varyColors val="0"/>
        <c:ser>
          <c:idx val="1"/>
          <c:order val="1"/>
          <c:spPr>
            <a:ln w="25400" cap="rnd">
              <a:noFill/>
              <a:round/>
            </a:ln>
            <a:effectLst/>
          </c:spPr>
          <c:marker>
            <c:symbol val="circle"/>
            <c:size val="5"/>
            <c:spPr>
              <a:solidFill>
                <a:schemeClr val="accent2"/>
              </a:solidFill>
              <a:ln w="9525">
                <a:solidFill>
                  <a:schemeClr val="accent2"/>
                </a:solidFill>
              </a:ln>
              <a:effectLst/>
            </c:spPr>
          </c:marker>
          <c:dLbls>
            <c:dLbl>
              <c:idx val="0"/>
              <c:tx>
                <c:rich>
                  <a:bodyPr/>
                  <a:lstStyle/>
                  <a:p>
                    <a:r>
                      <a:rPr lang="en-US"/>
                      <a:t>Malware</a:t>
                    </a:r>
                  </a:p>
                </c:rich>
              </c:tx>
              <c:dLblPos val="l"/>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3A35-4370-A447-E9BAA1C9C7C0}"/>
                </c:ext>
              </c:extLst>
            </c:dLbl>
            <c:dLbl>
              <c:idx val="1"/>
              <c:tx>
                <c:rich>
                  <a:bodyPr/>
                  <a:lstStyle/>
                  <a:p>
                    <a:r>
                      <a:rPr lang="en-US"/>
                      <a:t>DDOS</a:t>
                    </a:r>
                  </a:p>
                </c:rich>
              </c:tx>
              <c:dLblPos val="l"/>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3A35-4370-A447-E9BAA1C9C7C0}"/>
                </c:ext>
              </c:extLst>
            </c:dLbl>
            <c:dLbl>
              <c:idx val="2"/>
              <c:tx>
                <c:rich>
                  <a:bodyPr/>
                  <a:lstStyle/>
                  <a:p>
                    <a:r>
                      <a:rPr lang="en-US"/>
                      <a:t>Problemi Tecnici</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3A35-4370-A447-E9BAA1C9C7C0}"/>
                </c:ext>
              </c:extLst>
            </c:dLbl>
            <c:dLbl>
              <c:idx val="3"/>
              <c:tx>
                <c:rich>
                  <a:bodyPr/>
                  <a:lstStyle/>
                  <a:p>
                    <a:r>
                      <a:rPr lang="en-US"/>
                      <a:t>Data Breach</a:t>
                    </a:r>
                  </a:p>
                </c:rich>
              </c:tx>
              <c:dLblPos val="l"/>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3A35-4370-A447-E9BAA1C9C7C0}"/>
                </c:ext>
              </c:extLst>
            </c:dLbl>
            <c:dLbl>
              <c:idx val="4"/>
              <c:tx>
                <c:rich>
                  <a:bodyPr/>
                  <a:lstStyle/>
                  <a:p>
                    <a:r>
                      <a:rPr lang="en-US"/>
                      <a:t>Incendio</a:t>
                    </a:r>
                  </a:p>
                </c:rich>
              </c:tx>
              <c:dLblPos val="l"/>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3A35-4370-A447-E9BAA1C9C7C0}"/>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it-I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'Livello di rischio quantitativo'!$R$2:$R$6</c:f>
              <c:numCache>
                <c:formatCode>General</c:formatCode>
                <c:ptCount val="5"/>
                <c:pt idx="0">
                  <c:v>4.5</c:v>
                </c:pt>
                <c:pt idx="1">
                  <c:v>2.1</c:v>
                </c:pt>
                <c:pt idx="2">
                  <c:v>1</c:v>
                </c:pt>
                <c:pt idx="3">
                  <c:v>1.6</c:v>
                </c:pt>
                <c:pt idx="4">
                  <c:v>0.91000000000000014</c:v>
                </c:pt>
              </c:numCache>
            </c:numRef>
          </c:xVal>
          <c:yVal>
            <c:numRef>
              <c:f>'Livello di rischio quantitativo'!$H$2:$H$6</c:f>
              <c:numCache>
                <c:formatCode>General</c:formatCode>
                <c:ptCount val="5"/>
                <c:pt idx="0">
                  <c:v>0.3</c:v>
                </c:pt>
                <c:pt idx="1">
                  <c:v>0.3</c:v>
                </c:pt>
                <c:pt idx="2">
                  <c:v>0.1</c:v>
                </c:pt>
                <c:pt idx="3">
                  <c:v>0.2</c:v>
                </c:pt>
                <c:pt idx="4">
                  <c:v>7.0000000000000007E-2</c:v>
                </c:pt>
              </c:numCache>
            </c:numRef>
          </c:yVal>
          <c:smooth val="0"/>
          <c:extLst>
            <c:ext xmlns:c16="http://schemas.microsoft.com/office/drawing/2014/chart" uri="{C3380CC4-5D6E-409C-BE32-E72D297353CC}">
              <c16:uniqueId val="{00000005-3A35-4370-A447-E9BAA1C9C7C0}"/>
            </c:ext>
          </c:extLst>
        </c:ser>
        <c:dLbls>
          <c:showLegendKey val="0"/>
          <c:showVal val="0"/>
          <c:showCatName val="0"/>
          <c:showSerName val="0"/>
          <c:showPercent val="0"/>
          <c:showBubbleSize val="0"/>
        </c:dLbls>
        <c:axId val="959553472"/>
        <c:axId val="959552488"/>
        <c:extLst>
          <c:ext xmlns:c15="http://schemas.microsoft.com/office/drawing/2012/chart" uri="{02D57815-91ED-43cb-92C2-25804820EDAC}">
            <c15:filteredScatterSeries>
              <c15:ser>
                <c:idx val="0"/>
                <c:order val="0"/>
                <c:spPr>
                  <a:ln w="19050" cap="rnd">
                    <a:noFill/>
                    <a:round/>
                  </a:ln>
                  <a:effectLst/>
                </c:spPr>
                <c:marker>
                  <c:symbol val="circle"/>
                  <c:size val="5"/>
                  <c:spPr>
                    <a:solidFill>
                      <a:schemeClr val="accent1"/>
                    </a:solidFill>
                    <a:ln w="9525">
                      <a:solidFill>
                        <a:schemeClr val="accent1"/>
                      </a:solidFill>
                    </a:ln>
                    <a:effectLst/>
                  </c:spPr>
                </c:marker>
                <c:yVal>
                  <c:numRef>
                    <c:extLst>
                      <c:ext uri="{02D57815-91ED-43cb-92C2-25804820EDAC}">
                        <c15:formulaRef>
                          <c15:sqref>'Livello di rischio quantitativo'!$H$2:$H$6</c15:sqref>
                        </c15:formulaRef>
                      </c:ext>
                    </c:extLst>
                    <c:numCache>
                      <c:formatCode>General</c:formatCode>
                      <c:ptCount val="5"/>
                      <c:pt idx="0">
                        <c:v>0.3</c:v>
                      </c:pt>
                      <c:pt idx="1">
                        <c:v>0.3</c:v>
                      </c:pt>
                      <c:pt idx="2">
                        <c:v>0.1</c:v>
                      </c:pt>
                      <c:pt idx="3">
                        <c:v>0.2</c:v>
                      </c:pt>
                      <c:pt idx="4">
                        <c:v>7.0000000000000007E-2</c:v>
                      </c:pt>
                    </c:numCache>
                  </c:numRef>
                </c:yVal>
                <c:smooth val="0"/>
                <c:extLst>
                  <c:ext xmlns:c16="http://schemas.microsoft.com/office/drawing/2014/chart" uri="{C3380CC4-5D6E-409C-BE32-E72D297353CC}">
                    <c16:uniqueId val="{00000006-3A35-4370-A447-E9BAA1C9C7C0}"/>
                  </c:ext>
                </c:extLst>
              </c15:ser>
            </c15:filteredScatterSeries>
          </c:ext>
        </c:extLst>
      </c:scatterChart>
      <c:valAx>
        <c:axId val="959553472"/>
        <c:scaling>
          <c:orientation val="minMax"/>
          <c:max val="4.5"/>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959552488"/>
        <c:crosses val="autoZero"/>
        <c:crossBetween val="midCat"/>
        <c:majorUnit val="0.5"/>
      </c:valAx>
      <c:valAx>
        <c:axId val="9595524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95955347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solidFill>
      <a:round/>
    </a:ln>
    <a:effectLst/>
  </c:spPr>
  <c:txPr>
    <a:bodyPr/>
    <a:lstStyle/>
    <a:p>
      <a:pPr>
        <a:defRPr/>
      </a:pPr>
      <a:endParaRPr lang="it-IT"/>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r>
              <a:rPr lang="it-IT" sz="1200">
                <a:solidFill>
                  <a:sysClr val="windowText" lastClr="000000"/>
                </a:solidFill>
              </a:rPr>
              <a:t>P(X)</a:t>
            </a:r>
          </a:p>
        </c:rich>
      </c:tx>
      <c:overlay val="0"/>
      <c:spPr>
        <a:noFill/>
        <a:ln>
          <a:noFill/>
        </a:ln>
        <a:effectLst/>
      </c:spPr>
      <c:txPr>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endParaRPr lang="it-IT"/>
        </a:p>
      </c:txPr>
    </c:title>
    <c:autoTitleDeleted val="0"/>
    <c:plotArea>
      <c:layout/>
      <c:barChart>
        <c:barDir val="col"/>
        <c:grouping val="clustered"/>
        <c:varyColors val="0"/>
        <c:ser>
          <c:idx val="0"/>
          <c:order val="0"/>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cat>
            <c:numRef>
              <c:f>'Binomiale-data breach'!$B$2:$B$12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'Binomiale-data breach'!$H$2:$H$12</c:f>
              <c:numCache>
                <c:formatCode>0.0000000</c:formatCode>
                <c:ptCount val="11"/>
                <c:pt idx="0">
                  <c:v>9.765625E-4</c:v>
                </c:pt>
                <c:pt idx="1">
                  <c:v>9.765625E-3</c:v>
                </c:pt>
                <c:pt idx="2">
                  <c:v>4.39453125E-2</c:v>
                </c:pt>
                <c:pt idx="3">
                  <c:v>0.1171875</c:v>
                </c:pt>
                <c:pt idx="4">
                  <c:v>0.20507812499999997</c:v>
                </c:pt>
                <c:pt idx="5">
                  <c:v>0.24609375</c:v>
                </c:pt>
                <c:pt idx="6">
                  <c:v>0.20507812499999997</c:v>
                </c:pt>
                <c:pt idx="7">
                  <c:v>0.1171875</c:v>
                </c:pt>
                <c:pt idx="8">
                  <c:v>4.39453125E-2</c:v>
                </c:pt>
                <c:pt idx="9">
                  <c:v>9.765625E-3</c:v>
                </c:pt>
                <c:pt idx="10">
                  <c:v>9.765625E-4</c:v>
                </c:pt>
              </c:numCache>
            </c:numRef>
          </c:val>
          <c:extLst>
            <c:ext xmlns:c16="http://schemas.microsoft.com/office/drawing/2014/chart" uri="{C3380CC4-5D6E-409C-BE32-E72D297353CC}">
              <c16:uniqueId val="{00000000-EBC1-4A92-95AC-3CA749ABEFF5}"/>
            </c:ext>
          </c:extLst>
        </c:ser>
        <c:dLbls>
          <c:showLegendKey val="0"/>
          <c:showVal val="0"/>
          <c:showCatName val="0"/>
          <c:showSerName val="0"/>
          <c:showPercent val="0"/>
          <c:showBubbleSize val="0"/>
        </c:dLbls>
        <c:gapWidth val="164"/>
        <c:overlap val="-22"/>
        <c:axId val="1187472448"/>
        <c:axId val="1187472776"/>
      </c:barChart>
      <c:catAx>
        <c:axId val="1187472448"/>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187472776"/>
        <c:crosses val="autoZero"/>
        <c:auto val="1"/>
        <c:lblAlgn val="ctr"/>
        <c:lblOffset val="100"/>
        <c:noMultiLvlLbl val="0"/>
      </c:catAx>
      <c:valAx>
        <c:axId val="1187472776"/>
        <c:scaling>
          <c:orientation val="minMax"/>
        </c:scaling>
        <c:delete val="0"/>
        <c:axPos val="l"/>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1874724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ysClr val="windowText" lastClr="000000"/>
      </a:solidFill>
      <a:round/>
    </a:ln>
    <a:effectLst/>
  </c:spPr>
  <c:txPr>
    <a:bodyPr/>
    <a:lstStyle/>
    <a:p>
      <a:pPr>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DD96C98-F3F1-A89F-08DC-FDBB2D4B495D}"/>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CA8FA2B8-C167-EFCC-C8FC-793749B213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B6332915-D6DC-6238-904F-7665BC65D888}"/>
              </a:ext>
            </a:extLst>
          </p:cNvPr>
          <p:cNvSpPr>
            <a:spLocks noGrp="1"/>
          </p:cNvSpPr>
          <p:nvPr>
            <p:ph type="dt" sz="half" idx="10"/>
          </p:nvPr>
        </p:nvSpPr>
        <p:spPr/>
        <p:txBody>
          <a:bodyPr/>
          <a:lstStyle/>
          <a:p>
            <a:fld id="{FA370941-9B57-40E3-B608-645A94563147}" type="datetimeFigureOut">
              <a:rPr lang="it-IT" smtClean="0"/>
              <a:t>31/05/2022</a:t>
            </a:fld>
            <a:endParaRPr lang="it-IT"/>
          </a:p>
        </p:txBody>
      </p:sp>
      <p:sp>
        <p:nvSpPr>
          <p:cNvPr id="5" name="Segnaposto piè di pagina 4">
            <a:extLst>
              <a:ext uri="{FF2B5EF4-FFF2-40B4-BE49-F238E27FC236}">
                <a16:creationId xmlns:a16="http://schemas.microsoft.com/office/drawing/2014/main" id="{49CA45AF-905C-3BD2-63D8-B97942948E8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A0A83DF-296D-ECA7-B5B8-F969EC08FD82}"/>
              </a:ext>
            </a:extLst>
          </p:cNvPr>
          <p:cNvSpPr>
            <a:spLocks noGrp="1"/>
          </p:cNvSpPr>
          <p:nvPr>
            <p:ph type="sldNum" sz="quarter" idx="12"/>
          </p:nvPr>
        </p:nvSpPr>
        <p:spPr/>
        <p:txBody>
          <a:bodyPr/>
          <a:lstStyle/>
          <a:p>
            <a:fld id="{D9BBF841-A095-4B89-9730-3196749728CD}" type="slidenum">
              <a:rPr lang="it-IT" smtClean="0"/>
              <a:t>‹N›</a:t>
            </a:fld>
            <a:endParaRPr lang="it-IT"/>
          </a:p>
        </p:txBody>
      </p:sp>
    </p:spTree>
    <p:extLst>
      <p:ext uri="{BB962C8B-B14F-4D97-AF65-F5344CB8AC3E}">
        <p14:creationId xmlns:p14="http://schemas.microsoft.com/office/powerpoint/2010/main" val="3466224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E66FB0-FDE4-E0DE-34B5-4036C67E44EA}"/>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9FE58805-DFD5-AA45-B7DD-389CF054C786}"/>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5A58C59-8673-6910-4217-297765EB7F16}"/>
              </a:ext>
            </a:extLst>
          </p:cNvPr>
          <p:cNvSpPr>
            <a:spLocks noGrp="1"/>
          </p:cNvSpPr>
          <p:nvPr>
            <p:ph type="dt" sz="half" idx="10"/>
          </p:nvPr>
        </p:nvSpPr>
        <p:spPr/>
        <p:txBody>
          <a:bodyPr/>
          <a:lstStyle/>
          <a:p>
            <a:fld id="{FA370941-9B57-40E3-B608-645A94563147}" type="datetimeFigureOut">
              <a:rPr lang="it-IT" smtClean="0"/>
              <a:t>31/05/2022</a:t>
            </a:fld>
            <a:endParaRPr lang="it-IT"/>
          </a:p>
        </p:txBody>
      </p:sp>
      <p:sp>
        <p:nvSpPr>
          <p:cNvPr id="5" name="Segnaposto piè di pagina 4">
            <a:extLst>
              <a:ext uri="{FF2B5EF4-FFF2-40B4-BE49-F238E27FC236}">
                <a16:creationId xmlns:a16="http://schemas.microsoft.com/office/drawing/2014/main" id="{EE3D562B-90E4-D934-36D8-2ACB54BDD7B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DFFD0D3-3121-20CA-BC7B-1A5F05C50B76}"/>
              </a:ext>
            </a:extLst>
          </p:cNvPr>
          <p:cNvSpPr>
            <a:spLocks noGrp="1"/>
          </p:cNvSpPr>
          <p:nvPr>
            <p:ph type="sldNum" sz="quarter" idx="12"/>
          </p:nvPr>
        </p:nvSpPr>
        <p:spPr/>
        <p:txBody>
          <a:bodyPr/>
          <a:lstStyle/>
          <a:p>
            <a:fld id="{D9BBF841-A095-4B89-9730-3196749728CD}" type="slidenum">
              <a:rPr lang="it-IT" smtClean="0"/>
              <a:t>‹N›</a:t>
            </a:fld>
            <a:endParaRPr lang="it-IT"/>
          </a:p>
        </p:txBody>
      </p:sp>
    </p:spTree>
    <p:extLst>
      <p:ext uri="{BB962C8B-B14F-4D97-AF65-F5344CB8AC3E}">
        <p14:creationId xmlns:p14="http://schemas.microsoft.com/office/powerpoint/2010/main" val="1330074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3D1606A3-F947-8C8C-644C-D8AD2EB475EC}"/>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5143F45B-C1F2-0B56-E708-BA412DDC0B94}"/>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B05726E-8525-3D60-8888-4F234EA0F134}"/>
              </a:ext>
            </a:extLst>
          </p:cNvPr>
          <p:cNvSpPr>
            <a:spLocks noGrp="1"/>
          </p:cNvSpPr>
          <p:nvPr>
            <p:ph type="dt" sz="half" idx="10"/>
          </p:nvPr>
        </p:nvSpPr>
        <p:spPr/>
        <p:txBody>
          <a:bodyPr/>
          <a:lstStyle/>
          <a:p>
            <a:fld id="{FA370941-9B57-40E3-B608-645A94563147}" type="datetimeFigureOut">
              <a:rPr lang="it-IT" smtClean="0"/>
              <a:t>31/05/2022</a:t>
            </a:fld>
            <a:endParaRPr lang="it-IT"/>
          </a:p>
        </p:txBody>
      </p:sp>
      <p:sp>
        <p:nvSpPr>
          <p:cNvPr id="5" name="Segnaposto piè di pagina 4">
            <a:extLst>
              <a:ext uri="{FF2B5EF4-FFF2-40B4-BE49-F238E27FC236}">
                <a16:creationId xmlns:a16="http://schemas.microsoft.com/office/drawing/2014/main" id="{0153EE47-53D9-A7ED-0B11-3284FC3F503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3AB7EB2-D599-F71F-70C2-AA78762AB1DA}"/>
              </a:ext>
            </a:extLst>
          </p:cNvPr>
          <p:cNvSpPr>
            <a:spLocks noGrp="1"/>
          </p:cNvSpPr>
          <p:nvPr>
            <p:ph type="sldNum" sz="quarter" idx="12"/>
          </p:nvPr>
        </p:nvSpPr>
        <p:spPr/>
        <p:txBody>
          <a:bodyPr/>
          <a:lstStyle/>
          <a:p>
            <a:fld id="{D9BBF841-A095-4B89-9730-3196749728CD}" type="slidenum">
              <a:rPr lang="it-IT" smtClean="0"/>
              <a:t>‹N›</a:t>
            </a:fld>
            <a:endParaRPr lang="it-IT"/>
          </a:p>
        </p:txBody>
      </p:sp>
    </p:spTree>
    <p:extLst>
      <p:ext uri="{BB962C8B-B14F-4D97-AF65-F5344CB8AC3E}">
        <p14:creationId xmlns:p14="http://schemas.microsoft.com/office/powerpoint/2010/main" val="290047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8E0CFA-A9A8-1DED-D6DA-D0D8A960036F}"/>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F8F9302-AD4D-3E25-EF3E-E776B8DBCFC0}"/>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1E8E128-08DC-93E7-878B-01504F6B13F1}"/>
              </a:ext>
            </a:extLst>
          </p:cNvPr>
          <p:cNvSpPr>
            <a:spLocks noGrp="1"/>
          </p:cNvSpPr>
          <p:nvPr>
            <p:ph type="dt" sz="half" idx="10"/>
          </p:nvPr>
        </p:nvSpPr>
        <p:spPr/>
        <p:txBody>
          <a:bodyPr/>
          <a:lstStyle/>
          <a:p>
            <a:fld id="{FA370941-9B57-40E3-B608-645A94563147}" type="datetimeFigureOut">
              <a:rPr lang="it-IT" smtClean="0"/>
              <a:t>31/05/2022</a:t>
            </a:fld>
            <a:endParaRPr lang="it-IT"/>
          </a:p>
        </p:txBody>
      </p:sp>
      <p:sp>
        <p:nvSpPr>
          <p:cNvPr id="5" name="Segnaposto piè di pagina 4">
            <a:extLst>
              <a:ext uri="{FF2B5EF4-FFF2-40B4-BE49-F238E27FC236}">
                <a16:creationId xmlns:a16="http://schemas.microsoft.com/office/drawing/2014/main" id="{4EC00E13-B3ED-F6F8-8D52-B61E39AC914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EE51E3B-099D-43DA-283F-E82C4A63AEAE}"/>
              </a:ext>
            </a:extLst>
          </p:cNvPr>
          <p:cNvSpPr>
            <a:spLocks noGrp="1"/>
          </p:cNvSpPr>
          <p:nvPr>
            <p:ph type="sldNum" sz="quarter" idx="12"/>
          </p:nvPr>
        </p:nvSpPr>
        <p:spPr/>
        <p:txBody>
          <a:bodyPr/>
          <a:lstStyle/>
          <a:p>
            <a:fld id="{D9BBF841-A095-4B89-9730-3196749728CD}" type="slidenum">
              <a:rPr lang="it-IT" smtClean="0"/>
              <a:t>‹N›</a:t>
            </a:fld>
            <a:endParaRPr lang="it-IT"/>
          </a:p>
        </p:txBody>
      </p:sp>
    </p:spTree>
    <p:extLst>
      <p:ext uri="{BB962C8B-B14F-4D97-AF65-F5344CB8AC3E}">
        <p14:creationId xmlns:p14="http://schemas.microsoft.com/office/powerpoint/2010/main" val="3654000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4A0C600-7D39-7188-C30D-65F5E0C5E35C}"/>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4736051E-9D20-01F2-ADD7-304BE733D0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726BB4CC-C875-3E52-4E4F-78571CCA7962}"/>
              </a:ext>
            </a:extLst>
          </p:cNvPr>
          <p:cNvSpPr>
            <a:spLocks noGrp="1"/>
          </p:cNvSpPr>
          <p:nvPr>
            <p:ph type="dt" sz="half" idx="10"/>
          </p:nvPr>
        </p:nvSpPr>
        <p:spPr/>
        <p:txBody>
          <a:bodyPr/>
          <a:lstStyle/>
          <a:p>
            <a:fld id="{FA370941-9B57-40E3-B608-645A94563147}" type="datetimeFigureOut">
              <a:rPr lang="it-IT" smtClean="0"/>
              <a:t>31/05/2022</a:t>
            </a:fld>
            <a:endParaRPr lang="it-IT"/>
          </a:p>
        </p:txBody>
      </p:sp>
      <p:sp>
        <p:nvSpPr>
          <p:cNvPr id="5" name="Segnaposto piè di pagina 4">
            <a:extLst>
              <a:ext uri="{FF2B5EF4-FFF2-40B4-BE49-F238E27FC236}">
                <a16:creationId xmlns:a16="http://schemas.microsoft.com/office/drawing/2014/main" id="{697DC453-C097-BC37-4017-F7AC1CD3476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2740314-55CF-9DDF-AE28-B254D8A99AF3}"/>
              </a:ext>
            </a:extLst>
          </p:cNvPr>
          <p:cNvSpPr>
            <a:spLocks noGrp="1"/>
          </p:cNvSpPr>
          <p:nvPr>
            <p:ph type="sldNum" sz="quarter" idx="12"/>
          </p:nvPr>
        </p:nvSpPr>
        <p:spPr/>
        <p:txBody>
          <a:bodyPr/>
          <a:lstStyle/>
          <a:p>
            <a:fld id="{D9BBF841-A095-4B89-9730-3196749728CD}" type="slidenum">
              <a:rPr lang="it-IT" smtClean="0"/>
              <a:t>‹N›</a:t>
            </a:fld>
            <a:endParaRPr lang="it-IT"/>
          </a:p>
        </p:txBody>
      </p:sp>
    </p:spTree>
    <p:extLst>
      <p:ext uri="{BB962C8B-B14F-4D97-AF65-F5344CB8AC3E}">
        <p14:creationId xmlns:p14="http://schemas.microsoft.com/office/powerpoint/2010/main" val="268314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721339B-C56F-3791-FD82-67FA9B9278B5}"/>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934A116-FF28-DE0D-8244-D404633EA89C}"/>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6AC3DB3C-1412-33BA-611E-366D87789CFA}"/>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1F5D8344-13A8-1875-801E-3FE6362DCE47}"/>
              </a:ext>
            </a:extLst>
          </p:cNvPr>
          <p:cNvSpPr>
            <a:spLocks noGrp="1"/>
          </p:cNvSpPr>
          <p:nvPr>
            <p:ph type="dt" sz="half" idx="10"/>
          </p:nvPr>
        </p:nvSpPr>
        <p:spPr/>
        <p:txBody>
          <a:bodyPr/>
          <a:lstStyle/>
          <a:p>
            <a:fld id="{FA370941-9B57-40E3-B608-645A94563147}" type="datetimeFigureOut">
              <a:rPr lang="it-IT" smtClean="0"/>
              <a:t>31/05/2022</a:t>
            </a:fld>
            <a:endParaRPr lang="it-IT"/>
          </a:p>
        </p:txBody>
      </p:sp>
      <p:sp>
        <p:nvSpPr>
          <p:cNvPr id="6" name="Segnaposto piè di pagina 5">
            <a:extLst>
              <a:ext uri="{FF2B5EF4-FFF2-40B4-BE49-F238E27FC236}">
                <a16:creationId xmlns:a16="http://schemas.microsoft.com/office/drawing/2014/main" id="{C424C033-8729-0F6F-64F4-A2BA9865D4CA}"/>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2E9185D2-8C5F-9E58-1627-5BD670ECE206}"/>
              </a:ext>
            </a:extLst>
          </p:cNvPr>
          <p:cNvSpPr>
            <a:spLocks noGrp="1"/>
          </p:cNvSpPr>
          <p:nvPr>
            <p:ph type="sldNum" sz="quarter" idx="12"/>
          </p:nvPr>
        </p:nvSpPr>
        <p:spPr/>
        <p:txBody>
          <a:bodyPr/>
          <a:lstStyle/>
          <a:p>
            <a:fld id="{D9BBF841-A095-4B89-9730-3196749728CD}" type="slidenum">
              <a:rPr lang="it-IT" smtClean="0"/>
              <a:t>‹N›</a:t>
            </a:fld>
            <a:endParaRPr lang="it-IT"/>
          </a:p>
        </p:txBody>
      </p:sp>
    </p:spTree>
    <p:extLst>
      <p:ext uri="{BB962C8B-B14F-4D97-AF65-F5344CB8AC3E}">
        <p14:creationId xmlns:p14="http://schemas.microsoft.com/office/powerpoint/2010/main" val="2067356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6349B1-22D7-845C-E969-608380B4425F}"/>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5B15C61E-EF58-015A-5BF5-2DAE9F425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CC42191A-57BE-D860-2A9E-E8BB203E8A81}"/>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CDEAD9FB-9533-432C-14FB-EF1BAF2C36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0738D5FD-34BF-6361-6CC1-82C9AD57A9A3}"/>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2BDDCE0F-B1C1-49B7-BB2E-8840D45E4A02}"/>
              </a:ext>
            </a:extLst>
          </p:cNvPr>
          <p:cNvSpPr>
            <a:spLocks noGrp="1"/>
          </p:cNvSpPr>
          <p:nvPr>
            <p:ph type="dt" sz="half" idx="10"/>
          </p:nvPr>
        </p:nvSpPr>
        <p:spPr/>
        <p:txBody>
          <a:bodyPr/>
          <a:lstStyle/>
          <a:p>
            <a:fld id="{FA370941-9B57-40E3-B608-645A94563147}" type="datetimeFigureOut">
              <a:rPr lang="it-IT" smtClean="0"/>
              <a:t>31/05/2022</a:t>
            </a:fld>
            <a:endParaRPr lang="it-IT"/>
          </a:p>
        </p:txBody>
      </p:sp>
      <p:sp>
        <p:nvSpPr>
          <p:cNvPr id="8" name="Segnaposto piè di pagina 7">
            <a:extLst>
              <a:ext uri="{FF2B5EF4-FFF2-40B4-BE49-F238E27FC236}">
                <a16:creationId xmlns:a16="http://schemas.microsoft.com/office/drawing/2014/main" id="{273447B8-5000-4DE3-309A-C8BE49BFCE44}"/>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A64D97F8-F828-E50D-78EE-9B5ABF8CF224}"/>
              </a:ext>
            </a:extLst>
          </p:cNvPr>
          <p:cNvSpPr>
            <a:spLocks noGrp="1"/>
          </p:cNvSpPr>
          <p:nvPr>
            <p:ph type="sldNum" sz="quarter" idx="12"/>
          </p:nvPr>
        </p:nvSpPr>
        <p:spPr/>
        <p:txBody>
          <a:bodyPr/>
          <a:lstStyle/>
          <a:p>
            <a:fld id="{D9BBF841-A095-4B89-9730-3196749728CD}" type="slidenum">
              <a:rPr lang="it-IT" smtClean="0"/>
              <a:t>‹N›</a:t>
            </a:fld>
            <a:endParaRPr lang="it-IT"/>
          </a:p>
        </p:txBody>
      </p:sp>
    </p:spTree>
    <p:extLst>
      <p:ext uri="{BB962C8B-B14F-4D97-AF65-F5344CB8AC3E}">
        <p14:creationId xmlns:p14="http://schemas.microsoft.com/office/powerpoint/2010/main" val="663815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304982-54B3-E13F-3FBA-034ED4E7373A}"/>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F79B524E-5EC9-FF69-040D-B2343FC22B0E}"/>
              </a:ext>
            </a:extLst>
          </p:cNvPr>
          <p:cNvSpPr>
            <a:spLocks noGrp="1"/>
          </p:cNvSpPr>
          <p:nvPr>
            <p:ph type="dt" sz="half" idx="10"/>
          </p:nvPr>
        </p:nvSpPr>
        <p:spPr/>
        <p:txBody>
          <a:bodyPr/>
          <a:lstStyle/>
          <a:p>
            <a:fld id="{FA370941-9B57-40E3-B608-645A94563147}" type="datetimeFigureOut">
              <a:rPr lang="it-IT" smtClean="0"/>
              <a:t>31/05/2022</a:t>
            </a:fld>
            <a:endParaRPr lang="it-IT"/>
          </a:p>
        </p:txBody>
      </p:sp>
      <p:sp>
        <p:nvSpPr>
          <p:cNvPr id="4" name="Segnaposto piè di pagina 3">
            <a:extLst>
              <a:ext uri="{FF2B5EF4-FFF2-40B4-BE49-F238E27FC236}">
                <a16:creationId xmlns:a16="http://schemas.microsoft.com/office/drawing/2014/main" id="{E3F9BECB-0790-0B1E-36C0-D1B21834EB39}"/>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4C2BB76C-BD75-4231-A929-AD9801E87282}"/>
              </a:ext>
            </a:extLst>
          </p:cNvPr>
          <p:cNvSpPr>
            <a:spLocks noGrp="1"/>
          </p:cNvSpPr>
          <p:nvPr>
            <p:ph type="sldNum" sz="quarter" idx="12"/>
          </p:nvPr>
        </p:nvSpPr>
        <p:spPr/>
        <p:txBody>
          <a:bodyPr/>
          <a:lstStyle/>
          <a:p>
            <a:fld id="{D9BBF841-A095-4B89-9730-3196749728CD}" type="slidenum">
              <a:rPr lang="it-IT" smtClean="0"/>
              <a:t>‹N›</a:t>
            </a:fld>
            <a:endParaRPr lang="it-IT"/>
          </a:p>
        </p:txBody>
      </p:sp>
    </p:spTree>
    <p:extLst>
      <p:ext uri="{BB962C8B-B14F-4D97-AF65-F5344CB8AC3E}">
        <p14:creationId xmlns:p14="http://schemas.microsoft.com/office/powerpoint/2010/main" val="3301225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46D66AA2-3C0C-F707-5519-5511B89953E2}"/>
              </a:ext>
            </a:extLst>
          </p:cNvPr>
          <p:cNvSpPr>
            <a:spLocks noGrp="1"/>
          </p:cNvSpPr>
          <p:nvPr>
            <p:ph type="dt" sz="half" idx="10"/>
          </p:nvPr>
        </p:nvSpPr>
        <p:spPr/>
        <p:txBody>
          <a:bodyPr/>
          <a:lstStyle/>
          <a:p>
            <a:fld id="{FA370941-9B57-40E3-B608-645A94563147}" type="datetimeFigureOut">
              <a:rPr lang="it-IT" smtClean="0"/>
              <a:t>31/05/2022</a:t>
            </a:fld>
            <a:endParaRPr lang="it-IT"/>
          </a:p>
        </p:txBody>
      </p:sp>
      <p:sp>
        <p:nvSpPr>
          <p:cNvPr id="3" name="Segnaposto piè di pagina 2">
            <a:extLst>
              <a:ext uri="{FF2B5EF4-FFF2-40B4-BE49-F238E27FC236}">
                <a16:creationId xmlns:a16="http://schemas.microsoft.com/office/drawing/2014/main" id="{2A54D229-9360-30C9-FD77-7D817E98766B}"/>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79A018FD-A2AB-D735-3D44-01E36AE17901}"/>
              </a:ext>
            </a:extLst>
          </p:cNvPr>
          <p:cNvSpPr>
            <a:spLocks noGrp="1"/>
          </p:cNvSpPr>
          <p:nvPr>
            <p:ph type="sldNum" sz="quarter" idx="12"/>
          </p:nvPr>
        </p:nvSpPr>
        <p:spPr/>
        <p:txBody>
          <a:bodyPr/>
          <a:lstStyle/>
          <a:p>
            <a:fld id="{D9BBF841-A095-4B89-9730-3196749728CD}" type="slidenum">
              <a:rPr lang="it-IT" smtClean="0"/>
              <a:t>‹N›</a:t>
            </a:fld>
            <a:endParaRPr lang="it-IT"/>
          </a:p>
        </p:txBody>
      </p:sp>
    </p:spTree>
    <p:extLst>
      <p:ext uri="{BB962C8B-B14F-4D97-AF65-F5344CB8AC3E}">
        <p14:creationId xmlns:p14="http://schemas.microsoft.com/office/powerpoint/2010/main" val="3410239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2245A1-1482-6C7F-9A4A-172FE57E100E}"/>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5BD71B0-20AC-2196-C79E-40FBEEAE38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3FB178B6-8840-B7BB-2B95-36AB38A407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53AD46AE-DFD3-DABB-875E-BBEAEA2C727A}"/>
              </a:ext>
            </a:extLst>
          </p:cNvPr>
          <p:cNvSpPr>
            <a:spLocks noGrp="1"/>
          </p:cNvSpPr>
          <p:nvPr>
            <p:ph type="dt" sz="half" idx="10"/>
          </p:nvPr>
        </p:nvSpPr>
        <p:spPr/>
        <p:txBody>
          <a:bodyPr/>
          <a:lstStyle/>
          <a:p>
            <a:fld id="{FA370941-9B57-40E3-B608-645A94563147}" type="datetimeFigureOut">
              <a:rPr lang="it-IT" smtClean="0"/>
              <a:t>31/05/2022</a:t>
            </a:fld>
            <a:endParaRPr lang="it-IT"/>
          </a:p>
        </p:txBody>
      </p:sp>
      <p:sp>
        <p:nvSpPr>
          <p:cNvPr id="6" name="Segnaposto piè di pagina 5">
            <a:extLst>
              <a:ext uri="{FF2B5EF4-FFF2-40B4-BE49-F238E27FC236}">
                <a16:creationId xmlns:a16="http://schemas.microsoft.com/office/drawing/2014/main" id="{F8E3A1AE-CA13-E15A-9078-5BAC95CF0EB9}"/>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450CE21D-D65C-289B-0ECB-8558267709B9}"/>
              </a:ext>
            </a:extLst>
          </p:cNvPr>
          <p:cNvSpPr>
            <a:spLocks noGrp="1"/>
          </p:cNvSpPr>
          <p:nvPr>
            <p:ph type="sldNum" sz="quarter" idx="12"/>
          </p:nvPr>
        </p:nvSpPr>
        <p:spPr/>
        <p:txBody>
          <a:bodyPr/>
          <a:lstStyle/>
          <a:p>
            <a:fld id="{D9BBF841-A095-4B89-9730-3196749728CD}" type="slidenum">
              <a:rPr lang="it-IT" smtClean="0"/>
              <a:t>‹N›</a:t>
            </a:fld>
            <a:endParaRPr lang="it-IT"/>
          </a:p>
        </p:txBody>
      </p:sp>
    </p:spTree>
    <p:extLst>
      <p:ext uri="{BB962C8B-B14F-4D97-AF65-F5344CB8AC3E}">
        <p14:creationId xmlns:p14="http://schemas.microsoft.com/office/powerpoint/2010/main" val="3673807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275E3C-A20A-98A6-194B-1C5505C1702D}"/>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2B442001-B33D-B204-B163-D1D7F41A0F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9D5AC74B-9875-A3FC-1648-A83D27E57F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F9F0F9DE-1C48-A869-A33E-A029DCCA4D83}"/>
              </a:ext>
            </a:extLst>
          </p:cNvPr>
          <p:cNvSpPr>
            <a:spLocks noGrp="1"/>
          </p:cNvSpPr>
          <p:nvPr>
            <p:ph type="dt" sz="half" idx="10"/>
          </p:nvPr>
        </p:nvSpPr>
        <p:spPr/>
        <p:txBody>
          <a:bodyPr/>
          <a:lstStyle/>
          <a:p>
            <a:fld id="{FA370941-9B57-40E3-B608-645A94563147}" type="datetimeFigureOut">
              <a:rPr lang="it-IT" smtClean="0"/>
              <a:t>31/05/2022</a:t>
            </a:fld>
            <a:endParaRPr lang="it-IT"/>
          </a:p>
        </p:txBody>
      </p:sp>
      <p:sp>
        <p:nvSpPr>
          <p:cNvPr id="6" name="Segnaposto piè di pagina 5">
            <a:extLst>
              <a:ext uri="{FF2B5EF4-FFF2-40B4-BE49-F238E27FC236}">
                <a16:creationId xmlns:a16="http://schemas.microsoft.com/office/drawing/2014/main" id="{93870C43-02A1-69A5-DA45-0212C9E36C7B}"/>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1FAAC2F2-3BC7-9A27-BE5E-118E08C1D127}"/>
              </a:ext>
            </a:extLst>
          </p:cNvPr>
          <p:cNvSpPr>
            <a:spLocks noGrp="1"/>
          </p:cNvSpPr>
          <p:nvPr>
            <p:ph type="sldNum" sz="quarter" idx="12"/>
          </p:nvPr>
        </p:nvSpPr>
        <p:spPr/>
        <p:txBody>
          <a:bodyPr/>
          <a:lstStyle/>
          <a:p>
            <a:fld id="{D9BBF841-A095-4B89-9730-3196749728CD}" type="slidenum">
              <a:rPr lang="it-IT" smtClean="0"/>
              <a:t>‹N›</a:t>
            </a:fld>
            <a:endParaRPr lang="it-IT"/>
          </a:p>
        </p:txBody>
      </p:sp>
    </p:spTree>
    <p:extLst>
      <p:ext uri="{BB962C8B-B14F-4D97-AF65-F5344CB8AC3E}">
        <p14:creationId xmlns:p14="http://schemas.microsoft.com/office/powerpoint/2010/main" val="263764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C28CC38F-7939-FEDD-287C-D9F7E316B7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E9345056-370E-5071-AB7A-C462F9D4AA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A77048A-A310-7AAB-C4BA-9D9300C6C8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370941-9B57-40E3-B608-645A94563147}" type="datetimeFigureOut">
              <a:rPr lang="it-IT" smtClean="0"/>
              <a:t>31/05/2022</a:t>
            </a:fld>
            <a:endParaRPr lang="it-IT"/>
          </a:p>
        </p:txBody>
      </p:sp>
      <p:sp>
        <p:nvSpPr>
          <p:cNvPr id="5" name="Segnaposto piè di pagina 4">
            <a:extLst>
              <a:ext uri="{FF2B5EF4-FFF2-40B4-BE49-F238E27FC236}">
                <a16:creationId xmlns:a16="http://schemas.microsoft.com/office/drawing/2014/main" id="{91850625-F0A3-53FF-1D87-553896F76C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9BE92E27-D626-FE44-A282-405883F516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BBF841-A095-4B89-9730-3196749728CD}" type="slidenum">
              <a:rPr lang="it-IT" smtClean="0"/>
              <a:t>‹N›</a:t>
            </a:fld>
            <a:endParaRPr lang="it-IT"/>
          </a:p>
        </p:txBody>
      </p:sp>
    </p:spTree>
    <p:extLst>
      <p:ext uri="{BB962C8B-B14F-4D97-AF65-F5344CB8AC3E}">
        <p14:creationId xmlns:p14="http://schemas.microsoft.com/office/powerpoint/2010/main" val="707162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chart" Target="../charts/chart9.xml"/></Relationships>
</file>

<file path=ppt/slides/_rels/slide16.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 Id="rId4" Type="http://schemas.openxmlformats.org/officeDocument/2006/relationships/chart" Target="../charts/char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21B5F4-0EF8-1755-413E-9555DD54200D}"/>
              </a:ext>
            </a:extLst>
          </p:cNvPr>
          <p:cNvSpPr>
            <a:spLocks noGrp="1"/>
          </p:cNvSpPr>
          <p:nvPr>
            <p:ph type="ctrTitle"/>
          </p:nvPr>
        </p:nvSpPr>
        <p:spPr>
          <a:xfrm>
            <a:off x="1682826" y="2468238"/>
            <a:ext cx="8650077" cy="2294408"/>
          </a:xfrm>
        </p:spPr>
        <p:txBody>
          <a:bodyPr>
            <a:noAutofit/>
          </a:bodyPr>
          <a:lstStyle/>
          <a:p>
            <a:r>
              <a:rPr lang="it-IT" sz="2400" b="1" dirty="0">
                <a:effectLst/>
                <a:latin typeface="Constantia" panose="02030602050306030303" pitchFamily="18" charset="0"/>
                <a:ea typeface="Calibri" panose="020F0502020204030204" pitchFamily="34" charset="0"/>
                <a:cs typeface="Times New Roman" panose="02020603050405020304" pitchFamily="18" charset="0"/>
              </a:rPr>
              <a:t>Presentazione caso di studio</a:t>
            </a:r>
            <a:br>
              <a:rPr lang="it-IT" sz="3200" dirty="0">
                <a:effectLst/>
                <a:latin typeface="Constantia" panose="02030602050306030303" pitchFamily="18" charset="0"/>
                <a:ea typeface="Calibri" panose="020F0502020204030204" pitchFamily="34" charset="0"/>
                <a:cs typeface="Times New Roman" panose="02020603050405020304" pitchFamily="18" charset="0"/>
              </a:rPr>
            </a:br>
            <a:r>
              <a:rPr lang="it-IT" sz="3200" b="1" dirty="0">
                <a:effectLst/>
                <a:latin typeface="Constantia" panose="02030602050306030303" pitchFamily="18" charset="0"/>
                <a:ea typeface="Calibri" panose="020F0502020204030204" pitchFamily="34" charset="0"/>
                <a:cs typeface="Times New Roman" panose="02020603050405020304" pitchFamily="18" charset="0"/>
              </a:rPr>
              <a:t>Analisi e Gestione del Rischio</a:t>
            </a:r>
            <a:br>
              <a:rPr lang="it-IT" sz="3200" dirty="0">
                <a:effectLst/>
                <a:latin typeface="Constantia" panose="02030602050306030303" pitchFamily="18" charset="0"/>
                <a:ea typeface="Calibri" panose="020F0502020204030204" pitchFamily="34" charset="0"/>
                <a:cs typeface="Times New Roman" panose="02020603050405020304" pitchFamily="18" charset="0"/>
              </a:rPr>
            </a:br>
            <a:r>
              <a:rPr lang="it-IT" sz="3200" b="1" dirty="0">
                <a:effectLst/>
                <a:latin typeface="Constantia" panose="02030602050306030303" pitchFamily="18" charset="0"/>
                <a:ea typeface="Calibri" panose="020F0502020204030204" pitchFamily="34" charset="0"/>
                <a:cs typeface="Times New Roman" panose="02020603050405020304" pitchFamily="18" charset="0"/>
              </a:rPr>
              <a:t> </a:t>
            </a:r>
            <a:br>
              <a:rPr lang="it-IT" sz="3200" dirty="0">
                <a:effectLst/>
                <a:latin typeface="Constantia" panose="02030602050306030303" pitchFamily="18" charset="0"/>
                <a:ea typeface="Calibri" panose="020F0502020204030204" pitchFamily="34" charset="0"/>
                <a:cs typeface="Times New Roman" panose="02020603050405020304" pitchFamily="18" charset="0"/>
              </a:rPr>
            </a:br>
            <a:r>
              <a:rPr lang="it-IT" sz="2400" b="1" dirty="0">
                <a:effectLst/>
                <a:latin typeface="Constantia" panose="02030602050306030303" pitchFamily="18" charset="0"/>
                <a:ea typeface="Calibri" panose="020F0502020204030204" pitchFamily="34" charset="0"/>
                <a:cs typeface="Times New Roman" panose="02020603050405020304" pitchFamily="18" charset="0"/>
              </a:rPr>
              <a:t>Organizzazione analizzata:</a:t>
            </a:r>
            <a:br>
              <a:rPr lang="it-IT" sz="3200" dirty="0">
                <a:effectLst/>
                <a:latin typeface="Constantia" panose="02030602050306030303" pitchFamily="18" charset="0"/>
                <a:ea typeface="Calibri" panose="020F0502020204030204" pitchFamily="34" charset="0"/>
                <a:cs typeface="Times New Roman" panose="02020603050405020304" pitchFamily="18" charset="0"/>
              </a:rPr>
            </a:br>
            <a:r>
              <a:rPr lang="it-IT" sz="3200" b="1" dirty="0">
                <a:effectLst/>
                <a:latin typeface="Constantia" panose="02030602050306030303" pitchFamily="18" charset="0"/>
                <a:ea typeface="Calibri" panose="020F0502020204030204" pitchFamily="34" charset="0"/>
                <a:cs typeface="Times New Roman" panose="02020603050405020304" pitchFamily="18" charset="0"/>
              </a:rPr>
              <a:t>Amazon.com</a:t>
            </a:r>
            <a:br>
              <a:rPr lang="it-IT" sz="3200" dirty="0">
                <a:effectLst/>
                <a:latin typeface="Calibri" panose="020F0502020204030204" pitchFamily="34" charset="0"/>
                <a:ea typeface="Calibri" panose="020F0502020204030204" pitchFamily="34" charset="0"/>
                <a:cs typeface="Times New Roman" panose="02020603050405020304" pitchFamily="18" charset="0"/>
              </a:rPr>
            </a:br>
            <a:endParaRPr lang="it-IT" sz="3200" dirty="0"/>
          </a:p>
        </p:txBody>
      </p:sp>
      <p:pic>
        <p:nvPicPr>
          <p:cNvPr id="4" name="Immagine 3">
            <a:extLst>
              <a:ext uri="{FF2B5EF4-FFF2-40B4-BE49-F238E27FC236}">
                <a16:creationId xmlns:a16="http://schemas.microsoft.com/office/drawing/2014/main" id="{9DE2301B-BCB8-65C0-5F6F-257F4712635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76214" y="312807"/>
            <a:ext cx="1639570" cy="1310640"/>
          </a:xfrm>
          <a:prstGeom prst="rect">
            <a:avLst/>
          </a:prstGeom>
          <a:noFill/>
          <a:ln>
            <a:noFill/>
          </a:ln>
        </p:spPr>
      </p:pic>
      <p:pic>
        <p:nvPicPr>
          <p:cNvPr id="5" name="Immagine 4" descr="Simbolo Freccia Icona Logo Shopping Amazon Illustrazione Vettoriale -  Immagini vettoriali stock e altre immagini di Fare spese - iStock">
            <a:extLst>
              <a:ext uri="{FF2B5EF4-FFF2-40B4-BE49-F238E27FC236}">
                <a16:creationId xmlns:a16="http://schemas.microsoft.com/office/drawing/2014/main" id="{4CFD3D0C-C9BD-D3B7-0D88-BE04E416D4F1}"/>
              </a:ext>
            </a:extLst>
          </p:cNvPr>
          <p:cNvPicPr>
            <a:picLocks noChangeAspect="1"/>
          </p:cNvPicPr>
          <p:nvPr/>
        </p:nvPicPr>
        <p:blipFill rotWithShape="1">
          <a:blip r:embed="rId3">
            <a:extLst>
              <a:ext uri="{28A0092B-C50C-407E-A947-70E740481C1C}">
                <a14:useLocalDpi xmlns:a14="http://schemas.microsoft.com/office/drawing/2010/main" val="0"/>
              </a:ext>
            </a:extLst>
          </a:blip>
          <a:srcRect t="30577" b="31731"/>
          <a:stretch/>
        </p:blipFill>
        <p:spPr bwMode="auto">
          <a:xfrm>
            <a:off x="4906774" y="4762646"/>
            <a:ext cx="2202180" cy="829945"/>
          </a:xfrm>
          <a:prstGeom prst="rect">
            <a:avLst/>
          </a:prstGeom>
          <a:noFill/>
          <a:ln>
            <a:noFill/>
          </a:ln>
          <a:extLst>
            <a:ext uri="{53640926-AAD7-44D8-BBD7-CCE9431645EC}">
              <a14:shadowObscured xmlns:a14="http://schemas.microsoft.com/office/drawing/2010/main"/>
            </a:ext>
          </a:extLst>
        </p:spPr>
      </p:pic>
      <p:sp>
        <p:nvSpPr>
          <p:cNvPr id="7" name="CasellaDiTesto 6">
            <a:extLst>
              <a:ext uri="{FF2B5EF4-FFF2-40B4-BE49-F238E27FC236}">
                <a16:creationId xmlns:a16="http://schemas.microsoft.com/office/drawing/2014/main" id="{ED67F292-ED76-AD69-EE14-3358F253FE5A}"/>
              </a:ext>
            </a:extLst>
          </p:cNvPr>
          <p:cNvSpPr txBox="1"/>
          <p:nvPr/>
        </p:nvSpPr>
        <p:spPr>
          <a:xfrm>
            <a:off x="635220" y="5607437"/>
            <a:ext cx="4271554" cy="923330"/>
          </a:xfrm>
          <a:prstGeom prst="rect">
            <a:avLst/>
          </a:prstGeom>
          <a:noFill/>
        </p:spPr>
        <p:txBody>
          <a:bodyPr wrap="square" rtlCol="0">
            <a:spAutoFit/>
          </a:bodyPr>
          <a:lstStyle/>
          <a:p>
            <a:r>
              <a:rPr lang="it-IT" sz="1800" i="1" dirty="0">
                <a:effectLst/>
                <a:latin typeface="Calibri" panose="020F0502020204030204" pitchFamily="34" charset="0"/>
                <a:ea typeface="Calibri" panose="020F0502020204030204" pitchFamily="34" charset="0"/>
                <a:cs typeface="Times New Roman" panose="02020603050405020304" pitchFamily="18" charset="0"/>
              </a:rPr>
              <a:t>Alunna:</a:t>
            </a:r>
            <a:r>
              <a:rPr lang="it-IT" sz="1800" dirty="0">
                <a:effectLst/>
                <a:latin typeface="Calibri" panose="020F0502020204030204" pitchFamily="34" charset="0"/>
                <a:ea typeface="Calibri" panose="020F0502020204030204" pitchFamily="34" charset="0"/>
                <a:cs typeface="Times New Roman" panose="02020603050405020304" pitchFamily="18" charset="0"/>
              </a:rPr>
              <a:t> 	Francesca Annese</a:t>
            </a:r>
          </a:p>
          <a:p>
            <a:r>
              <a:rPr lang="it-IT" sz="1800" i="1" dirty="0">
                <a:effectLst/>
                <a:latin typeface="Calibri" panose="020F0502020204030204" pitchFamily="34" charset="0"/>
                <a:ea typeface="Calibri" panose="020F0502020204030204" pitchFamily="34" charset="0"/>
                <a:cs typeface="Times New Roman" panose="02020603050405020304" pitchFamily="18" charset="0"/>
              </a:rPr>
              <a:t>Matricola: </a:t>
            </a:r>
            <a:r>
              <a:rPr lang="it-IT" sz="1800" dirty="0">
                <a:effectLst/>
                <a:latin typeface="Calibri" panose="020F0502020204030204" pitchFamily="34" charset="0"/>
                <a:ea typeface="Calibri" panose="020F0502020204030204" pitchFamily="34" charset="0"/>
                <a:cs typeface="Times New Roman" panose="02020603050405020304" pitchFamily="18" charset="0"/>
              </a:rPr>
              <a:t>765761</a:t>
            </a:r>
          </a:p>
          <a:p>
            <a:endParaRPr lang="it-IT" dirty="0"/>
          </a:p>
        </p:txBody>
      </p:sp>
    </p:spTree>
    <p:extLst>
      <p:ext uri="{BB962C8B-B14F-4D97-AF65-F5344CB8AC3E}">
        <p14:creationId xmlns:p14="http://schemas.microsoft.com/office/powerpoint/2010/main" val="3321932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2ABE7C41-8DD6-5762-5389-26395D6F3283}"/>
              </a:ext>
            </a:extLst>
          </p:cNvPr>
          <p:cNvSpPr>
            <a:spLocks noGrp="1"/>
          </p:cNvSpPr>
          <p:nvPr>
            <p:ph type="title"/>
          </p:nvPr>
        </p:nvSpPr>
        <p:spPr>
          <a:xfrm>
            <a:off x="838200" y="365125"/>
            <a:ext cx="10515600" cy="1325563"/>
          </a:xfrm>
        </p:spPr>
        <p:txBody>
          <a:bodyPr>
            <a:normAutofit/>
          </a:bodyPr>
          <a:lstStyle/>
          <a:p>
            <a:r>
              <a:rPr lang="it-IT" sz="5400" b="1" dirty="0"/>
              <a:t>Rischio intrinseco VS Rischio totale</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Grafico 8">
            <a:extLst>
              <a:ext uri="{FF2B5EF4-FFF2-40B4-BE49-F238E27FC236}">
                <a16:creationId xmlns:a16="http://schemas.microsoft.com/office/drawing/2014/main" id="{554B0DFC-6D4A-4171-109F-3A217E9D0FCF}"/>
              </a:ext>
            </a:extLst>
          </p:cNvPr>
          <p:cNvGraphicFramePr/>
          <p:nvPr>
            <p:extLst>
              <p:ext uri="{D42A27DB-BD31-4B8C-83A1-F6EECF244321}">
                <p14:modId xmlns:p14="http://schemas.microsoft.com/office/powerpoint/2010/main" val="881401498"/>
              </p:ext>
            </p:extLst>
          </p:nvPr>
        </p:nvGraphicFramePr>
        <p:xfrm>
          <a:off x="455179" y="1800225"/>
          <a:ext cx="5463540" cy="258043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Grafico 10">
            <a:extLst>
              <a:ext uri="{FF2B5EF4-FFF2-40B4-BE49-F238E27FC236}">
                <a16:creationId xmlns:a16="http://schemas.microsoft.com/office/drawing/2014/main" id="{108EEFB9-0F38-080D-AB46-3F58A94AC52C}"/>
              </a:ext>
            </a:extLst>
          </p:cNvPr>
          <p:cNvGraphicFramePr/>
          <p:nvPr>
            <p:extLst>
              <p:ext uri="{D42A27DB-BD31-4B8C-83A1-F6EECF244321}">
                <p14:modId xmlns:p14="http://schemas.microsoft.com/office/powerpoint/2010/main" val="2797783781"/>
              </p:ext>
            </p:extLst>
          </p:nvPr>
        </p:nvGraphicFramePr>
        <p:xfrm>
          <a:off x="455179" y="4380655"/>
          <a:ext cx="5463540" cy="2413635"/>
        </p:xfrm>
        <a:graphic>
          <a:graphicData uri="http://schemas.openxmlformats.org/drawingml/2006/chart">
            <c:chart xmlns:c="http://schemas.openxmlformats.org/drawingml/2006/chart" xmlns:r="http://schemas.openxmlformats.org/officeDocument/2006/relationships" r:id="rId3"/>
          </a:graphicData>
        </a:graphic>
      </p:graphicFrame>
      <p:sp>
        <p:nvSpPr>
          <p:cNvPr id="12" name="CasellaDiTesto 11">
            <a:extLst>
              <a:ext uri="{FF2B5EF4-FFF2-40B4-BE49-F238E27FC236}">
                <a16:creationId xmlns:a16="http://schemas.microsoft.com/office/drawing/2014/main" id="{D89F42D8-8141-EF12-7FA3-BF9F90BE0D9B}"/>
              </a:ext>
            </a:extLst>
          </p:cNvPr>
          <p:cNvSpPr txBox="1"/>
          <p:nvPr/>
        </p:nvSpPr>
        <p:spPr>
          <a:xfrm>
            <a:off x="6592166" y="2009700"/>
            <a:ext cx="5144655" cy="4524315"/>
          </a:xfrm>
          <a:prstGeom prst="rect">
            <a:avLst/>
          </a:prstGeom>
          <a:noFill/>
        </p:spPr>
        <p:txBody>
          <a:bodyPr wrap="square">
            <a:spAutoFit/>
          </a:bodyPr>
          <a:lstStyle/>
          <a:p>
            <a:r>
              <a:rPr lang="it-IT" sz="1200" dirty="0">
                <a:effectLst/>
                <a:latin typeface="Calibri" panose="020F0502020204030204" pitchFamily="34" charset="0"/>
                <a:ea typeface="Calibri" panose="020F0502020204030204" pitchFamily="34" charset="0"/>
                <a:cs typeface="Calibri" panose="020F0502020204030204" pitchFamily="34" charset="0"/>
              </a:rPr>
              <a:t>Riporto i </a:t>
            </a:r>
            <a:r>
              <a:rPr lang="it-IT" sz="1200" i="1" dirty="0">
                <a:effectLst/>
                <a:latin typeface="Calibri" panose="020F0502020204030204" pitchFamily="34" charset="0"/>
                <a:ea typeface="Calibri" panose="020F0502020204030204" pitchFamily="34" charset="0"/>
                <a:cs typeface="Calibri" panose="020F0502020204030204" pitchFamily="34" charset="0"/>
              </a:rPr>
              <a:t>valori totali</a:t>
            </a:r>
            <a:r>
              <a:rPr lang="it-IT" sz="1200" dirty="0">
                <a:effectLst/>
                <a:latin typeface="Calibri" panose="020F0502020204030204" pitchFamily="34" charset="0"/>
                <a:ea typeface="Calibri" panose="020F0502020204030204" pitchFamily="34" charset="0"/>
                <a:cs typeface="Calibri" panose="020F0502020204030204" pitchFamily="34" charset="0"/>
              </a:rPr>
              <a:t> ottenuti:</a:t>
            </a:r>
            <a:endParaRPr lang="it-IT"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Calibri" panose="020F0502020204030204" pitchFamily="34" charset="0"/>
              <a:buChar char="-"/>
            </a:pPr>
            <a:r>
              <a:rPr lang="it-IT" sz="1200" dirty="0">
                <a:effectLst/>
                <a:latin typeface="Calibri" panose="020F0502020204030204" pitchFamily="34" charset="0"/>
                <a:ea typeface="Times New Roman" panose="02020603050405020304" pitchFamily="18" charset="0"/>
                <a:cs typeface="Calibri" panose="020F0502020204030204" pitchFamily="34" charset="0"/>
              </a:rPr>
              <a:t>RI(</a:t>
            </a:r>
            <a:r>
              <a:rPr lang="it-IT" sz="1200" dirty="0" err="1">
                <a:effectLst/>
                <a:latin typeface="Calibri" panose="020F0502020204030204" pitchFamily="34" charset="0"/>
                <a:ea typeface="Times New Roman" panose="02020603050405020304" pitchFamily="18" charset="0"/>
                <a:cs typeface="Calibri" panose="020F0502020204030204" pitchFamily="34" charset="0"/>
              </a:rPr>
              <a:t>m,a</a:t>
            </a:r>
            <a:r>
              <a:rPr lang="it-IT" sz="1200" dirty="0">
                <a:effectLst/>
                <a:latin typeface="Calibri" panose="020F0502020204030204" pitchFamily="34" charset="0"/>
                <a:ea typeface="Times New Roman" panose="02020603050405020304" pitchFamily="18" charset="0"/>
                <a:cs typeface="Calibri" panose="020F0502020204030204" pitchFamily="34" charset="0"/>
              </a:rPr>
              <a:t>) =  34,35</a:t>
            </a:r>
            <a:endParaRPr lang="it-IT"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buFont typeface="Calibri" panose="020F0502020204030204" pitchFamily="34" charset="0"/>
              <a:buChar char="-"/>
            </a:pPr>
            <a:r>
              <a:rPr lang="it-IT" sz="1200" dirty="0">
                <a:effectLst/>
                <a:latin typeface="Calibri" panose="020F0502020204030204" pitchFamily="34" charset="0"/>
                <a:ea typeface="Times New Roman" panose="02020603050405020304" pitchFamily="18" charset="0"/>
                <a:cs typeface="Calibri" panose="020F0502020204030204" pitchFamily="34" charset="0"/>
              </a:rPr>
              <a:t>R(</a:t>
            </a:r>
            <a:r>
              <a:rPr lang="it-IT" sz="1200" dirty="0" err="1">
                <a:effectLst/>
                <a:latin typeface="Calibri" panose="020F0502020204030204" pitchFamily="34" charset="0"/>
                <a:ea typeface="Times New Roman" panose="02020603050405020304" pitchFamily="18" charset="0"/>
                <a:cs typeface="Calibri" panose="020F0502020204030204" pitchFamily="34" charset="0"/>
              </a:rPr>
              <a:t>m,a,c</a:t>
            </a:r>
            <a:r>
              <a:rPr lang="it-IT" sz="1200" dirty="0">
                <a:effectLst/>
                <a:latin typeface="Calibri" panose="020F0502020204030204" pitchFamily="34" charset="0"/>
                <a:ea typeface="Times New Roman" panose="02020603050405020304" pitchFamily="18" charset="0"/>
                <a:cs typeface="Calibri" panose="020F0502020204030204" pitchFamily="34" charset="0"/>
              </a:rPr>
              <a:t>) = 10,11</a:t>
            </a:r>
            <a:endParaRPr lang="it-IT"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it-IT" sz="1200" dirty="0">
                <a:effectLst/>
                <a:latin typeface="Calibri" panose="020F0502020204030204" pitchFamily="34" charset="0"/>
                <a:ea typeface="Calibri" panose="020F0502020204030204" pitchFamily="34" charset="0"/>
                <a:cs typeface="Calibri" panose="020F0502020204030204" pitchFamily="34" charset="0"/>
              </a:rPr>
              <a:t> </a:t>
            </a:r>
            <a:endParaRPr lang="it-IT" sz="1200" dirty="0">
              <a:effectLst/>
              <a:latin typeface="Calibri" panose="020F0502020204030204" pitchFamily="34" charset="0"/>
              <a:ea typeface="Calibri" panose="020F0502020204030204" pitchFamily="34" charset="0"/>
              <a:cs typeface="Times New Roman" panose="02020603050405020304" pitchFamily="18" charset="0"/>
            </a:endParaRPr>
          </a:p>
          <a:p>
            <a:r>
              <a:rPr lang="it-IT" sz="1200" dirty="0">
                <a:effectLst/>
                <a:latin typeface="Calibri" panose="020F0502020204030204" pitchFamily="34" charset="0"/>
                <a:ea typeface="Calibri" panose="020F0502020204030204" pitchFamily="34" charset="0"/>
                <a:cs typeface="Calibri" panose="020F0502020204030204" pitchFamily="34" charset="0"/>
              </a:rPr>
              <a:t>Riporto anche i valori totali ottenuti per la minaccia </a:t>
            </a:r>
            <a:r>
              <a:rPr lang="it-IT" sz="1200" i="1" dirty="0">
                <a:effectLst/>
                <a:latin typeface="Calibri" panose="020F0502020204030204" pitchFamily="34" charset="0"/>
                <a:ea typeface="Calibri" panose="020F0502020204030204" pitchFamily="34" charset="0"/>
                <a:cs typeface="Calibri" panose="020F0502020204030204" pitchFamily="34" charset="0"/>
              </a:rPr>
              <a:t>malware</a:t>
            </a:r>
            <a:r>
              <a:rPr lang="it-IT" sz="1200" dirty="0">
                <a:effectLst/>
                <a:latin typeface="Calibri" panose="020F0502020204030204" pitchFamily="34" charset="0"/>
                <a:ea typeface="Calibri" panose="020F0502020204030204" pitchFamily="34" charset="0"/>
                <a:cs typeface="Calibri" panose="020F0502020204030204" pitchFamily="34" charset="0"/>
              </a:rPr>
              <a:t>:</a:t>
            </a:r>
            <a:endParaRPr lang="it-IT"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Calibri" panose="020F0502020204030204" pitchFamily="34" charset="0"/>
              <a:buChar char="-"/>
            </a:pPr>
            <a:r>
              <a:rPr lang="it-IT" sz="1200" dirty="0">
                <a:effectLst/>
                <a:latin typeface="Calibri" panose="020F0502020204030204" pitchFamily="34" charset="0"/>
                <a:ea typeface="Times New Roman" panose="02020603050405020304" pitchFamily="18" charset="0"/>
                <a:cs typeface="Calibri" panose="020F0502020204030204" pitchFamily="34" charset="0"/>
              </a:rPr>
              <a:t>RI(</a:t>
            </a:r>
            <a:r>
              <a:rPr lang="it-IT" sz="1200" dirty="0" err="1">
                <a:effectLst/>
                <a:latin typeface="Calibri" panose="020F0502020204030204" pitchFamily="34" charset="0"/>
                <a:ea typeface="Times New Roman" panose="02020603050405020304" pitchFamily="18" charset="0"/>
                <a:cs typeface="Calibri" panose="020F0502020204030204" pitchFamily="34" charset="0"/>
              </a:rPr>
              <a:t>m,a</a:t>
            </a:r>
            <a:r>
              <a:rPr lang="it-IT" sz="1200" dirty="0">
                <a:effectLst/>
                <a:latin typeface="Calibri" panose="020F0502020204030204" pitchFamily="34" charset="0"/>
                <a:ea typeface="Times New Roman" panose="02020603050405020304" pitchFamily="18" charset="0"/>
                <a:cs typeface="Calibri" panose="020F0502020204030204" pitchFamily="34" charset="0"/>
              </a:rPr>
              <a:t>) = 16,2</a:t>
            </a:r>
            <a:endParaRPr lang="it-IT"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buFont typeface="Calibri" panose="020F0502020204030204" pitchFamily="34" charset="0"/>
              <a:buChar char="-"/>
            </a:pPr>
            <a:r>
              <a:rPr lang="it-IT" sz="1200" dirty="0">
                <a:effectLst/>
                <a:latin typeface="Calibri" panose="020F0502020204030204" pitchFamily="34" charset="0"/>
                <a:ea typeface="Times New Roman" panose="02020603050405020304" pitchFamily="18" charset="0"/>
                <a:cs typeface="Calibri" panose="020F0502020204030204" pitchFamily="34" charset="0"/>
              </a:rPr>
              <a:t>R(</a:t>
            </a:r>
            <a:r>
              <a:rPr lang="it-IT" sz="1200" dirty="0" err="1">
                <a:effectLst/>
                <a:latin typeface="Calibri" panose="020F0502020204030204" pitchFamily="34" charset="0"/>
                <a:ea typeface="Times New Roman" panose="02020603050405020304" pitchFamily="18" charset="0"/>
                <a:cs typeface="Calibri" panose="020F0502020204030204" pitchFamily="34" charset="0"/>
              </a:rPr>
              <a:t>m,a,c</a:t>
            </a:r>
            <a:r>
              <a:rPr lang="it-IT" sz="1200" dirty="0">
                <a:effectLst/>
                <a:latin typeface="Calibri" panose="020F0502020204030204" pitchFamily="34" charset="0"/>
                <a:ea typeface="Times New Roman" panose="02020603050405020304" pitchFamily="18" charset="0"/>
                <a:cs typeface="Calibri" panose="020F0502020204030204" pitchFamily="34" charset="0"/>
              </a:rPr>
              <a:t>) = 4,5</a:t>
            </a:r>
            <a:endParaRPr lang="it-IT"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it-IT" sz="1200" dirty="0">
                <a:effectLst/>
                <a:latin typeface="Calibri" panose="020F0502020204030204" pitchFamily="34" charset="0"/>
                <a:ea typeface="Calibri" panose="020F0502020204030204" pitchFamily="34" charset="0"/>
                <a:cs typeface="Calibri" panose="020F0502020204030204" pitchFamily="34" charset="0"/>
              </a:rPr>
              <a:t> </a:t>
            </a:r>
            <a:endParaRPr lang="it-IT" sz="1200" dirty="0">
              <a:effectLst/>
              <a:latin typeface="Calibri" panose="020F0502020204030204" pitchFamily="34" charset="0"/>
              <a:ea typeface="Calibri" panose="020F0502020204030204" pitchFamily="34" charset="0"/>
              <a:cs typeface="Times New Roman" panose="02020603050405020304" pitchFamily="18" charset="0"/>
            </a:endParaRPr>
          </a:p>
          <a:p>
            <a:r>
              <a:rPr lang="it-IT" sz="1200" dirty="0">
                <a:effectLst/>
                <a:latin typeface="Calibri" panose="020F0502020204030204" pitchFamily="34" charset="0"/>
                <a:ea typeface="Calibri" panose="020F0502020204030204" pitchFamily="34" charset="0"/>
                <a:cs typeface="Calibri" panose="020F0502020204030204" pitchFamily="34" charset="0"/>
              </a:rPr>
              <a:t>Riporto anche i valori totali ottenuti per la minaccia </a:t>
            </a:r>
            <a:r>
              <a:rPr lang="it-IT" sz="1200" i="1" dirty="0">
                <a:effectLst/>
                <a:latin typeface="Calibri" panose="020F0502020204030204" pitchFamily="34" charset="0"/>
                <a:ea typeface="Calibri" panose="020F0502020204030204" pitchFamily="34" charset="0"/>
                <a:cs typeface="Calibri" panose="020F0502020204030204" pitchFamily="34" charset="0"/>
              </a:rPr>
              <a:t>DDOS</a:t>
            </a:r>
            <a:r>
              <a:rPr lang="it-IT" sz="1200" dirty="0">
                <a:effectLst/>
                <a:latin typeface="Calibri" panose="020F0502020204030204" pitchFamily="34" charset="0"/>
                <a:ea typeface="Calibri" panose="020F0502020204030204" pitchFamily="34" charset="0"/>
                <a:cs typeface="Calibri" panose="020F0502020204030204" pitchFamily="34" charset="0"/>
              </a:rPr>
              <a:t>:</a:t>
            </a:r>
            <a:endParaRPr lang="it-IT"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Calibri" panose="020F0502020204030204" pitchFamily="34" charset="0"/>
              <a:buChar char="-"/>
            </a:pPr>
            <a:r>
              <a:rPr lang="it-IT" sz="1200" dirty="0">
                <a:effectLst/>
                <a:latin typeface="Calibri" panose="020F0502020204030204" pitchFamily="34" charset="0"/>
                <a:ea typeface="Times New Roman" panose="02020603050405020304" pitchFamily="18" charset="0"/>
                <a:cs typeface="Calibri" panose="020F0502020204030204" pitchFamily="34" charset="0"/>
              </a:rPr>
              <a:t>RI(</a:t>
            </a:r>
            <a:r>
              <a:rPr lang="it-IT" sz="1200" dirty="0" err="1">
                <a:effectLst/>
                <a:latin typeface="Calibri" panose="020F0502020204030204" pitchFamily="34" charset="0"/>
                <a:ea typeface="Times New Roman" panose="02020603050405020304" pitchFamily="18" charset="0"/>
                <a:cs typeface="Calibri" panose="020F0502020204030204" pitchFamily="34" charset="0"/>
              </a:rPr>
              <a:t>m,a</a:t>
            </a:r>
            <a:r>
              <a:rPr lang="it-IT" sz="1200" dirty="0">
                <a:effectLst/>
                <a:latin typeface="Calibri" panose="020F0502020204030204" pitchFamily="34" charset="0"/>
                <a:ea typeface="Times New Roman" panose="02020603050405020304" pitchFamily="18" charset="0"/>
                <a:cs typeface="Calibri" panose="020F0502020204030204" pitchFamily="34" charset="0"/>
              </a:rPr>
              <a:t>) = 6,3</a:t>
            </a:r>
            <a:endParaRPr lang="it-IT"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buFont typeface="Calibri" panose="020F0502020204030204" pitchFamily="34" charset="0"/>
              <a:buChar char="-"/>
            </a:pPr>
            <a:r>
              <a:rPr lang="it-IT" sz="1200" dirty="0">
                <a:effectLst/>
                <a:latin typeface="Calibri" panose="020F0502020204030204" pitchFamily="34" charset="0"/>
                <a:ea typeface="Times New Roman" panose="02020603050405020304" pitchFamily="18" charset="0"/>
                <a:cs typeface="Calibri" panose="020F0502020204030204" pitchFamily="34" charset="0"/>
              </a:rPr>
              <a:t>R(</a:t>
            </a:r>
            <a:r>
              <a:rPr lang="it-IT" sz="1200" dirty="0" err="1">
                <a:effectLst/>
                <a:latin typeface="Calibri" panose="020F0502020204030204" pitchFamily="34" charset="0"/>
                <a:ea typeface="Times New Roman" panose="02020603050405020304" pitchFamily="18" charset="0"/>
                <a:cs typeface="Calibri" panose="020F0502020204030204" pitchFamily="34" charset="0"/>
              </a:rPr>
              <a:t>m,a,c</a:t>
            </a:r>
            <a:r>
              <a:rPr lang="it-IT" sz="1200" dirty="0">
                <a:effectLst/>
                <a:latin typeface="Calibri" panose="020F0502020204030204" pitchFamily="34" charset="0"/>
                <a:ea typeface="Times New Roman" panose="02020603050405020304" pitchFamily="18" charset="0"/>
                <a:cs typeface="Calibri" panose="020F0502020204030204" pitchFamily="34" charset="0"/>
              </a:rPr>
              <a:t>) = 2,1</a:t>
            </a:r>
            <a:endParaRPr lang="it-IT"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it-IT" sz="1200" dirty="0">
                <a:effectLst/>
                <a:latin typeface="Calibri" panose="020F0502020204030204" pitchFamily="34" charset="0"/>
                <a:ea typeface="Calibri" panose="020F0502020204030204" pitchFamily="34" charset="0"/>
                <a:cs typeface="Calibri" panose="020F0502020204030204" pitchFamily="34" charset="0"/>
              </a:rPr>
              <a:t> </a:t>
            </a:r>
            <a:endParaRPr lang="it-IT" sz="1200" dirty="0">
              <a:effectLst/>
              <a:latin typeface="Calibri" panose="020F0502020204030204" pitchFamily="34" charset="0"/>
              <a:ea typeface="Calibri" panose="020F0502020204030204" pitchFamily="34" charset="0"/>
              <a:cs typeface="Times New Roman" panose="02020603050405020304" pitchFamily="18" charset="0"/>
            </a:endParaRPr>
          </a:p>
          <a:p>
            <a:r>
              <a:rPr lang="it-IT" sz="1200" dirty="0">
                <a:effectLst/>
                <a:latin typeface="Calibri" panose="020F0502020204030204" pitchFamily="34" charset="0"/>
                <a:ea typeface="Calibri" panose="020F0502020204030204" pitchFamily="34" charset="0"/>
                <a:cs typeface="Calibri" panose="020F0502020204030204" pitchFamily="34" charset="0"/>
              </a:rPr>
              <a:t>Riporto anche i valori totali ottenuti per la minaccia </a:t>
            </a:r>
            <a:r>
              <a:rPr lang="it-IT" sz="1200" i="1" dirty="0">
                <a:effectLst/>
                <a:latin typeface="Calibri" panose="020F0502020204030204" pitchFamily="34" charset="0"/>
                <a:ea typeface="Calibri" panose="020F0502020204030204" pitchFamily="34" charset="0"/>
                <a:cs typeface="Calibri" panose="020F0502020204030204" pitchFamily="34" charset="0"/>
              </a:rPr>
              <a:t>Problemi tecnici</a:t>
            </a:r>
            <a:r>
              <a:rPr lang="it-IT" sz="1200" dirty="0">
                <a:effectLst/>
                <a:latin typeface="Calibri" panose="020F0502020204030204" pitchFamily="34" charset="0"/>
                <a:ea typeface="Calibri" panose="020F0502020204030204" pitchFamily="34" charset="0"/>
                <a:cs typeface="Calibri" panose="020F0502020204030204" pitchFamily="34" charset="0"/>
              </a:rPr>
              <a:t>:</a:t>
            </a:r>
            <a:endParaRPr lang="it-IT"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Calibri" panose="020F0502020204030204" pitchFamily="34" charset="0"/>
              <a:buChar char="-"/>
            </a:pPr>
            <a:r>
              <a:rPr lang="it-IT" sz="1200" dirty="0">
                <a:effectLst/>
                <a:latin typeface="Calibri" panose="020F0502020204030204" pitchFamily="34" charset="0"/>
                <a:ea typeface="Times New Roman" panose="02020603050405020304" pitchFamily="18" charset="0"/>
                <a:cs typeface="Calibri" panose="020F0502020204030204" pitchFamily="34" charset="0"/>
              </a:rPr>
              <a:t>RI(</a:t>
            </a:r>
            <a:r>
              <a:rPr lang="it-IT" sz="1200" dirty="0" err="1">
                <a:effectLst/>
                <a:latin typeface="Calibri" panose="020F0502020204030204" pitchFamily="34" charset="0"/>
                <a:ea typeface="Times New Roman" panose="02020603050405020304" pitchFamily="18" charset="0"/>
                <a:cs typeface="Calibri" panose="020F0502020204030204" pitchFamily="34" charset="0"/>
              </a:rPr>
              <a:t>m,a</a:t>
            </a:r>
            <a:r>
              <a:rPr lang="it-IT" sz="1200" dirty="0">
                <a:effectLst/>
                <a:latin typeface="Calibri" panose="020F0502020204030204" pitchFamily="34" charset="0"/>
                <a:ea typeface="Times New Roman" panose="02020603050405020304" pitchFamily="18" charset="0"/>
                <a:cs typeface="Calibri" panose="020F0502020204030204" pitchFamily="34" charset="0"/>
              </a:rPr>
              <a:t>) = 7,2</a:t>
            </a:r>
            <a:endParaRPr lang="it-IT"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buFont typeface="Calibri" panose="020F0502020204030204" pitchFamily="34" charset="0"/>
              <a:buChar char="-"/>
            </a:pPr>
            <a:r>
              <a:rPr lang="it-IT" sz="1200" dirty="0">
                <a:effectLst/>
                <a:latin typeface="Calibri" panose="020F0502020204030204" pitchFamily="34" charset="0"/>
                <a:ea typeface="Times New Roman" panose="02020603050405020304" pitchFamily="18" charset="0"/>
                <a:cs typeface="Calibri" panose="020F0502020204030204" pitchFamily="34" charset="0"/>
              </a:rPr>
              <a:t>R(</a:t>
            </a:r>
            <a:r>
              <a:rPr lang="it-IT" sz="1200" dirty="0" err="1">
                <a:effectLst/>
                <a:latin typeface="Calibri" panose="020F0502020204030204" pitchFamily="34" charset="0"/>
                <a:ea typeface="Times New Roman" panose="02020603050405020304" pitchFamily="18" charset="0"/>
                <a:cs typeface="Calibri" panose="020F0502020204030204" pitchFamily="34" charset="0"/>
              </a:rPr>
              <a:t>m,a,c</a:t>
            </a:r>
            <a:r>
              <a:rPr lang="it-IT" sz="1200" dirty="0">
                <a:effectLst/>
                <a:latin typeface="Calibri" panose="020F0502020204030204" pitchFamily="34" charset="0"/>
                <a:ea typeface="Times New Roman" panose="02020603050405020304" pitchFamily="18" charset="0"/>
                <a:cs typeface="Calibri" panose="020F0502020204030204" pitchFamily="34" charset="0"/>
              </a:rPr>
              <a:t>) = 1</a:t>
            </a:r>
            <a:endParaRPr lang="it-IT"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r>
              <a:rPr lang="it-IT" sz="1200" dirty="0">
                <a:effectLst/>
                <a:latin typeface="Calibri" panose="020F0502020204030204" pitchFamily="34" charset="0"/>
                <a:ea typeface="Calibri" panose="020F0502020204030204" pitchFamily="34" charset="0"/>
                <a:cs typeface="Calibri" panose="020F0502020204030204" pitchFamily="34" charset="0"/>
              </a:rPr>
              <a:t> </a:t>
            </a:r>
            <a:endParaRPr lang="it-IT" sz="1200" dirty="0">
              <a:effectLst/>
              <a:latin typeface="Calibri" panose="020F0502020204030204" pitchFamily="34" charset="0"/>
              <a:ea typeface="Calibri" panose="020F0502020204030204" pitchFamily="34" charset="0"/>
              <a:cs typeface="Times New Roman" panose="02020603050405020304" pitchFamily="18" charset="0"/>
            </a:endParaRPr>
          </a:p>
          <a:p>
            <a:r>
              <a:rPr lang="it-IT" sz="1200" dirty="0">
                <a:effectLst/>
                <a:latin typeface="Calibri" panose="020F0502020204030204" pitchFamily="34" charset="0"/>
                <a:ea typeface="Calibri" panose="020F0502020204030204" pitchFamily="34" charset="0"/>
                <a:cs typeface="Calibri" panose="020F0502020204030204" pitchFamily="34" charset="0"/>
              </a:rPr>
              <a:t>Riporto anche i valori totali ottenuti per la minaccia </a:t>
            </a:r>
            <a:r>
              <a:rPr lang="it-IT" sz="1200" i="1" dirty="0">
                <a:effectLst/>
                <a:latin typeface="Calibri" panose="020F0502020204030204" pitchFamily="34" charset="0"/>
                <a:ea typeface="Calibri" panose="020F0502020204030204" pitchFamily="34" charset="0"/>
                <a:cs typeface="Calibri" panose="020F0502020204030204" pitchFamily="34" charset="0"/>
              </a:rPr>
              <a:t>Data </a:t>
            </a:r>
            <a:r>
              <a:rPr lang="it-IT" sz="1200" i="1" dirty="0" err="1">
                <a:effectLst/>
                <a:latin typeface="Calibri" panose="020F0502020204030204" pitchFamily="34" charset="0"/>
                <a:ea typeface="Calibri" panose="020F0502020204030204" pitchFamily="34" charset="0"/>
                <a:cs typeface="Calibri" panose="020F0502020204030204" pitchFamily="34" charset="0"/>
              </a:rPr>
              <a:t>Breach</a:t>
            </a:r>
            <a:r>
              <a:rPr lang="it-IT" sz="1200" dirty="0">
                <a:effectLst/>
                <a:latin typeface="Calibri" panose="020F0502020204030204" pitchFamily="34" charset="0"/>
                <a:ea typeface="Calibri" panose="020F0502020204030204" pitchFamily="34" charset="0"/>
                <a:cs typeface="Calibri" panose="020F0502020204030204" pitchFamily="34" charset="0"/>
              </a:rPr>
              <a:t>:</a:t>
            </a:r>
            <a:endParaRPr lang="it-IT"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Calibri" panose="020F0502020204030204" pitchFamily="34" charset="0"/>
              <a:buChar char="-"/>
            </a:pPr>
            <a:r>
              <a:rPr lang="it-IT" sz="1200" dirty="0">
                <a:effectLst/>
                <a:latin typeface="Calibri" panose="020F0502020204030204" pitchFamily="34" charset="0"/>
                <a:ea typeface="Times New Roman" panose="02020603050405020304" pitchFamily="18" charset="0"/>
                <a:cs typeface="Calibri" panose="020F0502020204030204" pitchFamily="34" charset="0"/>
              </a:rPr>
              <a:t>RI(</a:t>
            </a:r>
            <a:r>
              <a:rPr lang="it-IT" sz="1200" dirty="0" err="1">
                <a:effectLst/>
                <a:latin typeface="Calibri" panose="020F0502020204030204" pitchFamily="34" charset="0"/>
                <a:ea typeface="Times New Roman" panose="02020603050405020304" pitchFamily="18" charset="0"/>
                <a:cs typeface="Calibri" panose="020F0502020204030204" pitchFamily="34" charset="0"/>
              </a:rPr>
              <a:t>m,a</a:t>
            </a:r>
            <a:r>
              <a:rPr lang="it-IT" sz="1200" dirty="0">
                <a:effectLst/>
                <a:latin typeface="Calibri" panose="020F0502020204030204" pitchFamily="34" charset="0"/>
                <a:ea typeface="Times New Roman" panose="02020603050405020304" pitchFamily="18" charset="0"/>
                <a:cs typeface="Calibri" panose="020F0502020204030204" pitchFamily="34" charset="0"/>
              </a:rPr>
              <a:t>) = 3,6</a:t>
            </a:r>
            <a:endParaRPr lang="it-IT"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buFont typeface="Calibri" panose="020F0502020204030204" pitchFamily="34" charset="0"/>
              <a:buChar char="-"/>
            </a:pPr>
            <a:r>
              <a:rPr lang="it-IT" sz="1200" dirty="0">
                <a:effectLst/>
                <a:latin typeface="Calibri" panose="020F0502020204030204" pitchFamily="34" charset="0"/>
                <a:ea typeface="Times New Roman" panose="02020603050405020304" pitchFamily="18" charset="0"/>
                <a:cs typeface="Calibri" panose="020F0502020204030204" pitchFamily="34" charset="0"/>
              </a:rPr>
              <a:t>R(</a:t>
            </a:r>
            <a:r>
              <a:rPr lang="it-IT" sz="1200" dirty="0" err="1">
                <a:effectLst/>
                <a:latin typeface="Calibri" panose="020F0502020204030204" pitchFamily="34" charset="0"/>
                <a:ea typeface="Times New Roman" panose="02020603050405020304" pitchFamily="18" charset="0"/>
                <a:cs typeface="Calibri" panose="020F0502020204030204" pitchFamily="34" charset="0"/>
              </a:rPr>
              <a:t>m,a,c</a:t>
            </a:r>
            <a:r>
              <a:rPr lang="it-IT" sz="1200" dirty="0">
                <a:effectLst/>
                <a:latin typeface="Calibri" panose="020F0502020204030204" pitchFamily="34" charset="0"/>
                <a:ea typeface="Times New Roman" panose="02020603050405020304" pitchFamily="18" charset="0"/>
                <a:cs typeface="Calibri" panose="020F0502020204030204" pitchFamily="34" charset="0"/>
              </a:rPr>
              <a:t>) = 1,6</a:t>
            </a:r>
            <a:endParaRPr lang="it-IT"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r>
              <a:rPr lang="it-IT" sz="1200" dirty="0">
                <a:effectLst/>
                <a:latin typeface="Calibri" panose="020F0502020204030204" pitchFamily="34" charset="0"/>
                <a:ea typeface="Calibri" panose="020F0502020204030204" pitchFamily="34" charset="0"/>
                <a:cs typeface="Calibri" panose="020F0502020204030204" pitchFamily="34" charset="0"/>
              </a:rPr>
              <a:t> </a:t>
            </a:r>
            <a:endParaRPr lang="it-IT" sz="1200" dirty="0">
              <a:effectLst/>
              <a:latin typeface="Calibri" panose="020F0502020204030204" pitchFamily="34" charset="0"/>
              <a:ea typeface="Calibri" panose="020F0502020204030204" pitchFamily="34" charset="0"/>
              <a:cs typeface="Times New Roman" panose="02020603050405020304" pitchFamily="18" charset="0"/>
            </a:endParaRPr>
          </a:p>
          <a:p>
            <a:r>
              <a:rPr lang="it-IT" sz="1200" dirty="0">
                <a:effectLst/>
                <a:latin typeface="Calibri" panose="020F0502020204030204" pitchFamily="34" charset="0"/>
                <a:ea typeface="Calibri" panose="020F0502020204030204" pitchFamily="34" charset="0"/>
                <a:cs typeface="Calibri" panose="020F0502020204030204" pitchFamily="34" charset="0"/>
              </a:rPr>
              <a:t>Riporto anche i valori totali ottenuti per la minaccia </a:t>
            </a:r>
            <a:r>
              <a:rPr lang="it-IT" sz="1200" i="1" dirty="0">
                <a:effectLst/>
                <a:latin typeface="Calibri" panose="020F0502020204030204" pitchFamily="34" charset="0"/>
                <a:ea typeface="Calibri" panose="020F0502020204030204" pitchFamily="34" charset="0"/>
                <a:cs typeface="Calibri" panose="020F0502020204030204" pitchFamily="34" charset="0"/>
              </a:rPr>
              <a:t>Incendio</a:t>
            </a:r>
            <a:r>
              <a:rPr lang="it-IT" sz="1200" dirty="0">
                <a:effectLst/>
                <a:latin typeface="Calibri" panose="020F0502020204030204" pitchFamily="34" charset="0"/>
                <a:ea typeface="Calibri" panose="020F0502020204030204" pitchFamily="34" charset="0"/>
                <a:cs typeface="Calibri" panose="020F0502020204030204" pitchFamily="34" charset="0"/>
              </a:rPr>
              <a:t>:</a:t>
            </a:r>
            <a:endParaRPr lang="it-IT"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Calibri" panose="020F0502020204030204" pitchFamily="34" charset="0"/>
              <a:buChar char="-"/>
            </a:pPr>
            <a:r>
              <a:rPr lang="it-IT" sz="1200" dirty="0">
                <a:effectLst/>
                <a:latin typeface="Calibri" panose="020F0502020204030204" pitchFamily="34" charset="0"/>
                <a:ea typeface="Times New Roman" panose="02020603050405020304" pitchFamily="18" charset="0"/>
                <a:cs typeface="Calibri" panose="020F0502020204030204" pitchFamily="34" charset="0"/>
              </a:rPr>
              <a:t>RI(</a:t>
            </a:r>
            <a:r>
              <a:rPr lang="it-IT" sz="1200" dirty="0" err="1">
                <a:effectLst/>
                <a:latin typeface="Calibri" panose="020F0502020204030204" pitchFamily="34" charset="0"/>
                <a:ea typeface="Times New Roman" panose="02020603050405020304" pitchFamily="18" charset="0"/>
                <a:cs typeface="Calibri" panose="020F0502020204030204" pitchFamily="34" charset="0"/>
              </a:rPr>
              <a:t>m,a</a:t>
            </a:r>
            <a:r>
              <a:rPr lang="it-IT" sz="1200" dirty="0">
                <a:effectLst/>
                <a:latin typeface="Calibri" panose="020F0502020204030204" pitchFamily="34" charset="0"/>
                <a:ea typeface="Times New Roman" panose="02020603050405020304" pitchFamily="18" charset="0"/>
                <a:cs typeface="Calibri" panose="020F0502020204030204" pitchFamily="34" charset="0"/>
              </a:rPr>
              <a:t>) = 1,05</a:t>
            </a:r>
            <a:endParaRPr lang="it-IT"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buFont typeface="Calibri" panose="020F0502020204030204" pitchFamily="34" charset="0"/>
              <a:buChar char="-"/>
            </a:pPr>
            <a:r>
              <a:rPr lang="it-IT" sz="1200" dirty="0">
                <a:effectLst/>
                <a:latin typeface="Calibri" panose="020F0502020204030204" pitchFamily="34" charset="0"/>
                <a:ea typeface="Times New Roman" panose="02020603050405020304" pitchFamily="18" charset="0"/>
                <a:cs typeface="Calibri" panose="020F0502020204030204" pitchFamily="34" charset="0"/>
              </a:rPr>
              <a:t>R(</a:t>
            </a:r>
            <a:r>
              <a:rPr lang="it-IT" sz="1200" dirty="0" err="1">
                <a:effectLst/>
                <a:latin typeface="Calibri" panose="020F0502020204030204" pitchFamily="34" charset="0"/>
                <a:ea typeface="Times New Roman" panose="02020603050405020304" pitchFamily="18" charset="0"/>
                <a:cs typeface="Calibri" panose="020F0502020204030204" pitchFamily="34" charset="0"/>
              </a:rPr>
              <a:t>m,a,c</a:t>
            </a:r>
            <a:r>
              <a:rPr lang="it-IT" sz="1200" dirty="0">
                <a:effectLst/>
                <a:latin typeface="Calibri" panose="020F0502020204030204" pitchFamily="34" charset="0"/>
                <a:ea typeface="Times New Roman" panose="02020603050405020304" pitchFamily="18" charset="0"/>
                <a:cs typeface="Calibri" panose="020F0502020204030204" pitchFamily="34" charset="0"/>
              </a:rPr>
              <a:t>) = 0,91</a:t>
            </a:r>
            <a:endParaRPr lang="it-IT"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it-IT" sz="1200" dirty="0">
                <a:effectLst/>
                <a:latin typeface="Calibri" panose="020F0502020204030204" pitchFamily="34" charset="0"/>
                <a:ea typeface="Calibri" panose="020F0502020204030204" pitchFamily="34" charset="0"/>
                <a:cs typeface="Calibri" panose="020F0502020204030204" pitchFamily="34" charset="0"/>
              </a:rPr>
              <a:t> </a:t>
            </a:r>
            <a:endParaRPr lang="it-IT"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48719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127A75DC-BB31-5B48-0D40-816CD2D0E568}"/>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it-IT" sz="5400" b="1" dirty="0"/>
              <a:t>Attenuazione del rischio</a:t>
            </a:r>
            <a:endParaRPr lang="en-US" sz="5400" b="1" kern="1200" dirty="0">
              <a:solidFill>
                <a:schemeClr val="tx1"/>
              </a:solidFill>
              <a:latin typeface="+mj-lt"/>
              <a:ea typeface="+mj-ea"/>
              <a:cs typeface="+mj-cs"/>
            </a:endParaRPr>
          </a:p>
        </p:txBody>
      </p:sp>
      <p:sp>
        <p:nvSpPr>
          <p:cNvPr id="23" name="Rectangle: Rounded Corners 22">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Segnaposto contenuto 2">
            <a:extLst>
              <a:ext uri="{FF2B5EF4-FFF2-40B4-BE49-F238E27FC236}">
                <a16:creationId xmlns:a16="http://schemas.microsoft.com/office/drawing/2014/main" id="{0549032C-C0BE-11ED-B46D-02BD3FE268C4}"/>
              </a:ext>
            </a:extLst>
          </p:cNvPr>
          <p:cNvSpPr>
            <a:spLocks noGrp="1"/>
          </p:cNvSpPr>
          <p:nvPr>
            <p:ph idx="1"/>
          </p:nvPr>
        </p:nvSpPr>
        <p:spPr>
          <a:xfrm>
            <a:off x="2549424" y="1330932"/>
            <a:ext cx="7093152" cy="598516"/>
          </a:xfrm>
        </p:spPr>
        <p:txBody>
          <a:bodyPr vert="horz" lIns="91440" tIns="45720" rIns="91440" bIns="45720" rtlCol="0" anchor="ctr">
            <a:normAutofit/>
          </a:bodyPr>
          <a:lstStyle/>
          <a:p>
            <a:pPr marL="0" indent="0" algn="ctr">
              <a:buNone/>
            </a:pPr>
            <a:r>
              <a:rPr lang="en-US" sz="1900" kern="1200" dirty="0">
                <a:solidFill>
                  <a:schemeClr val="bg1"/>
                </a:solidFill>
                <a:latin typeface="+mn-lt"/>
                <a:ea typeface="+mn-ea"/>
                <a:cs typeface="+mn-cs"/>
              </a:rPr>
              <a:t>Somma </a:t>
            </a:r>
            <a:r>
              <a:rPr lang="en-US" sz="1900" kern="1200" dirty="0" err="1">
                <a:solidFill>
                  <a:schemeClr val="bg1"/>
                </a:solidFill>
                <a:latin typeface="+mn-lt"/>
                <a:ea typeface="+mn-ea"/>
                <a:cs typeface="+mn-cs"/>
              </a:rPr>
              <a:t>delle</a:t>
            </a:r>
            <a:r>
              <a:rPr lang="en-US" sz="1900" kern="1200" dirty="0">
                <a:solidFill>
                  <a:schemeClr val="bg1"/>
                </a:solidFill>
                <a:latin typeface="+mn-lt"/>
                <a:ea typeface="+mn-ea"/>
                <a:cs typeface="+mn-cs"/>
              </a:rPr>
              <a:t> </a:t>
            </a:r>
            <a:r>
              <a:rPr lang="en-US" sz="1900" kern="1200" dirty="0" err="1">
                <a:solidFill>
                  <a:schemeClr val="bg1"/>
                </a:solidFill>
                <a:latin typeface="+mn-lt"/>
                <a:ea typeface="+mn-ea"/>
                <a:cs typeface="+mn-cs"/>
              </a:rPr>
              <a:t>differenze</a:t>
            </a:r>
            <a:r>
              <a:rPr lang="en-US" sz="1900" kern="1200" dirty="0">
                <a:solidFill>
                  <a:schemeClr val="bg1"/>
                </a:solidFill>
                <a:latin typeface="+mn-lt"/>
                <a:ea typeface="+mn-ea"/>
                <a:cs typeface="+mn-cs"/>
              </a:rPr>
              <a:t>: </a:t>
            </a:r>
            <a:r>
              <a:rPr lang="en-US" sz="1900" b="1" i="0" kern="1200" dirty="0">
                <a:solidFill>
                  <a:schemeClr val="bg1"/>
                </a:solidFill>
                <a:effectLst/>
                <a:latin typeface="+mn-lt"/>
                <a:ea typeface="+mn-ea"/>
                <a:cs typeface="+mn-cs"/>
              </a:rPr>
              <a:t>RI(</a:t>
            </a:r>
            <a:r>
              <a:rPr lang="en-US" sz="1900" b="1" i="0" kern="1200" dirty="0" err="1">
                <a:solidFill>
                  <a:schemeClr val="bg1"/>
                </a:solidFill>
                <a:effectLst/>
                <a:latin typeface="+mn-lt"/>
                <a:ea typeface="+mn-ea"/>
                <a:cs typeface="+mn-cs"/>
              </a:rPr>
              <a:t>m,a</a:t>
            </a:r>
            <a:r>
              <a:rPr lang="en-US" sz="1900" b="1" dirty="0">
                <a:solidFill>
                  <a:schemeClr val="bg1"/>
                </a:solidFill>
              </a:rPr>
              <a:t>) – R(</a:t>
            </a:r>
            <a:r>
              <a:rPr lang="en-US" sz="1900" b="1" dirty="0" err="1">
                <a:solidFill>
                  <a:schemeClr val="bg1"/>
                </a:solidFill>
              </a:rPr>
              <a:t>m,a,c</a:t>
            </a:r>
            <a:r>
              <a:rPr lang="en-US" sz="1900" b="1" dirty="0">
                <a:solidFill>
                  <a:schemeClr val="bg1"/>
                </a:solidFill>
              </a:rPr>
              <a:t>)</a:t>
            </a:r>
            <a:br>
              <a:rPr lang="en-US" sz="1700" kern="1200" dirty="0">
                <a:solidFill>
                  <a:schemeClr val="bg1"/>
                </a:solidFill>
                <a:latin typeface="+mn-lt"/>
                <a:ea typeface="+mn-ea"/>
                <a:cs typeface="+mn-cs"/>
              </a:rPr>
            </a:br>
            <a:endParaRPr lang="en-US" sz="1700" kern="1200" dirty="0">
              <a:solidFill>
                <a:schemeClr val="bg1"/>
              </a:solidFill>
              <a:latin typeface="+mn-lt"/>
              <a:ea typeface="+mn-ea"/>
              <a:cs typeface="+mn-cs"/>
            </a:endParaRPr>
          </a:p>
        </p:txBody>
      </p:sp>
      <p:pic>
        <p:nvPicPr>
          <p:cNvPr id="8" name="Immagine 7" descr="Immagine che contiene tavolo&#10;&#10;Descrizione generata automaticamente">
            <a:extLst>
              <a:ext uri="{FF2B5EF4-FFF2-40B4-BE49-F238E27FC236}">
                <a16:creationId xmlns:a16="http://schemas.microsoft.com/office/drawing/2014/main" id="{A13AAD71-8986-C51B-C911-211E9451739A}"/>
              </a:ext>
            </a:extLst>
          </p:cNvPr>
          <p:cNvPicPr>
            <a:picLocks noChangeAspect="1"/>
          </p:cNvPicPr>
          <p:nvPr/>
        </p:nvPicPr>
        <p:blipFill>
          <a:blip r:embed="rId2"/>
          <a:stretch>
            <a:fillRect/>
          </a:stretch>
        </p:blipFill>
        <p:spPr>
          <a:xfrm>
            <a:off x="2076883" y="3206387"/>
            <a:ext cx="8164403" cy="2026625"/>
          </a:xfrm>
          <a:prstGeom prst="rect">
            <a:avLst/>
          </a:prstGeom>
        </p:spPr>
      </p:pic>
    </p:spTree>
    <p:extLst>
      <p:ext uri="{BB962C8B-B14F-4D97-AF65-F5344CB8AC3E}">
        <p14:creationId xmlns:p14="http://schemas.microsoft.com/office/powerpoint/2010/main" val="533995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127A75DC-BB31-5B48-0D40-816CD2D0E568}"/>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it-IT" sz="5400" b="1" dirty="0"/>
              <a:t>Analisi qualitativa</a:t>
            </a:r>
            <a:endParaRPr lang="en-US" sz="5400" b="1" kern="1200" dirty="0">
              <a:solidFill>
                <a:schemeClr val="tx1"/>
              </a:solidFill>
              <a:latin typeface="+mj-lt"/>
              <a:ea typeface="+mj-ea"/>
              <a:cs typeface="+mj-cs"/>
            </a:endParaRPr>
          </a:p>
        </p:txBody>
      </p:sp>
      <p:sp>
        <p:nvSpPr>
          <p:cNvPr id="23" name="Rectangle: Rounded Corners 22">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Segnaposto contenuto 2">
            <a:extLst>
              <a:ext uri="{FF2B5EF4-FFF2-40B4-BE49-F238E27FC236}">
                <a16:creationId xmlns:a16="http://schemas.microsoft.com/office/drawing/2014/main" id="{0549032C-C0BE-11ED-B46D-02BD3FE268C4}"/>
              </a:ext>
            </a:extLst>
          </p:cNvPr>
          <p:cNvSpPr>
            <a:spLocks noGrp="1"/>
          </p:cNvSpPr>
          <p:nvPr>
            <p:ph idx="1"/>
          </p:nvPr>
        </p:nvSpPr>
        <p:spPr>
          <a:xfrm>
            <a:off x="2549424" y="1267835"/>
            <a:ext cx="7093152" cy="826379"/>
          </a:xfrm>
        </p:spPr>
        <p:txBody>
          <a:bodyPr vert="horz" lIns="91440" tIns="45720" rIns="91440" bIns="45720" rtlCol="0" anchor="ctr">
            <a:normAutofit fontScale="85000" lnSpcReduction="10000"/>
          </a:bodyPr>
          <a:lstStyle/>
          <a:p>
            <a:pPr marL="0" indent="0" algn="ctr">
              <a:buNone/>
            </a:pPr>
            <a:r>
              <a:rPr lang="en-US" sz="1900" dirty="0" err="1">
                <a:solidFill>
                  <a:schemeClr val="bg1"/>
                </a:solidFill>
              </a:rPr>
              <a:t>Moltiplico</a:t>
            </a:r>
            <a:r>
              <a:rPr lang="en-US" sz="1900" dirty="0">
                <a:solidFill>
                  <a:schemeClr val="bg1"/>
                </a:solidFill>
              </a:rPr>
              <a:t> il </a:t>
            </a:r>
            <a:r>
              <a:rPr lang="en-US" sz="1900" dirty="0" err="1">
                <a:solidFill>
                  <a:schemeClr val="bg1"/>
                </a:solidFill>
              </a:rPr>
              <a:t>valore</a:t>
            </a:r>
            <a:r>
              <a:rPr lang="en-US" sz="1900" dirty="0">
                <a:solidFill>
                  <a:schemeClr val="bg1"/>
                </a:solidFill>
              </a:rPr>
              <a:t> del </a:t>
            </a:r>
            <a:r>
              <a:rPr lang="en-US" sz="1900" dirty="0" err="1">
                <a:solidFill>
                  <a:schemeClr val="bg1"/>
                </a:solidFill>
              </a:rPr>
              <a:t>rischio</a:t>
            </a:r>
            <a:r>
              <a:rPr lang="en-US" sz="1900" dirty="0">
                <a:solidFill>
                  <a:schemeClr val="bg1"/>
                </a:solidFill>
              </a:rPr>
              <a:t> </a:t>
            </a:r>
            <a:r>
              <a:rPr lang="en-US" sz="1900" dirty="0" err="1">
                <a:solidFill>
                  <a:schemeClr val="bg1"/>
                </a:solidFill>
              </a:rPr>
              <a:t>intrinseco</a:t>
            </a:r>
            <a:r>
              <a:rPr lang="en-US" sz="1900" dirty="0">
                <a:solidFill>
                  <a:schemeClr val="bg1"/>
                </a:solidFill>
              </a:rPr>
              <a:t> per il </a:t>
            </a:r>
            <a:r>
              <a:rPr lang="en-US" sz="1900" dirty="0" err="1">
                <a:solidFill>
                  <a:schemeClr val="bg1"/>
                </a:solidFill>
              </a:rPr>
              <a:t>valore</a:t>
            </a:r>
            <a:r>
              <a:rPr lang="en-US" sz="1900" dirty="0">
                <a:solidFill>
                  <a:schemeClr val="bg1"/>
                </a:solidFill>
              </a:rPr>
              <a:t> </a:t>
            </a:r>
            <a:r>
              <a:rPr lang="en-US" sz="1900" dirty="0" err="1">
                <a:solidFill>
                  <a:schemeClr val="bg1"/>
                </a:solidFill>
              </a:rPr>
              <a:t>della</a:t>
            </a:r>
            <a:r>
              <a:rPr lang="en-US" sz="1900" dirty="0">
                <a:solidFill>
                  <a:schemeClr val="bg1"/>
                </a:solidFill>
              </a:rPr>
              <a:t> </a:t>
            </a:r>
            <a:r>
              <a:rPr lang="en-US" sz="1900" dirty="0" err="1">
                <a:solidFill>
                  <a:schemeClr val="bg1"/>
                </a:solidFill>
              </a:rPr>
              <a:t>vulnerabilità</a:t>
            </a:r>
            <a:r>
              <a:rPr lang="en-US" sz="1900" dirty="0">
                <a:solidFill>
                  <a:schemeClr val="bg1"/>
                </a:solidFill>
              </a:rPr>
              <a:t>:</a:t>
            </a:r>
          </a:p>
          <a:p>
            <a:pPr marL="0" indent="0" algn="ctr">
              <a:buNone/>
            </a:pPr>
            <a:r>
              <a:rPr lang="it-IT" sz="1800" b="1" i="0" dirty="0">
                <a:solidFill>
                  <a:schemeClr val="bg1"/>
                </a:solidFill>
                <a:effectLst/>
                <a:latin typeface="Calibri-Bold"/>
              </a:rPr>
              <a:t>r(m, a, v) = max[p(m) </a:t>
            </a:r>
            <a:r>
              <a:rPr lang="it-IT" sz="1800" b="0" i="0" dirty="0">
                <a:solidFill>
                  <a:schemeClr val="bg1"/>
                </a:solidFill>
                <a:effectLst/>
                <a:latin typeface="CambriaMath"/>
              </a:rPr>
              <a:t>⋅ </a:t>
            </a:r>
            <a:r>
              <a:rPr lang="it-IT" sz="1800" b="1" i="0" dirty="0" err="1">
                <a:solidFill>
                  <a:schemeClr val="bg1"/>
                </a:solidFill>
                <a:effectLst/>
                <a:latin typeface="Calibri-Bold"/>
              </a:rPr>
              <a:t>ris</a:t>
            </a:r>
            <a:r>
              <a:rPr lang="it-IT" sz="1800" b="1" i="0" dirty="0">
                <a:solidFill>
                  <a:schemeClr val="bg1"/>
                </a:solidFill>
                <a:effectLst/>
                <a:latin typeface="Calibri-Bold"/>
              </a:rPr>
              <a:t>(m) </a:t>
            </a:r>
            <a:r>
              <a:rPr lang="it-IT" sz="1800" b="0" i="0" dirty="0">
                <a:solidFill>
                  <a:schemeClr val="bg1"/>
                </a:solidFill>
                <a:effectLst/>
                <a:latin typeface="CambriaMath"/>
              </a:rPr>
              <a:t>⋅ </a:t>
            </a:r>
            <a:r>
              <a:rPr lang="it-IT" sz="1800" b="1" i="0" dirty="0" err="1">
                <a:solidFill>
                  <a:schemeClr val="bg1"/>
                </a:solidFill>
                <a:effectLst/>
                <a:latin typeface="Calibri-Bold"/>
              </a:rPr>
              <a:t>ris</a:t>
            </a:r>
            <a:r>
              <a:rPr lang="it-IT" sz="1800" b="1" i="0" dirty="0">
                <a:solidFill>
                  <a:schemeClr val="bg1"/>
                </a:solidFill>
                <a:effectLst/>
                <a:latin typeface="Calibri-Bold"/>
              </a:rPr>
              <a:t>(a), p(m) </a:t>
            </a:r>
            <a:r>
              <a:rPr lang="it-IT" sz="1800" b="0" i="0" dirty="0">
                <a:solidFill>
                  <a:schemeClr val="bg1"/>
                </a:solidFill>
                <a:effectLst/>
                <a:latin typeface="CambriaMath"/>
              </a:rPr>
              <a:t>⋅ </a:t>
            </a:r>
            <a:r>
              <a:rPr lang="it-IT" sz="1800" b="1" i="0" dirty="0" err="1">
                <a:solidFill>
                  <a:schemeClr val="bg1"/>
                </a:solidFill>
                <a:effectLst/>
                <a:latin typeface="Calibri-Bold"/>
              </a:rPr>
              <a:t>int</a:t>
            </a:r>
            <a:r>
              <a:rPr lang="it-IT" sz="1800" b="1" i="0" dirty="0">
                <a:solidFill>
                  <a:schemeClr val="bg1"/>
                </a:solidFill>
                <a:effectLst/>
                <a:latin typeface="Calibri-Bold"/>
              </a:rPr>
              <a:t>(m) </a:t>
            </a:r>
            <a:r>
              <a:rPr lang="it-IT" sz="1800" b="0" i="0" dirty="0">
                <a:solidFill>
                  <a:schemeClr val="bg1"/>
                </a:solidFill>
                <a:effectLst/>
                <a:latin typeface="CambriaMath"/>
              </a:rPr>
              <a:t>⋅ </a:t>
            </a:r>
            <a:r>
              <a:rPr lang="it-IT" sz="1800" b="1" i="0" dirty="0" err="1">
                <a:solidFill>
                  <a:schemeClr val="bg1"/>
                </a:solidFill>
                <a:effectLst/>
                <a:latin typeface="Calibri-Bold"/>
              </a:rPr>
              <a:t>int</a:t>
            </a:r>
            <a:r>
              <a:rPr lang="it-IT" sz="1800" b="1" i="0" dirty="0">
                <a:solidFill>
                  <a:schemeClr val="bg1"/>
                </a:solidFill>
                <a:effectLst/>
                <a:latin typeface="Calibri-Bold"/>
              </a:rPr>
              <a:t>(a), p(m) </a:t>
            </a:r>
            <a:r>
              <a:rPr lang="it-IT" sz="1800" b="0" i="0" dirty="0">
                <a:solidFill>
                  <a:schemeClr val="bg1"/>
                </a:solidFill>
                <a:effectLst/>
                <a:latin typeface="CambriaMath"/>
              </a:rPr>
              <a:t>⋅ </a:t>
            </a:r>
            <a:r>
              <a:rPr lang="it-IT" sz="1800" b="1" i="0" dirty="0" err="1">
                <a:solidFill>
                  <a:schemeClr val="bg1"/>
                </a:solidFill>
                <a:effectLst/>
                <a:latin typeface="Calibri-Bold"/>
              </a:rPr>
              <a:t>dis</a:t>
            </a:r>
            <a:r>
              <a:rPr lang="it-IT" sz="1800" b="1" i="0" dirty="0">
                <a:solidFill>
                  <a:schemeClr val="bg1"/>
                </a:solidFill>
                <a:effectLst/>
                <a:latin typeface="Calibri-Bold"/>
              </a:rPr>
              <a:t>(m) </a:t>
            </a:r>
            <a:r>
              <a:rPr lang="it-IT" sz="1800" b="0" i="0" dirty="0">
                <a:solidFill>
                  <a:schemeClr val="bg1"/>
                </a:solidFill>
                <a:effectLst/>
                <a:latin typeface="CambriaMath"/>
              </a:rPr>
              <a:t>⋅ </a:t>
            </a:r>
            <a:r>
              <a:rPr lang="it-IT" sz="1800" b="1" i="0" dirty="0" err="1">
                <a:solidFill>
                  <a:schemeClr val="bg1"/>
                </a:solidFill>
                <a:effectLst/>
                <a:latin typeface="Calibri-Bold"/>
              </a:rPr>
              <a:t>dis</a:t>
            </a:r>
            <a:r>
              <a:rPr lang="it-IT" sz="1800" b="1" i="0" dirty="0">
                <a:solidFill>
                  <a:schemeClr val="bg1"/>
                </a:solidFill>
                <a:effectLst/>
                <a:latin typeface="Calibri-Bold"/>
              </a:rPr>
              <a:t>(a)] </a:t>
            </a:r>
            <a:r>
              <a:rPr lang="it-IT" sz="1800" b="0" i="0" dirty="0">
                <a:solidFill>
                  <a:schemeClr val="bg1"/>
                </a:solidFill>
                <a:effectLst/>
                <a:latin typeface="CambriaMath"/>
              </a:rPr>
              <a:t>⋅ </a:t>
            </a:r>
            <a:r>
              <a:rPr lang="it-IT" sz="1800" b="1" i="0" dirty="0">
                <a:solidFill>
                  <a:schemeClr val="bg1"/>
                </a:solidFill>
                <a:effectLst/>
                <a:latin typeface="Calibri-Bold"/>
              </a:rPr>
              <a:t>g(v)</a:t>
            </a:r>
            <a:r>
              <a:rPr lang="it-IT" sz="1200" dirty="0">
                <a:solidFill>
                  <a:schemeClr val="bg1"/>
                </a:solidFill>
              </a:rPr>
              <a:t> </a:t>
            </a:r>
            <a:br>
              <a:rPr lang="it-IT" sz="1200" dirty="0">
                <a:solidFill>
                  <a:schemeClr val="bg1"/>
                </a:solidFill>
              </a:rPr>
            </a:br>
            <a:endParaRPr lang="en-US" sz="1700" kern="1200" dirty="0">
              <a:solidFill>
                <a:schemeClr val="bg1"/>
              </a:solidFill>
              <a:latin typeface="+mn-lt"/>
              <a:ea typeface="+mn-ea"/>
              <a:cs typeface="+mn-cs"/>
            </a:endParaRPr>
          </a:p>
        </p:txBody>
      </p:sp>
      <p:pic>
        <p:nvPicPr>
          <p:cNvPr id="6" name="Immagine 5">
            <a:extLst>
              <a:ext uri="{FF2B5EF4-FFF2-40B4-BE49-F238E27FC236}">
                <a16:creationId xmlns:a16="http://schemas.microsoft.com/office/drawing/2014/main" id="{BA2ED886-1488-7E80-37A2-60853F16F993}"/>
              </a:ext>
            </a:extLst>
          </p:cNvPr>
          <p:cNvPicPr>
            <a:picLocks noChangeAspect="1"/>
          </p:cNvPicPr>
          <p:nvPr/>
        </p:nvPicPr>
        <p:blipFill>
          <a:blip r:embed="rId2"/>
          <a:stretch>
            <a:fillRect/>
          </a:stretch>
        </p:blipFill>
        <p:spPr>
          <a:xfrm>
            <a:off x="1685523" y="2469356"/>
            <a:ext cx="8820954" cy="2317607"/>
          </a:xfrm>
          <a:prstGeom prst="rect">
            <a:avLst/>
          </a:prstGeom>
        </p:spPr>
      </p:pic>
      <p:sp>
        <p:nvSpPr>
          <p:cNvPr id="10" name="Segnaposto contenuto 2">
            <a:extLst>
              <a:ext uri="{FF2B5EF4-FFF2-40B4-BE49-F238E27FC236}">
                <a16:creationId xmlns:a16="http://schemas.microsoft.com/office/drawing/2014/main" id="{E6EFB632-77E2-1537-C77A-0D481C3F06F1}"/>
              </a:ext>
            </a:extLst>
          </p:cNvPr>
          <p:cNvSpPr txBox="1">
            <a:spLocks/>
          </p:cNvSpPr>
          <p:nvPr/>
        </p:nvSpPr>
        <p:spPr>
          <a:xfrm>
            <a:off x="3056127" y="5247265"/>
            <a:ext cx="4139001" cy="685800"/>
          </a:xfrm>
          <a:prstGeom prst="rect">
            <a:avLst/>
          </a:prstGeom>
          <a:ln>
            <a:noFill/>
          </a:ln>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t-IT" sz="1800" i="1" dirty="0">
                <a:solidFill>
                  <a:srgbClr val="000000"/>
                </a:solidFill>
              </a:rPr>
              <a:t>Assegno un valore g(v), cioè il rischio che dipende dalle vulnerabilità v e dalla loro gravità g in base a una scala di valori basata sull’adeguatezza dei controlli.</a:t>
            </a:r>
            <a:br>
              <a:rPr lang="it-IT" sz="1600" dirty="0"/>
            </a:br>
            <a:endParaRPr lang="it-IT" sz="1600" dirty="0"/>
          </a:p>
        </p:txBody>
      </p:sp>
      <p:sp>
        <p:nvSpPr>
          <p:cNvPr id="11" name="Rettangolo 10">
            <a:extLst>
              <a:ext uri="{FF2B5EF4-FFF2-40B4-BE49-F238E27FC236}">
                <a16:creationId xmlns:a16="http://schemas.microsoft.com/office/drawing/2014/main" id="{56C426DE-7507-EF97-11DD-DAAE258FD941}"/>
              </a:ext>
            </a:extLst>
          </p:cNvPr>
          <p:cNvSpPr/>
          <p:nvPr/>
        </p:nvSpPr>
        <p:spPr>
          <a:xfrm rot="5400000">
            <a:off x="4665987" y="3160459"/>
            <a:ext cx="1936386" cy="55418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8" name="Connettore 2 7">
            <a:extLst>
              <a:ext uri="{FF2B5EF4-FFF2-40B4-BE49-F238E27FC236}">
                <a16:creationId xmlns:a16="http://schemas.microsoft.com/office/drawing/2014/main" id="{2F0A2734-AADC-4C91-CDC2-BDCE45CAFADD}"/>
              </a:ext>
            </a:extLst>
          </p:cNvPr>
          <p:cNvCxnSpPr/>
          <p:nvPr/>
        </p:nvCxnSpPr>
        <p:spPr>
          <a:xfrm>
            <a:off x="5634180" y="4405743"/>
            <a:ext cx="0" cy="84051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8714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2ABE7C41-8DD6-5762-5389-26395D6F3283}"/>
              </a:ext>
            </a:extLst>
          </p:cNvPr>
          <p:cNvSpPr>
            <a:spLocks noGrp="1"/>
          </p:cNvSpPr>
          <p:nvPr>
            <p:ph type="title"/>
          </p:nvPr>
        </p:nvSpPr>
        <p:spPr>
          <a:xfrm>
            <a:off x="838200" y="365125"/>
            <a:ext cx="10515600" cy="1325563"/>
          </a:xfrm>
        </p:spPr>
        <p:txBody>
          <a:bodyPr>
            <a:normAutofit/>
          </a:bodyPr>
          <a:lstStyle/>
          <a:p>
            <a:pPr algn="ctr"/>
            <a:r>
              <a:rPr lang="it-IT" sz="5400" b="1" dirty="0"/>
              <a:t>Normalizzazione del rischio</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Immagine 8">
            <a:extLst>
              <a:ext uri="{FF2B5EF4-FFF2-40B4-BE49-F238E27FC236}">
                <a16:creationId xmlns:a16="http://schemas.microsoft.com/office/drawing/2014/main" id="{C68E25AC-BF76-D977-C1E4-A84DEB66C03B}"/>
              </a:ext>
            </a:extLst>
          </p:cNvPr>
          <p:cNvPicPr>
            <a:picLocks noChangeAspect="1"/>
          </p:cNvPicPr>
          <p:nvPr/>
        </p:nvPicPr>
        <p:blipFill>
          <a:blip r:embed="rId2"/>
          <a:stretch>
            <a:fillRect/>
          </a:stretch>
        </p:blipFill>
        <p:spPr>
          <a:xfrm>
            <a:off x="1932557" y="2079670"/>
            <a:ext cx="8487793" cy="1710517"/>
          </a:xfrm>
          <a:prstGeom prst="rect">
            <a:avLst/>
          </a:prstGeom>
        </p:spPr>
      </p:pic>
      <p:pic>
        <p:nvPicPr>
          <p:cNvPr id="11" name="Immagine 10" descr="Immagine che contiene tavolo&#10;&#10;Descrizione generata automaticamente">
            <a:extLst>
              <a:ext uri="{FF2B5EF4-FFF2-40B4-BE49-F238E27FC236}">
                <a16:creationId xmlns:a16="http://schemas.microsoft.com/office/drawing/2014/main" id="{14246A47-4098-0D68-5332-E6339B795B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1168" y="4272894"/>
            <a:ext cx="5110570" cy="1815466"/>
          </a:xfrm>
          <a:prstGeom prst="rect">
            <a:avLst/>
          </a:prstGeom>
        </p:spPr>
      </p:pic>
      <p:sp>
        <p:nvSpPr>
          <p:cNvPr id="5" name="CasellaDiTesto 4">
            <a:extLst>
              <a:ext uri="{FF2B5EF4-FFF2-40B4-BE49-F238E27FC236}">
                <a16:creationId xmlns:a16="http://schemas.microsoft.com/office/drawing/2014/main" id="{641E774A-EBE5-DCAA-8B08-5FD74C1EE607}"/>
              </a:ext>
            </a:extLst>
          </p:cNvPr>
          <p:cNvSpPr txBox="1"/>
          <p:nvPr/>
        </p:nvSpPr>
        <p:spPr>
          <a:xfrm>
            <a:off x="411275" y="4594188"/>
            <a:ext cx="2798618" cy="1169551"/>
          </a:xfrm>
          <a:prstGeom prst="rect">
            <a:avLst/>
          </a:prstGeom>
          <a:noFill/>
        </p:spPr>
        <p:txBody>
          <a:bodyPr wrap="square" rtlCol="0">
            <a:spAutoFit/>
          </a:bodyPr>
          <a:lstStyle/>
          <a:p>
            <a:r>
              <a:rPr lang="it-IT" sz="1400" i="1" dirty="0"/>
              <a:t>Assegno dei livelli di rischio intrinseco rispetto a tabelle normalizzate così da riportare i valori del rischio ad una scala predefinita.</a:t>
            </a:r>
          </a:p>
        </p:txBody>
      </p:sp>
      <p:cxnSp>
        <p:nvCxnSpPr>
          <p:cNvPr id="7" name="Connettore 2 6">
            <a:extLst>
              <a:ext uri="{FF2B5EF4-FFF2-40B4-BE49-F238E27FC236}">
                <a16:creationId xmlns:a16="http://schemas.microsoft.com/office/drawing/2014/main" id="{8762DEC9-C69A-A311-C6B7-8AC02A6A0B0C}"/>
              </a:ext>
            </a:extLst>
          </p:cNvPr>
          <p:cNvCxnSpPr>
            <a:cxnSpLocks/>
          </p:cNvCxnSpPr>
          <p:nvPr/>
        </p:nvCxnSpPr>
        <p:spPr>
          <a:xfrm flipH="1">
            <a:off x="2807855" y="5178963"/>
            <a:ext cx="960581"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9690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FDF17173-9139-442F-51B0-57C40DC903C9}"/>
              </a:ext>
            </a:extLst>
          </p:cNvPr>
          <p:cNvPicPr>
            <a:picLocks noChangeAspect="1"/>
          </p:cNvPicPr>
          <p:nvPr/>
        </p:nvPicPr>
        <p:blipFill>
          <a:blip r:embed="rId2"/>
          <a:stretch>
            <a:fillRect/>
          </a:stretch>
        </p:blipFill>
        <p:spPr>
          <a:xfrm>
            <a:off x="572593" y="331498"/>
            <a:ext cx="4982358" cy="1983077"/>
          </a:xfrm>
          <a:prstGeom prst="rect">
            <a:avLst/>
          </a:prstGeom>
        </p:spPr>
      </p:pic>
      <p:pic>
        <p:nvPicPr>
          <p:cNvPr id="11" name="Immagine 10">
            <a:extLst>
              <a:ext uri="{FF2B5EF4-FFF2-40B4-BE49-F238E27FC236}">
                <a16:creationId xmlns:a16="http://schemas.microsoft.com/office/drawing/2014/main" id="{9CC3A767-712D-F8A2-526D-21A140CEC98A}"/>
              </a:ext>
            </a:extLst>
          </p:cNvPr>
          <p:cNvPicPr>
            <a:picLocks noChangeAspect="1"/>
          </p:cNvPicPr>
          <p:nvPr/>
        </p:nvPicPr>
        <p:blipFill>
          <a:blip r:embed="rId3"/>
          <a:stretch>
            <a:fillRect/>
          </a:stretch>
        </p:blipFill>
        <p:spPr>
          <a:xfrm>
            <a:off x="735301" y="2314575"/>
            <a:ext cx="4819650" cy="1971675"/>
          </a:xfrm>
          <a:prstGeom prst="rect">
            <a:avLst/>
          </a:prstGeom>
        </p:spPr>
      </p:pic>
      <p:sp>
        <p:nvSpPr>
          <p:cNvPr id="13" name="Parentesi graffa chiusa 12">
            <a:extLst>
              <a:ext uri="{FF2B5EF4-FFF2-40B4-BE49-F238E27FC236}">
                <a16:creationId xmlns:a16="http://schemas.microsoft.com/office/drawing/2014/main" id="{E2D8095A-605E-F5D9-8E67-3327E4AFBACE}"/>
              </a:ext>
            </a:extLst>
          </p:cNvPr>
          <p:cNvSpPr/>
          <p:nvPr/>
        </p:nvSpPr>
        <p:spPr>
          <a:xfrm>
            <a:off x="5554951" y="1247775"/>
            <a:ext cx="960149" cy="2247900"/>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15" name="CasellaDiTesto 14">
            <a:extLst>
              <a:ext uri="{FF2B5EF4-FFF2-40B4-BE49-F238E27FC236}">
                <a16:creationId xmlns:a16="http://schemas.microsoft.com/office/drawing/2014/main" id="{14DF5AF8-3CE6-2DF5-0DF1-A1C5A90D026F}"/>
              </a:ext>
            </a:extLst>
          </p:cNvPr>
          <p:cNvSpPr txBox="1"/>
          <p:nvPr/>
        </p:nvSpPr>
        <p:spPr>
          <a:xfrm>
            <a:off x="6844145" y="2198255"/>
            <a:ext cx="4490605" cy="1015663"/>
          </a:xfrm>
          <a:prstGeom prst="rect">
            <a:avLst/>
          </a:prstGeom>
          <a:noFill/>
        </p:spPr>
        <p:txBody>
          <a:bodyPr wrap="square" rtlCol="0">
            <a:spAutoFit/>
          </a:bodyPr>
          <a:lstStyle/>
          <a:p>
            <a:r>
              <a:rPr lang="it-IT" sz="1400" b="0" i="1" dirty="0">
                <a:solidFill>
                  <a:srgbClr val="000000"/>
                </a:solidFill>
                <a:effectLst/>
              </a:rPr>
              <a:t>Le probabilità e gli impatti vengono divisi in aree e le minacce su ogni componente RID vengono mappate nelle aree create.</a:t>
            </a:r>
            <a:r>
              <a:rPr lang="it-IT" sz="1400" i="1" dirty="0"/>
              <a:t> </a:t>
            </a:r>
            <a:br>
              <a:rPr lang="it-IT" dirty="0"/>
            </a:br>
            <a:endParaRPr lang="it-IT" dirty="0"/>
          </a:p>
        </p:txBody>
      </p:sp>
      <p:pic>
        <p:nvPicPr>
          <p:cNvPr id="18" name="Immagine 17">
            <a:extLst>
              <a:ext uri="{FF2B5EF4-FFF2-40B4-BE49-F238E27FC236}">
                <a16:creationId xmlns:a16="http://schemas.microsoft.com/office/drawing/2014/main" id="{3DB9C70E-8615-102F-7139-867479203091}"/>
              </a:ext>
            </a:extLst>
          </p:cNvPr>
          <p:cNvPicPr>
            <a:picLocks noChangeAspect="1"/>
          </p:cNvPicPr>
          <p:nvPr/>
        </p:nvPicPr>
        <p:blipFill>
          <a:blip r:embed="rId4"/>
          <a:stretch>
            <a:fillRect/>
          </a:stretch>
        </p:blipFill>
        <p:spPr>
          <a:xfrm>
            <a:off x="6924962" y="4491245"/>
            <a:ext cx="2879241" cy="1685086"/>
          </a:xfrm>
          <a:prstGeom prst="rect">
            <a:avLst/>
          </a:prstGeom>
        </p:spPr>
      </p:pic>
      <p:sp>
        <p:nvSpPr>
          <p:cNvPr id="19" name="CasellaDiTesto 18">
            <a:extLst>
              <a:ext uri="{FF2B5EF4-FFF2-40B4-BE49-F238E27FC236}">
                <a16:creationId xmlns:a16="http://schemas.microsoft.com/office/drawing/2014/main" id="{8DBB9D91-22CA-6D35-62A4-A64882EC68CD}"/>
              </a:ext>
            </a:extLst>
          </p:cNvPr>
          <p:cNvSpPr txBox="1"/>
          <p:nvPr/>
        </p:nvSpPr>
        <p:spPr>
          <a:xfrm>
            <a:off x="2707408" y="5201681"/>
            <a:ext cx="4025901" cy="1077218"/>
          </a:xfrm>
          <a:prstGeom prst="rect">
            <a:avLst/>
          </a:prstGeom>
          <a:noFill/>
        </p:spPr>
        <p:txBody>
          <a:bodyPr wrap="square" rtlCol="0">
            <a:spAutoFit/>
          </a:bodyPr>
          <a:lstStyle/>
          <a:p>
            <a:r>
              <a:rPr lang="it-IT" sz="1400" b="0" i="1" dirty="0">
                <a:solidFill>
                  <a:srgbClr val="000000"/>
                </a:solidFill>
                <a:effectLst/>
              </a:rPr>
              <a:t>È così possibile definire l’opzione di trattamento più appropriata alla gestione della minaccia:</a:t>
            </a:r>
            <a:r>
              <a:rPr lang="it-IT" sz="1400" i="1" dirty="0"/>
              <a:t> </a:t>
            </a:r>
            <a:br>
              <a:rPr lang="it-IT" sz="1400" dirty="0"/>
            </a:br>
            <a:br>
              <a:rPr lang="it-IT" dirty="0"/>
            </a:br>
            <a:endParaRPr lang="it-IT" dirty="0"/>
          </a:p>
        </p:txBody>
      </p:sp>
    </p:spTree>
    <p:extLst>
      <p:ext uri="{BB962C8B-B14F-4D97-AF65-F5344CB8AC3E}">
        <p14:creationId xmlns:p14="http://schemas.microsoft.com/office/powerpoint/2010/main" val="3411983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A3CCD5-C9D9-0C14-7863-166A7947D267}"/>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5400" b="1" kern="1200" dirty="0">
                <a:solidFill>
                  <a:schemeClr val="tx1"/>
                </a:solidFill>
                <a:latin typeface="+mj-lt"/>
                <a:ea typeface="+mj-ea"/>
                <a:cs typeface="+mj-cs"/>
              </a:rPr>
              <a:t>V.C. </a:t>
            </a:r>
            <a:r>
              <a:rPr lang="en-US" sz="5400" b="1" kern="1200" dirty="0" err="1">
                <a:solidFill>
                  <a:schemeClr val="tx1"/>
                </a:solidFill>
                <a:latin typeface="+mj-lt"/>
                <a:ea typeface="+mj-ea"/>
                <a:cs typeface="+mj-cs"/>
              </a:rPr>
              <a:t>Binomiali</a:t>
            </a:r>
            <a:r>
              <a:rPr lang="en-US" sz="5400" b="1" kern="1200" dirty="0">
                <a:solidFill>
                  <a:schemeClr val="tx1"/>
                </a:solidFill>
                <a:latin typeface="+mj-lt"/>
                <a:ea typeface="+mj-ea"/>
                <a:cs typeface="+mj-cs"/>
              </a:rPr>
              <a:t> </a:t>
            </a:r>
            <a:r>
              <a:rPr lang="en-US" sz="5400" b="1" kern="1200" dirty="0">
                <a:solidFill>
                  <a:schemeClr val="tx1"/>
                </a:solidFill>
                <a:latin typeface="+mj-lt"/>
                <a:ea typeface="+mj-ea"/>
                <a:cs typeface="+mj-cs"/>
                <a:sym typeface="Wingdings" panose="05000000000000000000" pitchFamily="2" charset="2"/>
              </a:rPr>
              <a:t> Data Breach</a:t>
            </a:r>
            <a:endParaRPr lang="en-US" sz="5400" b="1" kern="1200" dirty="0">
              <a:solidFill>
                <a:schemeClr val="tx1"/>
              </a:solidFill>
              <a:latin typeface="+mj-lt"/>
              <a:ea typeface="+mj-ea"/>
              <a:cs typeface="+mj-cs"/>
            </a:endParaRPr>
          </a:p>
        </p:txBody>
      </p:sp>
      <p:sp>
        <p:nvSpPr>
          <p:cNvPr id="17"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Immagine 9">
            <a:extLst>
              <a:ext uri="{FF2B5EF4-FFF2-40B4-BE49-F238E27FC236}">
                <a16:creationId xmlns:a16="http://schemas.microsoft.com/office/drawing/2014/main" id="{23A28284-4C8F-56DC-2251-8ADA78D2AC5C}"/>
              </a:ext>
            </a:extLst>
          </p:cNvPr>
          <p:cNvPicPr>
            <a:picLocks noChangeAspect="1"/>
          </p:cNvPicPr>
          <p:nvPr/>
        </p:nvPicPr>
        <p:blipFill>
          <a:blip r:embed="rId2"/>
          <a:stretch>
            <a:fillRect/>
          </a:stretch>
        </p:blipFill>
        <p:spPr>
          <a:xfrm>
            <a:off x="533397" y="2003922"/>
            <a:ext cx="5760074" cy="2160027"/>
          </a:xfrm>
          <a:prstGeom prst="rect">
            <a:avLst/>
          </a:prstGeom>
        </p:spPr>
      </p:pic>
      <p:sp>
        <p:nvSpPr>
          <p:cNvPr id="18" name="CasellaDiTesto 17">
            <a:extLst>
              <a:ext uri="{FF2B5EF4-FFF2-40B4-BE49-F238E27FC236}">
                <a16:creationId xmlns:a16="http://schemas.microsoft.com/office/drawing/2014/main" id="{C128E3FC-5075-1B6E-44F3-4BFD2C74EE47}"/>
              </a:ext>
            </a:extLst>
          </p:cNvPr>
          <p:cNvSpPr txBox="1"/>
          <p:nvPr/>
        </p:nvSpPr>
        <p:spPr>
          <a:xfrm>
            <a:off x="6825673" y="2272145"/>
            <a:ext cx="4832930" cy="1384995"/>
          </a:xfrm>
          <a:prstGeom prst="rect">
            <a:avLst/>
          </a:prstGeom>
          <a:noFill/>
        </p:spPr>
        <p:txBody>
          <a:bodyPr wrap="square" rtlCol="0">
            <a:spAutoFit/>
          </a:bodyPr>
          <a:lstStyle/>
          <a:p>
            <a:r>
              <a:rPr lang="it-IT" sz="1400" i="1" u="sng" dirty="0"/>
              <a:t>Dati:</a:t>
            </a:r>
          </a:p>
          <a:p>
            <a:endParaRPr lang="it-IT" sz="1400" dirty="0"/>
          </a:p>
          <a:p>
            <a:r>
              <a:rPr lang="it-IT" sz="1400" dirty="0"/>
              <a:t>Numero di prove ripetute 		n = 10</a:t>
            </a:r>
          </a:p>
          <a:p>
            <a:r>
              <a:rPr lang="it-IT" sz="1400" dirty="0"/>
              <a:t>Eventi favorevoli 			k = 1…10</a:t>
            </a:r>
          </a:p>
          <a:p>
            <a:r>
              <a:rPr lang="it-IT" sz="1400" dirty="0"/>
              <a:t>Probabilità evento favorevole 		π = 0,5</a:t>
            </a:r>
          </a:p>
          <a:p>
            <a:r>
              <a:rPr lang="it-IT" sz="1400" dirty="0"/>
              <a:t>Probabilità complementare (</a:t>
            </a:r>
            <a:r>
              <a:rPr lang="it-IT" sz="1400" dirty="0" err="1"/>
              <a:t>ev</a:t>
            </a:r>
            <a:r>
              <a:rPr lang="it-IT" sz="1400" dirty="0"/>
              <a:t>. sfavorevole) 	1- π = 0,5</a:t>
            </a:r>
          </a:p>
        </p:txBody>
      </p:sp>
      <p:sp>
        <p:nvSpPr>
          <p:cNvPr id="23" name="CasellaDiTesto 22">
            <a:extLst>
              <a:ext uri="{FF2B5EF4-FFF2-40B4-BE49-F238E27FC236}">
                <a16:creationId xmlns:a16="http://schemas.microsoft.com/office/drawing/2014/main" id="{C379A96B-0EB4-B256-3BE8-A98EEBEC4B31}"/>
              </a:ext>
            </a:extLst>
          </p:cNvPr>
          <p:cNvSpPr txBox="1"/>
          <p:nvPr/>
        </p:nvSpPr>
        <p:spPr>
          <a:xfrm>
            <a:off x="1340006" y="4433756"/>
            <a:ext cx="1681018" cy="1077218"/>
          </a:xfrm>
          <a:prstGeom prst="rect">
            <a:avLst/>
          </a:prstGeom>
          <a:noFill/>
        </p:spPr>
        <p:txBody>
          <a:bodyPr wrap="square">
            <a:spAutoFit/>
          </a:bodyPr>
          <a:lstStyle/>
          <a:p>
            <a:r>
              <a:rPr lang="pt-BR" sz="1400" b="0" i="0" dirty="0">
                <a:solidFill>
                  <a:srgbClr val="000000"/>
                </a:solidFill>
                <a:effectLst/>
              </a:rPr>
              <a:t>µ = E(X) = n π</a:t>
            </a:r>
          </a:p>
          <a:p>
            <a:r>
              <a:rPr lang="pt-BR" sz="1400" b="0" i="0" dirty="0">
                <a:solidFill>
                  <a:srgbClr val="000000"/>
                </a:solidFill>
                <a:effectLst/>
              </a:rPr>
              <a:t>𝜎2= n π (1-π)</a:t>
            </a:r>
            <a:r>
              <a:rPr lang="pt-BR" sz="1400" dirty="0"/>
              <a:t> </a:t>
            </a:r>
            <a:br>
              <a:rPr lang="pt-BR" dirty="0"/>
            </a:br>
            <a:r>
              <a:rPr lang="pt-BR" dirty="0"/>
              <a:t> </a:t>
            </a:r>
            <a:br>
              <a:rPr lang="pt-BR" dirty="0"/>
            </a:br>
            <a:endParaRPr lang="it-IT" dirty="0"/>
          </a:p>
        </p:txBody>
      </p:sp>
      <p:pic>
        <p:nvPicPr>
          <p:cNvPr id="25" name="Immagine 24">
            <a:extLst>
              <a:ext uri="{FF2B5EF4-FFF2-40B4-BE49-F238E27FC236}">
                <a16:creationId xmlns:a16="http://schemas.microsoft.com/office/drawing/2014/main" id="{9D5DC540-B06E-E19D-96EC-0C9EEB43A997}"/>
              </a:ext>
            </a:extLst>
          </p:cNvPr>
          <p:cNvPicPr>
            <a:picLocks noChangeAspect="1"/>
          </p:cNvPicPr>
          <p:nvPr/>
        </p:nvPicPr>
        <p:blipFill rotWithShape="1">
          <a:blip r:embed="rId3">
            <a:extLst>
              <a:ext uri="{28A0092B-C50C-407E-A947-70E740481C1C}">
                <a14:useLocalDpi xmlns:a14="http://schemas.microsoft.com/office/drawing/2010/main" val="0"/>
              </a:ext>
            </a:extLst>
          </a:blip>
          <a:srcRect l="7876" t="-12502" b="-1"/>
          <a:stretch/>
        </p:blipFill>
        <p:spPr bwMode="auto">
          <a:xfrm>
            <a:off x="1066407" y="5237289"/>
            <a:ext cx="2228215" cy="273685"/>
          </a:xfrm>
          <a:prstGeom prst="rect">
            <a:avLst/>
          </a:prstGeom>
          <a:ln>
            <a:noFill/>
          </a:ln>
          <a:extLst>
            <a:ext uri="{53640926-AAD7-44D8-BBD7-CCE9431645EC}">
              <a14:shadowObscured xmlns:a14="http://schemas.microsoft.com/office/drawing/2010/main"/>
            </a:ext>
          </a:extLst>
        </p:spPr>
      </p:pic>
      <p:graphicFrame>
        <p:nvGraphicFramePr>
          <p:cNvPr id="27" name="Grafico 26">
            <a:extLst>
              <a:ext uri="{FF2B5EF4-FFF2-40B4-BE49-F238E27FC236}">
                <a16:creationId xmlns:a16="http://schemas.microsoft.com/office/drawing/2014/main" id="{00000000-0008-0000-0600-000006000000}"/>
              </a:ext>
            </a:extLst>
          </p:cNvPr>
          <p:cNvGraphicFramePr/>
          <p:nvPr>
            <p:extLst>
              <p:ext uri="{D42A27DB-BD31-4B8C-83A1-F6EECF244321}">
                <p14:modId xmlns:p14="http://schemas.microsoft.com/office/powerpoint/2010/main" val="2015237469"/>
              </p:ext>
            </p:extLst>
          </p:nvPr>
        </p:nvGraphicFramePr>
        <p:xfrm>
          <a:off x="3970146" y="4344162"/>
          <a:ext cx="3829050" cy="2333625"/>
        </p:xfrm>
        <a:graphic>
          <a:graphicData uri="http://schemas.openxmlformats.org/drawingml/2006/chart">
            <c:chart xmlns:c="http://schemas.openxmlformats.org/drawingml/2006/chart" xmlns:r="http://schemas.openxmlformats.org/officeDocument/2006/relationships" r:id="rId4"/>
          </a:graphicData>
        </a:graphic>
      </p:graphicFrame>
      <p:pic>
        <p:nvPicPr>
          <p:cNvPr id="21" name="Immagine 20">
            <a:extLst>
              <a:ext uri="{FF2B5EF4-FFF2-40B4-BE49-F238E27FC236}">
                <a16:creationId xmlns:a16="http://schemas.microsoft.com/office/drawing/2014/main" id="{5AA788F9-C3B3-21D0-4E34-FCBCC0F06E5F}"/>
              </a:ext>
            </a:extLst>
          </p:cNvPr>
          <p:cNvPicPr>
            <a:picLocks noChangeAspect="1"/>
          </p:cNvPicPr>
          <p:nvPr/>
        </p:nvPicPr>
        <p:blipFill>
          <a:blip r:embed="rId5"/>
          <a:stretch>
            <a:fillRect/>
          </a:stretch>
        </p:blipFill>
        <p:spPr>
          <a:xfrm>
            <a:off x="8147748" y="4296536"/>
            <a:ext cx="3695700" cy="2428875"/>
          </a:xfrm>
          <a:prstGeom prst="rect">
            <a:avLst/>
          </a:prstGeom>
        </p:spPr>
      </p:pic>
    </p:spTree>
    <p:extLst>
      <p:ext uri="{BB962C8B-B14F-4D97-AF65-F5344CB8AC3E}">
        <p14:creationId xmlns:p14="http://schemas.microsoft.com/office/powerpoint/2010/main" val="90066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A846F26-D443-DDBF-C36D-F0C0245B582F}"/>
              </a:ext>
            </a:extLst>
          </p:cNvPr>
          <p:cNvSpPr>
            <a:spLocks noGrp="1"/>
          </p:cNvSpPr>
          <p:nvPr>
            <p:ph type="title"/>
          </p:nvPr>
        </p:nvSpPr>
        <p:spPr>
          <a:xfrm>
            <a:off x="838200" y="143342"/>
            <a:ext cx="10515600" cy="963017"/>
          </a:xfrm>
        </p:spPr>
        <p:txBody>
          <a:bodyPr>
            <a:normAutofit/>
          </a:bodyPr>
          <a:lstStyle/>
          <a:p>
            <a:r>
              <a:rPr lang="it-IT" sz="5400" b="1" dirty="0"/>
              <a:t>Probabilità composta di Data </a:t>
            </a:r>
            <a:r>
              <a:rPr lang="it-IT" sz="5400" b="1" dirty="0" err="1"/>
              <a:t>Breach</a:t>
            </a:r>
            <a:endParaRPr lang="it-IT" sz="5400" b="1" dirty="0"/>
          </a:p>
        </p:txBody>
      </p:sp>
      <p:sp>
        <p:nvSpPr>
          <p:cNvPr id="3" name="Segnaposto contenuto 2">
            <a:extLst>
              <a:ext uri="{FF2B5EF4-FFF2-40B4-BE49-F238E27FC236}">
                <a16:creationId xmlns:a16="http://schemas.microsoft.com/office/drawing/2014/main" id="{0E62A84C-B9D5-71E5-DC26-AEDCE7B6C167}"/>
              </a:ext>
            </a:extLst>
          </p:cNvPr>
          <p:cNvSpPr>
            <a:spLocks noGrp="1"/>
          </p:cNvSpPr>
          <p:nvPr>
            <p:ph idx="1"/>
          </p:nvPr>
        </p:nvSpPr>
        <p:spPr>
          <a:xfrm>
            <a:off x="445246" y="1429524"/>
            <a:ext cx="6284327" cy="1325563"/>
          </a:xfrm>
        </p:spPr>
        <p:txBody>
          <a:bodyPr>
            <a:normAutofit/>
          </a:bodyPr>
          <a:lstStyle/>
          <a:p>
            <a:pPr marL="0" indent="0">
              <a:buNone/>
            </a:pPr>
            <a:r>
              <a:rPr lang="it-IT" sz="1400" dirty="0"/>
              <a:t>Accade simultaneamente che: </a:t>
            </a:r>
          </a:p>
          <a:p>
            <a:pPr marL="0" indent="0">
              <a:buNone/>
            </a:pPr>
            <a:r>
              <a:rPr lang="it-IT" sz="1400" b="0" i="0" dirty="0">
                <a:solidFill>
                  <a:srgbClr val="000000"/>
                </a:solidFill>
                <a:effectLst/>
              </a:rPr>
              <a:t>- Avviene un data </a:t>
            </a:r>
            <a:r>
              <a:rPr lang="it-IT" sz="1400" b="0" i="0" dirty="0" err="1">
                <a:solidFill>
                  <a:srgbClr val="000000"/>
                </a:solidFill>
                <a:effectLst/>
              </a:rPr>
              <a:t>breach</a:t>
            </a:r>
            <a:r>
              <a:rPr lang="it-IT" sz="1400" b="0" i="0" dirty="0">
                <a:solidFill>
                  <a:srgbClr val="000000"/>
                </a:solidFill>
                <a:effectLst/>
              </a:rPr>
              <a:t>;</a:t>
            </a:r>
            <a:br>
              <a:rPr lang="it-IT" sz="1400" b="0" i="0" dirty="0">
                <a:solidFill>
                  <a:srgbClr val="000000"/>
                </a:solidFill>
                <a:effectLst/>
              </a:rPr>
            </a:br>
            <a:r>
              <a:rPr lang="it-IT" sz="1400" b="0" i="0" dirty="0">
                <a:solidFill>
                  <a:srgbClr val="000000"/>
                </a:solidFill>
                <a:effectLst/>
              </a:rPr>
              <a:t>- I sistemi per il rilevamento degli accessi e dei dispositivi connessi non funzionano.</a:t>
            </a:r>
            <a:r>
              <a:rPr lang="it-IT" sz="1400" dirty="0"/>
              <a:t> </a:t>
            </a:r>
            <a:br>
              <a:rPr lang="it-IT" dirty="0"/>
            </a:br>
            <a:endParaRPr lang="it-IT" dirty="0"/>
          </a:p>
        </p:txBody>
      </p:sp>
      <p:pic>
        <p:nvPicPr>
          <p:cNvPr id="5" name="Immagine 4">
            <a:extLst>
              <a:ext uri="{FF2B5EF4-FFF2-40B4-BE49-F238E27FC236}">
                <a16:creationId xmlns:a16="http://schemas.microsoft.com/office/drawing/2014/main" id="{D2655791-2017-A3A0-8FF2-AA8B6A65EE05}"/>
              </a:ext>
            </a:extLst>
          </p:cNvPr>
          <p:cNvPicPr>
            <a:picLocks noChangeAspect="1"/>
          </p:cNvPicPr>
          <p:nvPr/>
        </p:nvPicPr>
        <p:blipFill>
          <a:blip r:embed="rId2"/>
          <a:stretch>
            <a:fillRect/>
          </a:stretch>
        </p:blipFill>
        <p:spPr>
          <a:xfrm>
            <a:off x="424873" y="2340137"/>
            <a:ext cx="5977964" cy="2414587"/>
          </a:xfrm>
          <a:prstGeom prst="rect">
            <a:avLst/>
          </a:prstGeom>
        </p:spPr>
      </p:pic>
      <p:sp>
        <p:nvSpPr>
          <p:cNvPr id="6" name="CasellaDiTesto 5">
            <a:extLst>
              <a:ext uri="{FF2B5EF4-FFF2-40B4-BE49-F238E27FC236}">
                <a16:creationId xmlns:a16="http://schemas.microsoft.com/office/drawing/2014/main" id="{C387A85A-FC5E-DF5A-C3C1-0EAC0F5A4475}"/>
              </a:ext>
            </a:extLst>
          </p:cNvPr>
          <p:cNvSpPr txBox="1"/>
          <p:nvPr/>
        </p:nvSpPr>
        <p:spPr>
          <a:xfrm>
            <a:off x="7287218" y="1631702"/>
            <a:ext cx="4830890" cy="2246769"/>
          </a:xfrm>
          <a:prstGeom prst="rect">
            <a:avLst/>
          </a:prstGeom>
          <a:noFill/>
        </p:spPr>
        <p:txBody>
          <a:bodyPr wrap="square" rtlCol="0">
            <a:spAutoFit/>
          </a:bodyPr>
          <a:lstStyle/>
          <a:p>
            <a:r>
              <a:rPr lang="it-IT" sz="1400" b="0" i="0" dirty="0">
                <a:solidFill>
                  <a:srgbClr val="000000"/>
                </a:solidFill>
                <a:effectLst/>
                <a:latin typeface="Calibri" panose="020F0502020204030204" pitchFamily="34" charset="0"/>
              </a:rPr>
              <a:t>La probabilità totale è data da:</a:t>
            </a:r>
            <a:br>
              <a:rPr lang="it-IT" sz="1400" b="0" i="0" dirty="0">
                <a:solidFill>
                  <a:srgbClr val="000000"/>
                </a:solidFill>
                <a:effectLst/>
                <a:latin typeface="Calibri" panose="020F0502020204030204" pitchFamily="34" charset="0"/>
              </a:rPr>
            </a:br>
            <a:r>
              <a:rPr lang="it-IT" sz="1400" b="1" i="0" dirty="0" err="1">
                <a:solidFill>
                  <a:srgbClr val="000000"/>
                </a:solidFill>
                <a:effectLst/>
                <a:latin typeface="Calibri-Bold"/>
              </a:rPr>
              <a:t>Ptot</a:t>
            </a:r>
            <a:r>
              <a:rPr lang="it-IT" sz="1400" b="1" i="0" dirty="0">
                <a:solidFill>
                  <a:srgbClr val="000000"/>
                </a:solidFill>
                <a:effectLst/>
                <a:latin typeface="Calibri-Bold"/>
              </a:rPr>
              <a:t>(Data </a:t>
            </a:r>
            <a:r>
              <a:rPr lang="it-IT" sz="1400" b="1" i="0" dirty="0" err="1">
                <a:solidFill>
                  <a:srgbClr val="000000"/>
                </a:solidFill>
                <a:effectLst/>
                <a:latin typeface="Calibri-Bold"/>
              </a:rPr>
              <a:t>Braech</a:t>
            </a:r>
            <a:r>
              <a:rPr lang="it-IT" sz="1400" b="1" i="0" dirty="0">
                <a:solidFill>
                  <a:srgbClr val="000000"/>
                </a:solidFill>
                <a:effectLst/>
                <a:latin typeface="Calibri-Bold"/>
              </a:rPr>
              <a:t> + Malfunzionamento sistema) </a:t>
            </a:r>
            <a:r>
              <a:rPr lang="it-IT" sz="1400" b="0" i="0" dirty="0">
                <a:solidFill>
                  <a:srgbClr val="000000"/>
                </a:solidFill>
                <a:effectLst/>
                <a:latin typeface="Calibri" panose="020F0502020204030204" pitchFamily="34" charset="0"/>
              </a:rPr>
              <a:t>=</a:t>
            </a:r>
          </a:p>
          <a:p>
            <a:r>
              <a:rPr lang="it-IT" sz="1400" dirty="0">
                <a:solidFill>
                  <a:srgbClr val="000000"/>
                </a:solidFill>
                <a:latin typeface="Calibri" panose="020F0502020204030204" pitchFamily="34" charset="0"/>
              </a:rPr>
              <a:t>=</a:t>
            </a:r>
            <a:r>
              <a:rPr lang="it-IT" sz="1400" b="0" i="0" dirty="0">
                <a:solidFill>
                  <a:srgbClr val="000000"/>
                </a:solidFill>
                <a:effectLst/>
                <a:latin typeface="Calibri" panose="020F0502020204030204" pitchFamily="34" charset="0"/>
              </a:rPr>
              <a:t> </a:t>
            </a:r>
            <a:r>
              <a:rPr lang="it-IT" sz="1400" b="1" i="0" dirty="0">
                <a:solidFill>
                  <a:srgbClr val="000000"/>
                </a:solidFill>
                <a:effectLst/>
                <a:latin typeface="Calibri-Bold"/>
              </a:rPr>
              <a:t>π* π’</a:t>
            </a:r>
            <a:r>
              <a:rPr lang="it-IT" sz="1400" b="0" i="0" dirty="0">
                <a:solidFill>
                  <a:srgbClr val="000000"/>
                </a:solidFill>
                <a:effectLst/>
                <a:latin typeface="Calibri" panose="020F0502020204030204" pitchFamily="34" charset="0"/>
              </a:rPr>
              <a:t>= 0,5*0,05 = 0,025</a:t>
            </a:r>
            <a:endParaRPr lang="it-IT" sz="1400" i="1" dirty="0"/>
          </a:p>
          <a:p>
            <a:endParaRPr lang="it-IT" sz="1400" i="1" dirty="0"/>
          </a:p>
          <a:p>
            <a:r>
              <a:rPr lang="it-IT" sz="1400" i="1" u="sng" dirty="0"/>
              <a:t>Dati:</a:t>
            </a:r>
          </a:p>
          <a:p>
            <a:endParaRPr lang="it-IT" sz="1400" dirty="0"/>
          </a:p>
          <a:p>
            <a:r>
              <a:rPr lang="it-IT" sz="1400" dirty="0"/>
              <a:t>Numero di prove ripetute 		n = 10</a:t>
            </a:r>
          </a:p>
          <a:p>
            <a:r>
              <a:rPr lang="it-IT" sz="1400" dirty="0"/>
              <a:t>Eventi favorevoli 			k = 1…10</a:t>
            </a:r>
          </a:p>
          <a:p>
            <a:r>
              <a:rPr lang="it-IT" sz="1400" dirty="0"/>
              <a:t>Probabilità evento favorevole 		π = 0,025</a:t>
            </a:r>
          </a:p>
          <a:p>
            <a:r>
              <a:rPr lang="it-IT" sz="1400" dirty="0"/>
              <a:t>Probabilità complementare (</a:t>
            </a:r>
            <a:r>
              <a:rPr lang="it-IT" sz="1400" dirty="0" err="1"/>
              <a:t>ev</a:t>
            </a:r>
            <a:r>
              <a:rPr lang="it-IT" sz="1400" dirty="0"/>
              <a:t>. sfavorevole) 	1- π = 0,975</a:t>
            </a:r>
          </a:p>
        </p:txBody>
      </p:sp>
      <p:sp>
        <p:nvSpPr>
          <p:cNvPr id="8" name="CasellaDiTesto 7">
            <a:extLst>
              <a:ext uri="{FF2B5EF4-FFF2-40B4-BE49-F238E27FC236}">
                <a16:creationId xmlns:a16="http://schemas.microsoft.com/office/drawing/2014/main" id="{A21C9B7E-6031-ED39-FA85-4A778A882527}"/>
              </a:ext>
            </a:extLst>
          </p:cNvPr>
          <p:cNvSpPr txBox="1"/>
          <p:nvPr/>
        </p:nvSpPr>
        <p:spPr>
          <a:xfrm>
            <a:off x="838200" y="5105310"/>
            <a:ext cx="4581236" cy="646331"/>
          </a:xfrm>
          <a:prstGeom prst="rect">
            <a:avLst/>
          </a:prstGeom>
          <a:noFill/>
        </p:spPr>
        <p:txBody>
          <a:bodyPr wrap="square">
            <a:spAutoFit/>
          </a:bodyPr>
          <a:lstStyle/>
          <a:p>
            <a:br>
              <a:rPr lang="it-IT" dirty="0"/>
            </a:br>
            <a:endParaRPr lang="it-IT" dirty="0"/>
          </a:p>
        </p:txBody>
      </p:sp>
      <p:sp>
        <p:nvSpPr>
          <p:cNvPr id="10" name="CasellaDiTesto 9">
            <a:extLst>
              <a:ext uri="{FF2B5EF4-FFF2-40B4-BE49-F238E27FC236}">
                <a16:creationId xmlns:a16="http://schemas.microsoft.com/office/drawing/2014/main" id="{13CECA2D-B4C0-48E0-08F6-098873290864}"/>
              </a:ext>
            </a:extLst>
          </p:cNvPr>
          <p:cNvSpPr txBox="1"/>
          <p:nvPr/>
        </p:nvSpPr>
        <p:spPr>
          <a:xfrm>
            <a:off x="424873" y="5428475"/>
            <a:ext cx="6284328" cy="954107"/>
          </a:xfrm>
          <a:prstGeom prst="rect">
            <a:avLst/>
          </a:prstGeom>
          <a:noFill/>
        </p:spPr>
        <p:txBody>
          <a:bodyPr wrap="square">
            <a:spAutoFit/>
          </a:bodyPr>
          <a:lstStyle/>
          <a:p>
            <a:r>
              <a:rPr lang="it-IT" sz="1400" b="0" i="1" dirty="0">
                <a:solidFill>
                  <a:srgbClr val="000000"/>
                </a:solidFill>
                <a:effectLst/>
              </a:rPr>
              <a:t>Questa probabilità dell’evento composto è molto bassa, vicino all’1.</a:t>
            </a:r>
            <a:br>
              <a:rPr lang="it-IT" sz="1400" b="0" i="1" dirty="0">
                <a:solidFill>
                  <a:srgbClr val="000000"/>
                </a:solidFill>
                <a:effectLst/>
              </a:rPr>
            </a:br>
            <a:r>
              <a:rPr lang="it-IT" sz="1400" b="0" i="1" dirty="0">
                <a:solidFill>
                  <a:srgbClr val="000000"/>
                </a:solidFill>
                <a:effectLst/>
              </a:rPr>
              <a:t>In questo caso posso non considerare questa situazione perché è molto bassa.</a:t>
            </a:r>
            <a:br>
              <a:rPr lang="it-IT" sz="1400" b="0" i="1" dirty="0">
                <a:solidFill>
                  <a:srgbClr val="000000"/>
                </a:solidFill>
                <a:effectLst/>
              </a:rPr>
            </a:br>
            <a:r>
              <a:rPr lang="it-IT" sz="1400" b="0" i="1" dirty="0">
                <a:solidFill>
                  <a:srgbClr val="000000"/>
                </a:solidFill>
                <a:effectLst/>
              </a:rPr>
              <a:t>Decido quindi di mantenere solo l’evento di Data </a:t>
            </a:r>
            <a:r>
              <a:rPr lang="it-IT" sz="1400" b="0" i="1" dirty="0" err="1">
                <a:solidFill>
                  <a:srgbClr val="000000"/>
                </a:solidFill>
                <a:effectLst/>
              </a:rPr>
              <a:t>Breach</a:t>
            </a:r>
            <a:r>
              <a:rPr lang="it-IT" sz="1400" b="0" i="1" dirty="0">
                <a:solidFill>
                  <a:srgbClr val="000000"/>
                </a:solidFill>
                <a:effectLst/>
              </a:rPr>
              <a:t>.</a:t>
            </a:r>
            <a:r>
              <a:rPr lang="it-IT" sz="1400" i="1" dirty="0"/>
              <a:t> </a:t>
            </a:r>
            <a:br>
              <a:rPr lang="it-IT" sz="1400" i="1" dirty="0"/>
            </a:br>
            <a:endParaRPr lang="it-IT" sz="1400" i="1" dirty="0"/>
          </a:p>
        </p:txBody>
      </p:sp>
      <p:graphicFrame>
        <p:nvGraphicFramePr>
          <p:cNvPr id="9" name="Grafico 8">
            <a:extLst>
              <a:ext uri="{FF2B5EF4-FFF2-40B4-BE49-F238E27FC236}">
                <a16:creationId xmlns:a16="http://schemas.microsoft.com/office/drawing/2014/main" id="{2386267F-CFC1-0D9F-A36F-307B13D8B076}"/>
              </a:ext>
            </a:extLst>
          </p:cNvPr>
          <p:cNvGraphicFramePr/>
          <p:nvPr>
            <p:extLst>
              <p:ext uri="{D42A27DB-BD31-4B8C-83A1-F6EECF244321}">
                <p14:modId xmlns:p14="http://schemas.microsoft.com/office/powerpoint/2010/main" val="3287975213"/>
              </p:ext>
            </p:extLst>
          </p:nvPr>
        </p:nvGraphicFramePr>
        <p:xfrm>
          <a:off x="7843709" y="4632293"/>
          <a:ext cx="3510091" cy="204727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25696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A3CCD5-C9D9-0C14-7863-166A7947D267}"/>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5400" b="1" kern="1200" dirty="0">
                <a:solidFill>
                  <a:schemeClr val="tx1"/>
                </a:solidFill>
                <a:latin typeface="+mj-lt"/>
                <a:ea typeface="+mj-ea"/>
                <a:cs typeface="+mj-cs"/>
              </a:rPr>
              <a:t>V.C. Poisson </a:t>
            </a:r>
            <a:r>
              <a:rPr lang="en-US" sz="5400" b="1" kern="1200" dirty="0">
                <a:solidFill>
                  <a:schemeClr val="tx1"/>
                </a:solidFill>
                <a:latin typeface="+mj-lt"/>
                <a:ea typeface="+mj-ea"/>
                <a:cs typeface="+mj-cs"/>
                <a:sym typeface="Wingdings" panose="05000000000000000000" pitchFamily="2" charset="2"/>
              </a:rPr>
              <a:t> </a:t>
            </a:r>
            <a:r>
              <a:rPr lang="en-US" sz="5400" b="1" kern="1200" dirty="0" err="1">
                <a:solidFill>
                  <a:schemeClr val="tx1"/>
                </a:solidFill>
                <a:latin typeface="+mj-lt"/>
                <a:ea typeface="+mj-ea"/>
                <a:cs typeface="+mj-cs"/>
                <a:sym typeface="Wingdings" panose="05000000000000000000" pitchFamily="2" charset="2"/>
              </a:rPr>
              <a:t>Incendio</a:t>
            </a:r>
            <a:endParaRPr lang="en-US" sz="5400" b="1" kern="1200" dirty="0">
              <a:solidFill>
                <a:schemeClr val="tx1"/>
              </a:solidFill>
              <a:latin typeface="+mj-lt"/>
              <a:ea typeface="+mj-ea"/>
              <a:cs typeface="+mj-cs"/>
            </a:endParaRPr>
          </a:p>
        </p:txBody>
      </p:sp>
      <p:sp>
        <p:nvSpPr>
          <p:cNvPr id="17"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asellaDiTesto 17">
            <a:extLst>
              <a:ext uri="{FF2B5EF4-FFF2-40B4-BE49-F238E27FC236}">
                <a16:creationId xmlns:a16="http://schemas.microsoft.com/office/drawing/2014/main" id="{C128E3FC-5075-1B6E-44F3-4BFD2C74EE47}"/>
              </a:ext>
            </a:extLst>
          </p:cNvPr>
          <p:cNvSpPr txBox="1"/>
          <p:nvPr/>
        </p:nvSpPr>
        <p:spPr>
          <a:xfrm>
            <a:off x="6825673" y="2272145"/>
            <a:ext cx="4832930" cy="1384995"/>
          </a:xfrm>
          <a:prstGeom prst="rect">
            <a:avLst/>
          </a:prstGeom>
          <a:noFill/>
        </p:spPr>
        <p:txBody>
          <a:bodyPr wrap="square" rtlCol="0">
            <a:spAutoFit/>
          </a:bodyPr>
          <a:lstStyle/>
          <a:p>
            <a:r>
              <a:rPr lang="it-IT" sz="1400" i="1" u="sng" dirty="0"/>
              <a:t>Dati:</a:t>
            </a:r>
          </a:p>
          <a:p>
            <a:endParaRPr lang="it-IT" sz="1400" dirty="0"/>
          </a:p>
          <a:p>
            <a:r>
              <a:rPr lang="it-IT" sz="1400" dirty="0"/>
              <a:t>Numero di prove ripetute 		n = 10</a:t>
            </a:r>
          </a:p>
          <a:p>
            <a:r>
              <a:rPr lang="it-IT" sz="1400" dirty="0"/>
              <a:t>Eventi favorevoli 			k = 1…10</a:t>
            </a:r>
          </a:p>
          <a:p>
            <a:r>
              <a:rPr lang="it-IT" sz="1400" dirty="0"/>
              <a:t>Probabilità evento favorevole 		π = 0,07</a:t>
            </a:r>
          </a:p>
          <a:p>
            <a:r>
              <a:rPr lang="it-IT" sz="1400" dirty="0"/>
              <a:t>Probabilità complementare (</a:t>
            </a:r>
            <a:r>
              <a:rPr lang="it-IT" sz="1400" dirty="0" err="1"/>
              <a:t>ev</a:t>
            </a:r>
            <a:r>
              <a:rPr lang="it-IT" sz="1400" dirty="0"/>
              <a:t>. sfavorevole) 	1- π = 0,93</a:t>
            </a:r>
          </a:p>
        </p:txBody>
      </p:sp>
      <p:sp>
        <p:nvSpPr>
          <p:cNvPr id="23" name="CasellaDiTesto 22">
            <a:extLst>
              <a:ext uri="{FF2B5EF4-FFF2-40B4-BE49-F238E27FC236}">
                <a16:creationId xmlns:a16="http://schemas.microsoft.com/office/drawing/2014/main" id="{C379A96B-0EB4-B256-3BE8-A98EEBEC4B31}"/>
              </a:ext>
            </a:extLst>
          </p:cNvPr>
          <p:cNvSpPr txBox="1"/>
          <p:nvPr/>
        </p:nvSpPr>
        <p:spPr>
          <a:xfrm>
            <a:off x="527772" y="4433911"/>
            <a:ext cx="2613325" cy="2246769"/>
          </a:xfrm>
          <a:prstGeom prst="rect">
            <a:avLst/>
          </a:prstGeom>
          <a:noFill/>
        </p:spPr>
        <p:txBody>
          <a:bodyPr wrap="square">
            <a:spAutoFit/>
          </a:bodyPr>
          <a:lstStyle/>
          <a:p>
            <a:r>
              <a:rPr lang="it-IT" sz="1200" b="0" i="0" dirty="0">
                <a:solidFill>
                  <a:srgbClr val="000000"/>
                </a:solidFill>
                <a:effectLst/>
              </a:rPr>
              <a:t>- e = numero di </a:t>
            </a:r>
            <a:r>
              <a:rPr lang="it-IT" sz="1200" b="0" i="0" dirty="0" err="1">
                <a:solidFill>
                  <a:srgbClr val="000000"/>
                </a:solidFill>
                <a:effectLst/>
              </a:rPr>
              <a:t>Neplero</a:t>
            </a:r>
            <a:r>
              <a:rPr lang="it-IT" sz="1200" b="0" i="0" dirty="0">
                <a:solidFill>
                  <a:srgbClr val="000000"/>
                </a:solidFill>
                <a:effectLst/>
              </a:rPr>
              <a:t> = 2,718</a:t>
            </a:r>
            <a:br>
              <a:rPr lang="it-IT" sz="1200" b="0" i="0" dirty="0">
                <a:solidFill>
                  <a:srgbClr val="000000"/>
                </a:solidFill>
                <a:effectLst/>
              </a:rPr>
            </a:br>
            <a:r>
              <a:rPr lang="it-IT" sz="1200" b="0" i="0" dirty="0">
                <a:solidFill>
                  <a:srgbClr val="000000"/>
                </a:solidFill>
                <a:effectLst/>
              </a:rPr>
              <a:t>- µ = λ Valore medio</a:t>
            </a:r>
            <a:br>
              <a:rPr lang="it-IT" sz="1200" b="0" i="0" dirty="0">
                <a:solidFill>
                  <a:srgbClr val="000000"/>
                </a:solidFill>
                <a:effectLst/>
              </a:rPr>
            </a:br>
            <a:r>
              <a:rPr lang="it-IT" sz="1200" b="0" i="0" dirty="0">
                <a:solidFill>
                  <a:srgbClr val="000000"/>
                </a:solidFill>
                <a:effectLst/>
              </a:rPr>
              <a:t>- 𝜎2 = λ Varianza</a:t>
            </a:r>
            <a:br>
              <a:rPr lang="it-IT" sz="1200" b="0" i="0" dirty="0">
                <a:solidFill>
                  <a:srgbClr val="000000"/>
                </a:solidFill>
                <a:effectLst/>
              </a:rPr>
            </a:br>
            <a:r>
              <a:rPr lang="it-IT" sz="1200" b="0" i="0" dirty="0">
                <a:solidFill>
                  <a:srgbClr val="000000"/>
                </a:solidFill>
                <a:effectLst/>
              </a:rPr>
              <a:t>- 𝜎 = </a:t>
            </a:r>
            <a:r>
              <a:rPr lang="it-IT" sz="1200" b="0" i="0" dirty="0">
                <a:solidFill>
                  <a:srgbClr val="212529"/>
                </a:solidFill>
                <a:effectLst/>
              </a:rPr>
              <a:t>√ </a:t>
            </a:r>
            <a:r>
              <a:rPr lang="it-IT" sz="1200" b="0" i="0" dirty="0">
                <a:solidFill>
                  <a:srgbClr val="000000"/>
                </a:solidFill>
                <a:effectLst/>
              </a:rPr>
              <a:t>λ</a:t>
            </a:r>
            <a:r>
              <a:rPr lang="it-IT" sz="1200" dirty="0"/>
              <a:t> </a:t>
            </a:r>
          </a:p>
          <a:p>
            <a:pPr marL="285750" indent="-285750">
              <a:buFontTx/>
              <a:buChar char="-"/>
            </a:pPr>
            <a:endParaRPr lang="it-IT" sz="1200" dirty="0"/>
          </a:p>
          <a:p>
            <a:r>
              <a:rPr lang="pt-BR" sz="1200" b="0" i="0" dirty="0">
                <a:solidFill>
                  <a:srgbClr val="000000"/>
                </a:solidFill>
                <a:effectLst/>
              </a:rPr>
              <a:t>-µ= 𝜎2 = λ= n π = 0,7</a:t>
            </a:r>
            <a:r>
              <a:rPr lang="pt-BR" sz="1200" dirty="0"/>
              <a:t> </a:t>
            </a:r>
            <a:br>
              <a:rPr lang="pt-BR" sz="1400" dirty="0"/>
            </a:br>
            <a:br>
              <a:rPr lang="it-IT" sz="1400" dirty="0"/>
            </a:br>
            <a:br>
              <a:rPr lang="pt-BR" dirty="0"/>
            </a:br>
            <a:r>
              <a:rPr lang="pt-BR" dirty="0"/>
              <a:t> </a:t>
            </a:r>
            <a:br>
              <a:rPr lang="pt-BR" dirty="0"/>
            </a:br>
            <a:endParaRPr lang="it-IT" dirty="0"/>
          </a:p>
        </p:txBody>
      </p:sp>
      <p:pic>
        <p:nvPicPr>
          <p:cNvPr id="4" name="Immagine 3">
            <a:extLst>
              <a:ext uri="{FF2B5EF4-FFF2-40B4-BE49-F238E27FC236}">
                <a16:creationId xmlns:a16="http://schemas.microsoft.com/office/drawing/2014/main" id="{08BABC33-9B4A-0303-3584-ABCCBFBD2197}"/>
              </a:ext>
            </a:extLst>
          </p:cNvPr>
          <p:cNvPicPr>
            <a:picLocks noChangeAspect="1"/>
          </p:cNvPicPr>
          <p:nvPr/>
        </p:nvPicPr>
        <p:blipFill>
          <a:blip r:embed="rId2"/>
          <a:stretch>
            <a:fillRect/>
          </a:stretch>
        </p:blipFill>
        <p:spPr>
          <a:xfrm>
            <a:off x="407699" y="1943052"/>
            <a:ext cx="6010275" cy="2209800"/>
          </a:xfrm>
          <a:prstGeom prst="rect">
            <a:avLst/>
          </a:prstGeom>
        </p:spPr>
      </p:pic>
      <p:pic>
        <p:nvPicPr>
          <p:cNvPr id="6" name="Immagine 5">
            <a:extLst>
              <a:ext uri="{FF2B5EF4-FFF2-40B4-BE49-F238E27FC236}">
                <a16:creationId xmlns:a16="http://schemas.microsoft.com/office/drawing/2014/main" id="{1B6B06E4-52CA-DA74-CA26-98956587595E}"/>
              </a:ext>
            </a:extLst>
          </p:cNvPr>
          <p:cNvPicPr>
            <a:picLocks noChangeAspect="1"/>
          </p:cNvPicPr>
          <p:nvPr/>
        </p:nvPicPr>
        <p:blipFill>
          <a:blip r:embed="rId3"/>
          <a:stretch>
            <a:fillRect/>
          </a:stretch>
        </p:blipFill>
        <p:spPr>
          <a:xfrm>
            <a:off x="3910446" y="4344162"/>
            <a:ext cx="4038600" cy="2381250"/>
          </a:xfrm>
          <a:prstGeom prst="rect">
            <a:avLst/>
          </a:prstGeom>
        </p:spPr>
      </p:pic>
      <p:pic>
        <p:nvPicPr>
          <p:cNvPr id="8" name="Immagine 7">
            <a:extLst>
              <a:ext uri="{FF2B5EF4-FFF2-40B4-BE49-F238E27FC236}">
                <a16:creationId xmlns:a16="http://schemas.microsoft.com/office/drawing/2014/main" id="{DE5E99FA-CBD9-1D87-A8AA-BCCA344124BB}"/>
              </a:ext>
            </a:extLst>
          </p:cNvPr>
          <p:cNvPicPr>
            <a:picLocks noChangeAspect="1"/>
          </p:cNvPicPr>
          <p:nvPr/>
        </p:nvPicPr>
        <p:blipFill>
          <a:blip r:embed="rId4"/>
          <a:stretch>
            <a:fillRect/>
          </a:stretch>
        </p:blipFill>
        <p:spPr>
          <a:xfrm>
            <a:off x="8211127" y="4344162"/>
            <a:ext cx="3764395" cy="2352747"/>
          </a:xfrm>
          <a:prstGeom prst="rect">
            <a:avLst/>
          </a:prstGeom>
        </p:spPr>
      </p:pic>
      <p:pic>
        <p:nvPicPr>
          <p:cNvPr id="11" name="Immagine 10">
            <a:extLst>
              <a:ext uri="{FF2B5EF4-FFF2-40B4-BE49-F238E27FC236}">
                <a16:creationId xmlns:a16="http://schemas.microsoft.com/office/drawing/2014/main" id="{186E08C9-7207-D242-07D7-D9AA4875625D}"/>
              </a:ext>
            </a:extLst>
          </p:cNvPr>
          <p:cNvPicPr>
            <a:picLocks noChangeAspect="1"/>
          </p:cNvPicPr>
          <p:nvPr/>
        </p:nvPicPr>
        <p:blipFill>
          <a:blip r:embed="rId5"/>
          <a:stretch>
            <a:fillRect/>
          </a:stretch>
        </p:blipFill>
        <p:spPr>
          <a:xfrm>
            <a:off x="1834434" y="5627703"/>
            <a:ext cx="1752600" cy="1028700"/>
          </a:xfrm>
          <a:prstGeom prst="rect">
            <a:avLst/>
          </a:prstGeom>
        </p:spPr>
      </p:pic>
    </p:spTree>
    <p:extLst>
      <p:ext uri="{BB962C8B-B14F-4D97-AF65-F5344CB8AC3E}">
        <p14:creationId xmlns:p14="http://schemas.microsoft.com/office/powerpoint/2010/main" val="3356782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olo 1">
            <a:extLst>
              <a:ext uri="{FF2B5EF4-FFF2-40B4-BE49-F238E27FC236}">
                <a16:creationId xmlns:a16="http://schemas.microsoft.com/office/drawing/2014/main" id="{A3882C0A-BFB8-80EF-943B-9543C10A8F86}"/>
              </a:ext>
            </a:extLst>
          </p:cNvPr>
          <p:cNvSpPr>
            <a:spLocks noGrp="1"/>
          </p:cNvSpPr>
          <p:nvPr>
            <p:ph type="title"/>
          </p:nvPr>
        </p:nvSpPr>
        <p:spPr>
          <a:xfrm>
            <a:off x="638881" y="390525"/>
            <a:ext cx="10909640" cy="1510301"/>
          </a:xfrm>
        </p:spPr>
        <p:txBody>
          <a:bodyPr vert="horz" lIns="91440" tIns="45720" rIns="91440" bIns="45720" rtlCol="0" anchor="ctr">
            <a:normAutofit/>
          </a:bodyPr>
          <a:lstStyle/>
          <a:p>
            <a:pPr algn="ctr"/>
            <a:r>
              <a:rPr lang="en-US" sz="5400" b="1" kern="1200" dirty="0" err="1">
                <a:solidFill>
                  <a:srgbClr val="FFFFFF"/>
                </a:solidFill>
                <a:latin typeface="+mj-lt"/>
                <a:ea typeface="+mj-ea"/>
                <a:cs typeface="+mj-cs"/>
              </a:rPr>
              <a:t>Conclusioni</a:t>
            </a:r>
            <a:endParaRPr lang="en-US" sz="5400" b="1" kern="1200" dirty="0">
              <a:solidFill>
                <a:srgbClr val="FFFFFF"/>
              </a:solidFill>
              <a:latin typeface="+mj-lt"/>
              <a:ea typeface="+mj-ea"/>
              <a:cs typeface="+mj-cs"/>
            </a:endParaRPr>
          </a:p>
        </p:txBody>
      </p:sp>
      <p:sp>
        <p:nvSpPr>
          <p:cNvPr id="14" name="sketch line">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asellaDiTesto 3">
            <a:extLst>
              <a:ext uri="{FF2B5EF4-FFF2-40B4-BE49-F238E27FC236}">
                <a16:creationId xmlns:a16="http://schemas.microsoft.com/office/drawing/2014/main" id="{F9B0B50F-B02A-808D-C03B-5EB32CB0B75B}"/>
              </a:ext>
            </a:extLst>
          </p:cNvPr>
          <p:cNvSpPr txBox="1"/>
          <p:nvPr/>
        </p:nvSpPr>
        <p:spPr>
          <a:xfrm>
            <a:off x="397164" y="2946400"/>
            <a:ext cx="11490036" cy="4524315"/>
          </a:xfrm>
          <a:prstGeom prst="rect">
            <a:avLst/>
          </a:prstGeom>
          <a:noFill/>
        </p:spPr>
        <p:txBody>
          <a:bodyPr wrap="square" rtlCol="0">
            <a:spAutoFit/>
          </a:bodyPr>
          <a:lstStyle/>
          <a:p>
            <a:pPr marL="285750" indent="-285750">
              <a:buFont typeface="Arial" panose="020B0604020202020204" pitchFamily="34" charset="0"/>
              <a:buChar char="•"/>
            </a:pPr>
            <a:r>
              <a:rPr lang="it-IT" sz="1800" b="0" i="0" dirty="0">
                <a:solidFill>
                  <a:srgbClr val="000000"/>
                </a:solidFill>
                <a:effectLst/>
                <a:latin typeface="Calibri" panose="020F0502020204030204" pitchFamily="34" charset="0"/>
              </a:rPr>
              <a:t>Le minacce analizzate in questo caso di studio sono solo 5, ma effettivamente le minacce che colpiscono questa organizzazione sono molte di più e sono appartenenti alle più svariate categorie.</a:t>
            </a:r>
            <a:r>
              <a:rPr lang="it-IT" dirty="0"/>
              <a:t> </a:t>
            </a:r>
            <a:br>
              <a:rPr lang="it-IT" dirty="0"/>
            </a:br>
            <a:endParaRPr lang="it-IT" dirty="0"/>
          </a:p>
          <a:p>
            <a:pPr marL="285750" indent="-285750">
              <a:buFont typeface="Arial" panose="020B0604020202020204" pitchFamily="34" charset="0"/>
              <a:buChar char="•"/>
            </a:pPr>
            <a:r>
              <a:rPr lang="it-IT" dirty="0">
                <a:solidFill>
                  <a:srgbClr val="000000"/>
                </a:solidFill>
                <a:latin typeface="Calibri" panose="020F0502020204030204" pitchFamily="34" charset="0"/>
              </a:rPr>
              <a:t>L</a:t>
            </a:r>
            <a:r>
              <a:rPr lang="it-IT" sz="1800" b="0" i="0" dirty="0">
                <a:solidFill>
                  <a:srgbClr val="000000"/>
                </a:solidFill>
                <a:effectLst/>
                <a:latin typeface="Calibri" panose="020F0502020204030204" pitchFamily="34" charset="0"/>
              </a:rPr>
              <a:t>a minaccia più probabile è quella di malware con un impatto molto alto, seguita dalle minaccia DDOS, problemi tecnici e Data </a:t>
            </a:r>
            <a:r>
              <a:rPr lang="it-IT" sz="1800" b="0" i="0" dirty="0" err="1">
                <a:solidFill>
                  <a:srgbClr val="000000"/>
                </a:solidFill>
                <a:effectLst/>
                <a:latin typeface="Calibri" panose="020F0502020204030204" pitchFamily="34" charset="0"/>
              </a:rPr>
              <a:t>Breach</a:t>
            </a:r>
            <a:r>
              <a:rPr lang="it-IT" sz="1800" b="0" i="0" dirty="0">
                <a:solidFill>
                  <a:srgbClr val="000000"/>
                </a:solidFill>
                <a:effectLst/>
                <a:latin typeface="Calibri" panose="020F0502020204030204" pitchFamily="34" charset="0"/>
              </a:rPr>
              <a:t> fino ad arrivare alla minaccia con minor probabilità, ovvero quella di incendio.</a:t>
            </a:r>
            <a:r>
              <a:rPr lang="it-IT" dirty="0"/>
              <a:t> </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dirty="0">
                <a:solidFill>
                  <a:srgbClr val="000000"/>
                </a:solidFill>
                <a:latin typeface="Calibri" panose="020F0502020204030204" pitchFamily="34" charset="0"/>
              </a:rPr>
              <a:t>S</a:t>
            </a:r>
            <a:r>
              <a:rPr lang="it-IT" sz="1800" b="0" i="0" dirty="0">
                <a:solidFill>
                  <a:srgbClr val="000000"/>
                </a:solidFill>
                <a:effectLst/>
                <a:latin typeface="Calibri" panose="020F0502020204030204" pitchFamily="34" charset="0"/>
              </a:rPr>
              <a:t>i è reso indispensabile avviare opzioni di recupero ma anche di prevenzione, attraverso la messa in atto di controlli adeguati</a:t>
            </a:r>
            <a:r>
              <a:rPr lang="it-IT" dirty="0">
                <a:solidFill>
                  <a:srgbClr val="000000"/>
                </a:solidFill>
                <a:latin typeface="Calibri" panose="020F0502020204030204" pitchFamily="34" charset="0"/>
              </a:rPr>
              <a:t>  </a:t>
            </a:r>
            <a:r>
              <a:rPr lang="it-IT" dirty="0">
                <a:solidFill>
                  <a:srgbClr val="000000"/>
                </a:solidFill>
                <a:latin typeface="Calibri" panose="020F0502020204030204" pitchFamily="34" charset="0"/>
                <a:sym typeface="Wingdings" panose="05000000000000000000" pitchFamily="2" charset="2"/>
              </a:rPr>
              <a:t></a:t>
            </a:r>
            <a:r>
              <a:rPr lang="it-IT" sz="1800" b="0" i="0" dirty="0">
                <a:solidFill>
                  <a:srgbClr val="000000"/>
                </a:solidFill>
                <a:effectLst/>
                <a:latin typeface="Calibri" panose="020F0502020204030204" pitchFamily="34" charset="0"/>
              </a:rPr>
              <a:t> la minaccia malware (con la probabilità più alta di accadimento) si è attenuata.                                                                     Il controllo di sicurezza che è stato applicato è ideale, la probabilità di accadimento è diminuita.</a:t>
            </a:r>
            <a:r>
              <a:rPr lang="it-IT" dirty="0"/>
              <a:t> </a:t>
            </a:r>
          </a:p>
          <a:p>
            <a:endParaRPr lang="it-IT" dirty="0"/>
          </a:p>
          <a:p>
            <a:pPr marL="285750" indent="-285750">
              <a:buFont typeface="Arial" panose="020B0604020202020204" pitchFamily="34" charset="0"/>
              <a:buChar char="•"/>
            </a:pPr>
            <a:r>
              <a:rPr lang="it-IT" dirty="0"/>
              <a:t>Normalizzando abbiamo abbandonato i numeri soffermandoci sulla formula qualitativa (massimo livello di rischio)</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dirty="0"/>
              <a:t>Per i test statistici ho usato variabili casuali discrete</a:t>
            </a:r>
            <a:br>
              <a:rPr lang="it-IT" dirty="0"/>
            </a:br>
            <a:br>
              <a:rPr lang="it-IT" dirty="0"/>
            </a:br>
            <a:br>
              <a:rPr lang="it-IT" dirty="0"/>
            </a:br>
            <a:endParaRPr lang="it-IT" dirty="0"/>
          </a:p>
        </p:txBody>
      </p:sp>
    </p:spTree>
    <p:extLst>
      <p:ext uri="{BB962C8B-B14F-4D97-AF65-F5344CB8AC3E}">
        <p14:creationId xmlns:p14="http://schemas.microsoft.com/office/powerpoint/2010/main" val="1540454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Arc 4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2" name="Segnaposto contenuto 31">
            <a:extLst>
              <a:ext uri="{FF2B5EF4-FFF2-40B4-BE49-F238E27FC236}">
                <a16:creationId xmlns:a16="http://schemas.microsoft.com/office/drawing/2014/main" id="{7409C600-EA8B-1724-B3FD-8875B1AA067F}"/>
              </a:ext>
            </a:extLst>
          </p:cNvPr>
          <p:cNvSpPr>
            <a:spLocks noGrp="1"/>
          </p:cNvSpPr>
          <p:nvPr>
            <p:ph idx="1"/>
          </p:nvPr>
        </p:nvSpPr>
        <p:spPr>
          <a:xfrm>
            <a:off x="828161" y="419387"/>
            <a:ext cx="10515600" cy="4351338"/>
          </a:xfrm>
        </p:spPr>
        <p:txBody>
          <a:bodyPr vert="horz" lIns="91440" tIns="45720" rIns="91440" bIns="45720" rtlCol="0">
            <a:normAutofit/>
          </a:bodyPr>
          <a:lstStyle/>
          <a:p>
            <a:pPr marL="0" indent="0">
              <a:buNone/>
            </a:pPr>
            <a:r>
              <a:rPr lang="en-US" b="1" dirty="0"/>
              <a:t>OBIETTIVO</a:t>
            </a:r>
            <a:r>
              <a:rPr lang="en-US" dirty="0"/>
              <a:t>:</a:t>
            </a:r>
            <a:r>
              <a:rPr lang="en-US" dirty="0">
                <a:sym typeface="Wingdings" panose="05000000000000000000" pitchFamily="2" charset="2"/>
              </a:rPr>
              <a:t> </a:t>
            </a:r>
            <a:r>
              <a:rPr lang="en-US" dirty="0" err="1"/>
              <a:t>determinare</a:t>
            </a:r>
            <a:r>
              <a:rPr lang="en-US" dirty="0"/>
              <a:t> il </a:t>
            </a:r>
            <a:r>
              <a:rPr lang="en-US" dirty="0" err="1"/>
              <a:t>livello</a:t>
            </a:r>
            <a:r>
              <a:rPr lang="en-US" dirty="0"/>
              <a:t> di </a:t>
            </a:r>
            <a:r>
              <a:rPr lang="en-US" dirty="0" err="1"/>
              <a:t>rischio</a:t>
            </a:r>
            <a:r>
              <a:rPr lang="en-US" dirty="0"/>
              <a:t> </a:t>
            </a:r>
            <a:r>
              <a:rPr lang="en-US" dirty="0" err="1"/>
              <a:t>all’interno</a:t>
            </a:r>
            <a:r>
              <a:rPr lang="en-US" dirty="0"/>
              <a:t> di </a:t>
            </a:r>
            <a:r>
              <a:rPr lang="en-US" dirty="0" err="1"/>
              <a:t>un’azienda</a:t>
            </a:r>
            <a:r>
              <a:rPr lang="en-US" dirty="0"/>
              <a:t>.</a:t>
            </a:r>
          </a:p>
          <a:p>
            <a:pPr marL="0"/>
            <a:endParaRPr lang="en-US" dirty="0"/>
          </a:p>
          <a:p>
            <a:pPr marL="0" indent="0">
              <a:buNone/>
            </a:pPr>
            <a:r>
              <a:rPr lang="en-US" b="1" dirty="0"/>
              <a:t>ANALISI EFFETTUATE</a:t>
            </a:r>
            <a:r>
              <a:rPr lang="en-US" dirty="0"/>
              <a:t>:</a:t>
            </a:r>
          </a:p>
          <a:p>
            <a:pPr marL="0"/>
            <a:r>
              <a:rPr lang="en-US" dirty="0" err="1"/>
              <a:t>Identificazione</a:t>
            </a:r>
            <a:r>
              <a:rPr lang="en-US" dirty="0"/>
              <a:t>, </a:t>
            </a:r>
            <a:r>
              <a:rPr lang="en-US" dirty="0" err="1"/>
              <a:t>analisi</a:t>
            </a:r>
            <a:r>
              <a:rPr lang="en-US" dirty="0"/>
              <a:t> e </a:t>
            </a:r>
            <a:r>
              <a:rPr lang="en-US" dirty="0" err="1"/>
              <a:t>ponderazione</a:t>
            </a:r>
            <a:r>
              <a:rPr lang="en-US" dirty="0"/>
              <a:t> del </a:t>
            </a:r>
            <a:r>
              <a:rPr lang="en-US" dirty="0" err="1"/>
              <a:t>rischio</a:t>
            </a:r>
            <a:endParaRPr lang="en-US" dirty="0"/>
          </a:p>
          <a:p>
            <a:r>
              <a:rPr lang="en-US" dirty="0" err="1"/>
              <a:t>Valutazione</a:t>
            </a:r>
            <a:r>
              <a:rPr lang="en-US" dirty="0"/>
              <a:t> del </a:t>
            </a:r>
            <a:r>
              <a:rPr lang="en-US" dirty="0" err="1"/>
              <a:t>rischio</a:t>
            </a:r>
            <a:r>
              <a:rPr lang="en-US" dirty="0"/>
              <a:t> </a:t>
            </a:r>
            <a:r>
              <a:rPr lang="en-US" dirty="0">
                <a:sym typeface="Wingdings" panose="05000000000000000000" pitchFamily="2" charset="2"/>
              </a:rPr>
              <a:t> </a:t>
            </a:r>
            <a:r>
              <a:rPr lang="en-US" dirty="0" err="1">
                <a:sym typeface="Wingdings" panose="05000000000000000000" pitchFamily="2" charset="2"/>
              </a:rPr>
              <a:t>determinazione</a:t>
            </a:r>
            <a:r>
              <a:rPr lang="en-US" dirty="0">
                <a:sym typeface="Wingdings" panose="05000000000000000000" pitchFamily="2" charset="2"/>
              </a:rPr>
              <a:t> </a:t>
            </a:r>
            <a:r>
              <a:rPr lang="en-US" dirty="0" err="1">
                <a:sym typeface="Wingdings" panose="05000000000000000000" pitchFamily="2" charset="2"/>
              </a:rPr>
              <a:t>quantitativa</a:t>
            </a:r>
            <a:r>
              <a:rPr lang="en-US" dirty="0">
                <a:sym typeface="Wingdings" panose="05000000000000000000" pitchFamily="2" charset="2"/>
              </a:rPr>
              <a:t> e </a:t>
            </a:r>
            <a:r>
              <a:rPr lang="en-US" dirty="0" err="1">
                <a:sym typeface="Wingdings" panose="05000000000000000000" pitchFamily="2" charset="2"/>
              </a:rPr>
              <a:t>qualitativa</a:t>
            </a:r>
            <a:r>
              <a:rPr lang="en-US" dirty="0">
                <a:sym typeface="Wingdings" panose="05000000000000000000" pitchFamily="2" charset="2"/>
              </a:rPr>
              <a:t> </a:t>
            </a:r>
          </a:p>
          <a:p>
            <a:r>
              <a:rPr lang="en-US" dirty="0" err="1">
                <a:sym typeface="Wingdings" panose="05000000000000000000" pitchFamily="2" charset="2"/>
              </a:rPr>
              <a:t>Controlli</a:t>
            </a:r>
            <a:r>
              <a:rPr lang="en-US" dirty="0">
                <a:sym typeface="Wingdings" panose="05000000000000000000" pitchFamily="2" charset="2"/>
              </a:rPr>
              <a:t> di </a:t>
            </a:r>
            <a:r>
              <a:rPr lang="en-US" dirty="0" err="1">
                <a:sym typeface="Wingdings" panose="05000000000000000000" pitchFamily="2" charset="2"/>
              </a:rPr>
              <a:t>sicurezza</a:t>
            </a:r>
            <a:endParaRPr lang="en-US" dirty="0">
              <a:sym typeface="Wingdings" panose="05000000000000000000" pitchFamily="2" charset="2"/>
            </a:endParaRPr>
          </a:p>
          <a:p>
            <a:r>
              <a:rPr lang="en-US" dirty="0" err="1">
                <a:sym typeface="Wingdings" panose="05000000000000000000" pitchFamily="2" charset="2"/>
              </a:rPr>
              <a:t>Normalizzazione</a:t>
            </a:r>
            <a:r>
              <a:rPr lang="en-US" dirty="0">
                <a:sym typeface="Wingdings" panose="05000000000000000000" pitchFamily="2" charset="2"/>
              </a:rPr>
              <a:t> </a:t>
            </a:r>
          </a:p>
          <a:p>
            <a:r>
              <a:rPr lang="en-US" dirty="0">
                <a:sym typeface="Wingdings" panose="05000000000000000000" pitchFamily="2" charset="2"/>
              </a:rPr>
              <a:t>Test </a:t>
            </a:r>
            <a:r>
              <a:rPr lang="en-US" dirty="0" err="1">
                <a:sym typeface="Wingdings" panose="05000000000000000000" pitchFamily="2" charset="2"/>
              </a:rPr>
              <a:t>statistici</a:t>
            </a:r>
            <a:endParaRPr lang="en-US" dirty="0">
              <a:sym typeface="Wingdings" panose="05000000000000000000" pitchFamily="2" charset="2"/>
            </a:endParaRPr>
          </a:p>
        </p:txBody>
      </p:sp>
      <p:sp>
        <p:nvSpPr>
          <p:cNvPr id="21" name="Segnaposto contenuto 2">
            <a:extLst>
              <a:ext uri="{FF2B5EF4-FFF2-40B4-BE49-F238E27FC236}">
                <a16:creationId xmlns:a16="http://schemas.microsoft.com/office/drawing/2014/main" id="{A9078D50-5598-80A2-3660-337E1A24813A}"/>
              </a:ext>
            </a:extLst>
          </p:cNvPr>
          <p:cNvSpPr txBox="1">
            <a:spLocks/>
          </p:cNvSpPr>
          <p:nvPr/>
        </p:nvSpPr>
        <p:spPr>
          <a:xfrm>
            <a:off x="1173884" y="4313960"/>
            <a:ext cx="3998480" cy="21422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36" name="Segnaposto contenuto 2">
            <a:extLst>
              <a:ext uri="{FF2B5EF4-FFF2-40B4-BE49-F238E27FC236}">
                <a16:creationId xmlns:a16="http://schemas.microsoft.com/office/drawing/2014/main" id="{A0C9CA7C-BC68-8D02-0288-8B070EF727C3}"/>
              </a:ext>
            </a:extLst>
          </p:cNvPr>
          <p:cNvSpPr txBox="1">
            <a:spLocks/>
          </p:cNvSpPr>
          <p:nvPr/>
        </p:nvSpPr>
        <p:spPr>
          <a:xfrm>
            <a:off x="4343662" y="4313960"/>
            <a:ext cx="3288836" cy="1611027"/>
          </a:xfrm>
          <a:prstGeom prst="rect">
            <a:avLst/>
          </a:prstGeom>
          <a:ln>
            <a:solidFill>
              <a:schemeClr val="tx1"/>
            </a:solidFill>
          </a:ln>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it-IT" sz="1800" b="1" i="1" dirty="0"/>
              <a:t>Risk </a:t>
            </a:r>
            <a:r>
              <a:rPr lang="it-IT" sz="1800" b="1" i="1" dirty="0" err="1"/>
              <a:t>assessment</a:t>
            </a:r>
            <a:r>
              <a:rPr lang="it-IT" sz="1800" b="1" i="1" dirty="0"/>
              <a:t>: </a:t>
            </a:r>
            <a:r>
              <a:rPr lang="it-IT" sz="1800" dirty="0">
                <a:ea typeface="Calibri" panose="020F0502020204030204" pitchFamily="34" charset="0"/>
                <a:cs typeface="Times New Roman" panose="02020603050405020304" pitchFamily="18" charset="0"/>
              </a:rPr>
              <a:t>indica la valutazione del rischio, è volto a individuare e analizzare i rischi per capire quali siano le priorità di intervento e produrre poi azioni strategiche per contenerli o attenuarli. </a:t>
            </a:r>
            <a:endParaRPr lang="it-IT" sz="1800" dirty="0"/>
          </a:p>
          <a:p>
            <a:pPr marL="0" indent="0">
              <a:buFont typeface="Arial" panose="020B0604020202020204" pitchFamily="34" charset="0"/>
              <a:buNone/>
            </a:pPr>
            <a:endParaRPr lang="it-IT" dirty="0"/>
          </a:p>
        </p:txBody>
      </p:sp>
      <p:sp>
        <p:nvSpPr>
          <p:cNvPr id="38" name="Segnaposto contenuto 2">
            <a:extLst>
              <a:ext uri="{FF2B5EF4-FFF2-40B4-BE49-F238E27FC236}">
                <a16:creationId xmlns:a16="http://schemas.microsoft.com/office/drawing/2014/main" id="{F2B635D7-3EBD-DF1A-61B0-7080E0568C9F}"/>
              </a:ext>
            </a:extLst>
          </p:cNvPr>
          <p:cNvSpPr txBox="1">
            <a:spLocks/>
          </p:cNvSpPr>
          <p:nvPr/>
        </p:nvSpPr>
        <p:spPr>
          <a:xfrm>
            <a:off x="7958143" y="4313960"/>
            <a:ext cx="3059973" cy="1611027"/>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it-IT" sz="1800" b="1" dirty="0">
                <a:latin typeface="Calibri" panose="020F0502020204030204" pitchFamily="34" charset="0"/>
                <a:ea typeface="Calibri" panose="020F0502020204030204" pitchFamily="34" charset="0"/>
              </a:rPr>
              <a:t>R</a:t>
            </a:r>
            <a:r>
              <a:rPr lang="it-IT" sz="1800" b="1" dirty="0">
                <a:effectLst/>
                <a:latin typeface="Calibri" panose="020F0502020204030204" pitchFamily="34" charset="0"/>
                <a:ea typeface="Calibri" panose="020F0502020204030204" pitchFamily="34" charset="0"/>
              </a:rPr>
              <a:t>ischio</a:t>
            </a:r>
            <a:r>
              <a:rPr lang="it-IT" sz="1800" b="1" dirty="0">
                <a:latin typeface="Calibri" panose="020F0502020204030204" pitchFamily="34" charset="0"/>
                <a:ea typeface="Calibri" panose="020F0502020204030204" pitchFamily="34" charset="0"/>
              </a:rPr>
              <a:t>: </a:t>
            </a:r>
            <a:r>
              <a:rPr lang="it-IT" sz="1800" dirty="0">
                <a:effectLst/>
                <a:latin typeface="Calibri" panose="020F0502020204030204" pitchFamily="34" charset="0"/>
                <a:ea typeface="Calibri" panose="020F0502020204030204" pitchFamily="34" charset="0"/>
              </a:rPr>
              <a:t>potenzialità che un'azione o un'attività porti a una perdita o ad un evento indesiderabile.</a:t>
            </a:r>
            <a:endParaRPr lang="it-IT" sz="1800" dirty="0"/>
          </a:p>
        </p:txBody>
      </p:sp>
    </p:spTree>
    <p:extLst>
      <p:ext uri="{BB962C8B-B14F-4D97-AF65-F5344CB8AC3E}">
        <p14:creationId xmlns:p14="http://schemas.microsoft.com/office/powerpoint/2010/main" val="1759124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2ABE7C41-8DD6-5762-5389-26395D6F3283}"/>
              </a:ext>
            </a:extLst>
          </p:cNvPr>
          <p:cNvSpPr>
            <a:spLocks noGrp="1"/>
          </p:cNvSpPr>
          <p:nvPr>
            <p:ph type="title"/>
          </p:nvPr>
        </p:nvSpPr>
        <p:spPr>
          <a:xfrm>
            <a:off x="838200" y="365125"/>
            <a:ext cx="10515600" cy="1325563"/>
          </a:xfrm>
        </p:spPr>
        <p:txBody>
          <a:bodyPr>
            <a:normAutofit/>
          </a:bodyPr>
          <a:lstStyle/>
          <a:p>
            <a:r>
              <a:rPr lang="it-IT" sz="5400" b="1" dirty="0"/>
              <a:t>Contesto aziendale: Amazon.com</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egnaposto contenuto 2">
            <a:extLst>
              <a:ext uri="{FF2B5EF4-FFF2-40B4-BE49-F238E27FC236}">
                <a16:creationId xmlns:a16="http://schemas.microsoft.com/office/drawing/2014/main" id="{CDE7AEA9-ECF0-1C99-C356-B5755ADA505B}"/>
              </a:ext>
            </a:extLst>
          </p:cNvPr>
          <p:cNvSpPr>
            <a:spLocks noGrp="1"/>
          </p:cNvSpPr>
          <p:nvPr>
            <p:ph idx="1"/>
          </p:nvPr>
        </p:nvSpPr>
        <p:spPr>
          <a:xfrm>
            <a:off x="838200" y="1929383"/>
            <a:ext cx="10515600" cy="4563491"/>
          </a:xfrm>
        </p:spPr>
        <p:txBody>
          <a:bodyPr>
            <a:normAutofit/>
          </a:bodyPr>
          <a:lstStyle/>
          <a:p>
            <a:r>
              <a:rPr lang="it-IT" dirty="0">
                <a:latin typeface="Calibri" panose="020F0502020204030204" pitchFamily="34" charset="0"/>
                <a:ea typeface="Calibri" panose="020F0502020204030204" pitchFamily="34" charset="0"/>
              </a:rPr>
              <a:t>A</a:t>
            </a:r>
            <a:r>
              <a:rPr lang="it-IT" dirty="0">
                <a:effectLst/>
                <a:latin typeface="Calibri" panose="020F0502020204030204" pitchFamily="34" charset="0"/>
                <a:ea typeface="Calibri" panose="020F0502020204030204" pitchFamily="34" charset="0"/>
              </a:rPr>
              <a:t>zienda originaria degli USA che si occupa di </a:t>
            </a:r>
            <a:r>
              <a:rPr lang="it-IT" b="1" dirty="0">
                <a:effectLst/>
                <a:latin typeface="Calibri" panose="020F0502020204030204" pitchFamily="34" charset="0"/>
                <a:ea typeface="Calibri" panose="020F0502020204030204" pitchFamily="34" charset="0"/>
              </a:rPr>
              <a:t>e-commerce</a:t>
            </a:r>
            <a:r>
              <a:rPr lang="it-IT" dirty="0">
                <a:effectLst/>
                <a:latin typeface="Calibri" panose="020F0502020204030204" pitchFamily="34" charset="0"/>
                <a:ea typeface="Calibri" panose="020F0502020204030204" pitchFamily="34" charset="0"/>
              </a:rPr>
              <a:t> insieme ai servizi di </a:t>
            </a:r>
            <a:r>
              <a:rPr lang="it-IT" b="1" dirty="0">
                <a:effectLst/>
                <a:latin typeface="Calibri" panose="020F0502020204030204" pitchFamily="34" charset="0"/>
                <a:ea typeface="Calibri" panose="020F0502020204030204" pitchFamily="34" charset="0"/>
              </a:rPr>
              <a:t>cloud computing</a:t>
            </a:r>
          </a:p>
          <a:p>
            <a:r>
              <a:rPr lang="it-IT" dirty="0">
                <a:effectLst/>
                <a:latin typeface="Calibri" panose="020F0502020204030204" pitchFamily="34" charset="0"/>
                <a:ea typeface="Calibri" panose="020F0502020204030204" pitchFamily="34" charset="0"/>
              </a:rPr>
              <a:t>L'azienda Amazon è stata fondata nel 1994 da Jeff </a:t>
            </a:r>
            <a:r>
              <a:rPr lang="it-IT" dirty="0" err="1">
                <a:effectLst/>
                <a:latin typeface="Calibri" panose="020F0502020204030204" pitchFamily="34" charset="0"/>
                <a:ea typeface="Calibri" panose="020F0502020204030204" pitchFamily="34" charset="0"/>
              </a:rPr>
              <a:t>Bezos</a:t>
            </a:r>
            <a:endParaRPr lang="it-IT" dirty="0">
              <a:effectLst/>
              <a:latin typeface="Calibri" panose="020F0502020204030204" pitchFamily="34" charset="0"/>
              <a:ea typeface="Calibri" panose="020F0502020204030204" pitchFamily="34" charset="0"/>
            </a:endParaRPr>
          </a:p>
          <a:p>
            <a:r>
              <a:rPr lang="it-IT" dirty="0">
                <a:effectLst/>
                <a:latin typeface="Calibri" panose="020F0502020204030204" pitchFamily="34" charset="0"/>
                <a:ea typeface="Calibri" panose="020F0502020204030204" pitchFamily="34" charset="0"/>
              </a:rPr>
              <a:t>La sua sede è città di Seattle nello stato americano di</a:t>
            </a:r>
            <a:r>
              <a:rPr lang="it-IT" b="1" dirty="0">
                <a:effectLst/>
                <a:latin typeface="Calibri" panose="020F0502020204030204" pitchFamily="34" charset="0"/>
                <a:ea typeface="Calibri" panose="020F0502020204030204" pitchFamily="34" charset="0"/>
              </a:rPr>
              <a:t> </a:t>
            </a:r>
            <a:r>
              <a:rPr lang="it-IT" dirty="0">
                <a:effectLst/>
                <a:latin typeface="Calibri" panose="020F0502020204030204" pitchFamily="34" charset="0"/>
                <a:ea typeface="Calibri" panose="020F0502020204030204" pitchFamily="34" charset="0"/>
              </a:rPr>
              <a:t>Washington</a:t>
            </a:r>
            <a:endParaRPr lang="it-IT" dirty="0">
              <a:latin typeface="Calibri" panose="020F0502020204030204" pitchFamily="34" charset="0"/>
              <a:ea typeface="Calibri" panose="020F0502020204030204" pitchFamily="34" charset="0"/>
            </a:endParaRPr>
          </a:p>
          <a:p>
            <a:r>
              <a:rPr lang="it-IT" dirty="0">
                <a:effectLst/>
                <a:latin typeface="Calibri" panose="020F0502020204030204" pitchFamily="34" charset="0"/>
                <a:ea typeface="Times New Roman" panose="02020603050405020304" pitchFamily="18" charset="0"/>
              </a:rPr>
              <a:t>È riuscita a creare </a:t>
            </a:r>
            <a:r>
              <a:rPr lang="it-IT" b="1" dirty="0">
                <a:effectLst/>
                <a:latin typeface="Calibri" panose="020F0502020204030204" pitchFamily="34" charset="0"/>
                <a:ea typeface="Times New Roman" panose="02020603050405020304" pitchFamily="18" charset="0"/>
              </a:rPr>
              <a:t>siti web completamente indipendenti </a:t>
            </a:r>
            <a:r>
              <a:rPr lang="it-IT" dirty="0">
                <a:effectLst/>
                <a:latin typeface="Calibri" panose="020F0502020204030204" pitchFamily="34" charset="0"/>
                <a:ea typeface="Times New Roman" panose="02020603050405020304" pitchFamily="18" charset="0"/>
              </a:rPr>
              <a:t>per molti mercati in cui è presente in tutto il mondo, </a:t>
            </a:r>
            <a:r>
              <a:rPr lang="it-IT" dirty="0">
                <a:effectLst/>
                <a:latin typeface="Calibri" panose="020F0502020204030204" pitchFamily="34" charset="0"/>
                <a:ea typeface="Times New Roman" panose="02020603050405020304" pitchFamily="18" charset="0"/>
                <a:cs typeface="Calibri" panose="020F0502020204030204" pitchFamily="34" charset="0"/>
              </a:rPr>
              <a:t>In questo modo è in grado di offrire i </a:t>
            </a:r>
            <a:r>
              <a:rPr lang="it-IT" b="1" dirty="0">
                <a:effectLst/>
                <a:latin typeface="Calibri" panose="020F0502020204030204" pitchFamily="34" charset="0"/>
                <a:ea typeface="Times New Roman" panose="02020603050405020304" pitchFamily="18" charset="0"/>
                <a:cs typeface="Calibri" panose="020F0502020204030204" pitchFamily="34" charset="0"/>
              </a:rPr>
              <a:t>prodotti specifici </a:t>
            </a:r>
            <a:r>
              <a:rPr lang="it-IT" dirty="0">
                <a:effectLst/>
                <a:latin typeface="Calibri" panose="020F0502020204030204" pitchFamily="34" charset="0"/>
                <a:ea typeface="Times New Roman" panose="02020603050405020304" pitchFamily="18" charset="0"/>
                <a:cs typeface="Calibri" panose="020F0502020204030204" pitchFamily="34" charset="0"/>
              </a:rPr>
              <a:t>di ciascuno di quei paesi.</a:t>
            </a:r>
          </a:p>
          <a:p>
            <a:r>
              <a:rPr lang="it-IT" dirty="0">
                <a:effectLst/>
                <a:latin typeface="Calibri" panose="020F0502020204030204" pitchFamily="34" charset="0"/>
                <a:ea typeface="Calibri" panose="020F0502020204030204" pitchFamily="34" charset="0"/>
                <a:cs typeface="Calibri" panose="020F0502020204030204" pitchFamily="34" charset="0"/>
              </a:rPr>
              <a:t>Il 23 novembre 2010 viene lanciata la versione italiana di Amazon.</a:t>
            </a:r>
            <a:endParaRPr lang="it-IT" dirty="0">
              <a:effectLst/>
              <a:latin typeface="Calibri" panose="020F0502020204030204" pitchFamily="34" charset="0"/>
              <a:ea typeface="Calibri" panose="020F0502020204030204" pitchFamily="34" charset="0"/>
              <a:cs typeface="Times New Roman" panose="02020603050405020304" pitchFamily="18" charset="0"/>
            </a:endParaRPr>
          </a:p>
          <a:p>
            <a:r>
              <a:rPr lang="it-IT" dirty="0">
                <a:latin typeface="Calibri" panose="020F0502020204030204" pitchFamily="34" charset="0"/>
                <a:ea typeface="Calibri" panose="020F0502020204030204" pitchFamily="34" charset="0"/>
                <a:cs typeface="Calibri" panose="020F0502020204030204" pitchFamily="34" charset="0"/>
              </a:rPr>
              <a:t>Fornisce una serie di </a:t>
            </a:r>
            <a:r>
              <a:rPr lang="it-IT" b="1" dirty="0">
                <a:latin typeface="Calibri" panose="020F0502020204030204" pitchFamily="34" charset="0"/>
                <a:ea typeface="Calibri" panose="020F0502020204030204" pitchFamily="34" charset="0"/>
                <a:cs typeface="Calibri" panose="020F0502020204030204" pitchFamily="34" charset="0"/>
              </a:rPr>
              <a:t>servizi</a:t>
            </a:r>
            <a:r>
              <a:rPr lang="it-IT" dirty="0">
                <a:latin typeface="Calibri" panose="020F0502020204030204" pitchFamily="34" charset="0"/>
                <a:ea typeface="Calibri" panose="020F0502020204030204" pitchFamily="34" charset="0"/>
                <a:cs typeface="Calibri" panose="020F0502020204030204" pitchFamily="34" charset="0"/>
              </a:rPr>
              <a:t> </a:t>
            </a:r>
            <a:endParaRPr lang="it-IT"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it-IT" sz="2200" dirty="0"/>
          </a:p>
        </p:txBody>
      </p:sp>
    </p:spTree>
    <p:extLst>
      <p:ext uri="{BB962C8B-B14F-4D97-AF65-F5344CB8AC3E}">
        <p14:creationId xmlns:p14="http://schemas.microsoft.com/office/powerpoint/2010/main" val="2115413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1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2ABE7C41-8DD6-5762-5389-26395D6F3283}"/>
              </a:ext>
            </a:extLst>
          </p:cNvPr>
          <p:cNvSpPr>
            <a:spLocks noGrp="1"/>
          </p:cNvSpPr>
          <p:nvPr>
            <p:ph type="title"/>
          </p:nvPr>
        </p:nvSpPr>
        <p:spPr>
          <a:xfrm>
            <a:off x="670705" y="112476"/>
            <a:ext cx="8852118" cy="1135737"/>
          </a:xfrm>
        </p:spPr>
        <p:txBody>
          <a:bodyPr>
            <a:noAutofit/>
          </a:bodyPr>
          <a:lstStyle/>
          <a:p>
            <a:r>
              <a:rPr lang="it-IT" b="1" dirty="0"/>
              <a:t>Struttura organizzativa e organigramma</a:t>
            </a:r>
          </a:p>
        </p:txBody>
      </p:sp>
      <p:sp>
        <p:nvSpPr>
          <p:cNvPr id="4" name="Segnaposto contenuto 3">
            <a:extLst>
              <a:ext uri="{FF2B5EF4-FFF2-40B4-BE49-F238E27FC236}">
                <a16:creationId xmlns:a16="http://schemas.microsoft.com/office/drawing/2014/main" id="{BA123C07-362F-6C9A-41D0-8895F5EA9431}"/>
              </a:ext>
            </a:extLst>
          </p:cNvPr>
          <p:cNvSpPr>
            <a:spLocks noGrp="1"/>
          </p:cNvSpPr>
          <p:nvPr>
            <p:ph idx="1"/>
          </p:nvPr>
        </p:nvSpPr>
        <p:spPr>
          <a:xfrm>
            <a:off x="641111" y="1323235"/>
            <a:ext cx="6901191" cy="5244951"/>
          </a:xfrm>
        </p:spPr>
        <p:txBody>
          <a:bodyPr>
            <a:normAutofit fontScale="92500" lnSpcReduction="10000"/>
          </a:bodyPr>
          <a:lstStyle/>
          <a:p>
            <a:pPr marL="0" indent="0">
              <a:buNone/>
            </a:pPr>
            <a:r>
              <a:rPr lang="it-IT" sz="1800" b="1" dirty="0"/>
              <a:t>Particolarità: </a:t>
            </a:r>
            <a:r>
              <a:rPr lang="it-IT" sz="1800" dirty="0"/>
              <a:t>consente </a:t>
            </a:r>
            <a:r>
              <a:rPr lang="it-IT" sz="1800" dirty="0">
                <a:effectLst/>
                <a:ea typeface="Calibri" panose="020F0502020204030204" pitchFamily="34" charset="0"/>
                <a:cs typeface="Times New Roman" panose="02020603050405020304" pitchFamily="18" charset="0"/>
              </a:rPr>
              <a:t>un controllo completo sulle operazioni di e-commerce a livello globale e  mantiene una struttura organizzativa che supporti adeguatamente la sua espansione sul mercato.</a:t>
            </a:r>
          </a:p>
          <a:p>
            <a:pPr marL="0" indent="0">
              <a:buNone/>
            </a:pPr>
            <a:r>
              <a:rPr lang="it-IT" sz="1800" b="1" dirty="0">
                <a:cs typeface="Times New Roman" panose="02020603050405020304" pitchFamily="18" charset="0"/>
              </a:rPr>
              <a:t>Struttura organizzativa di tipo funzionale: </a:t>
            </a:r>
            <a:r>
              <a:rPr lang="it-IT" sz="1800" dirty="0">
                <a:effectLst/>
                <a:ea typeface="Calibri" panose="020F0502020204030204" pitchFamily="34" charset="0"/>
                <a:cs typeface="Times New Roman" panose="02020603050405020304" pitchFamily="18" charset="0"/>
              </a:rPr>
              <a:t>struttura si concentra sulle funzioni aziendali come basi per determinare le interazioni tra i componenti dell'organizzazione. Ogni funzione aziendale principale ha un gruppo dedicato insieme a un dirigente. </a:t>
            </a:r>
            <a:endParaRPr lang="it-IT" sz="1800" dirty="0">
              <a:cs typeface="Times New Roman" panose="02020603050405020304" pitchFamily="18" charset="0"/>
            </a:endParaRPr>
          </a:p>
          <a:p>
            <a:pPr marL="0" indent="0">
              <a:buNone/>
            </a:pPr>
            <a:r>
              <a:rPr lang="it-IT" sz="1800" b="1" dirty="0">
                <a:cs typeface="Times New Roman" panose="02020603050405020304" pitchFamily="18" charset="0"/>
              </a:rPr>
              <a:t>Obiettivo strategico: </a:t>
            </a:r>
            <a:r>
              <a:rPr lang="it-IT" sz="1800" dirty="0">
                <a:effectLst/>
                <a:ea typeface="Calibri" panose="020F0502020204030204" pitchFamily="34" charset="0"/>
                <a:cs typeface="Times New Roman" panose="02020603050405020304" pitchFamily="18" charset="0"/>
              </a:rPr>
              <a:t>consentire ad Amazon di facilitare la gestione delle operazioni di e-commerce in tutta l'organizzazione</a:t>
            </a:r>
          </a:p>
          <a:p>
            <a:pPr marL="0" indent="0">
              <a:buNone/>
            </a:pPr>
            <a:endParaRPr lang="it-IT" sz="1800" dirty="0">
              <a:cs typeface="Times New Roman" panose="02020603050405020304" pitchFamily="18" charset="0"/>
            </a:endParaRPr>
          </a:p>
          <a:p>
            <a:pPr marL="0" indent="0">
              <a:buNone/>
            </a:pPr>
            <a:r>
              <a:rPr lang="it-IT" sz="1800" dirty="0">
                <a:effectLst/>
                <a:ea typeface="Calibri" panose="020F0502020204030204" pitchFamily="34" charset="0"/>
                <a:cs typeface="Times New Roman" panose="02020603050405020304" pitchFamily="18" charset="0"/>
              </a:rPr>
              <a:t>I principali gruppi basati sulle funzioni nella struttura organizzativa di Amazon sono: </a:t>
            </a:r>
          </a:p>
          <a:p>
            <a:pPr>
              <a:spcBef>
                <a:spcPts val="0"/>
              </a:spcBef>
            </a:pPr>
            <a:r>
              <a:rPr lang="it-IT" sz="1800" dirty="0">
                <a:effectLst/>
                <a:ea typeface="Calibri" panose="020F0502020204030204" pitchFamily="34" charset="0"/>
                <a:cs typeface="Times New Roman" panose="02020603050405020304" pitchFamily="18" charset="0"/>
              </a:rPr>
              <a:t>Ufficio del CEO </a:t>
            </a:r>
          </a:p>
          <a:p>
            <a:pPr>
              <a:spcBef>
                <a:spcPts val="0"/>
              </a:spcBef>
            </a:pPr>
            <a:r>
              <a:rPr lang="it-IT" sz="1800" dirty="0">
                <a:effectLst/>
                <a:ea typeface="Calibri" panose="020F0502020204030204" pitchFamily="34" charset="0"/>
                <a:cs typeface="Times New Roman" panose="02020603050405020304" pitchFamily="18" charset="0"/>
              </a:rPr>
              <a:t>Sviluppo del business </a:t>
            </a:r>
          </a:p>
          <a:p>
            <a:pPr>
              <a:spcBef>
                <a:spcPts val="0"/>
              </a:spcBef>
            </a:pPr>
            <a:r>
              <a:rPr lang="it-IT" sz="1800" dirty="0">
                <a:effectLst/>
                <a:ea typeface="Calibri" panose="020F0502020204030204" pitchFamily="34" charset="0"/>
                <a:cs typeface="Times New Roman" panose="02020603050405020304" pitchFamily="18" charset="0"/>
              </a:rPr>
              <a:t>Amazon Web Services (AWS) </a:t>
            </a:r>
          </a:p>
          <a:p>
            <a:pPr>
              <a:spcBef>
                <a:spcPts val="0"/>
              </a:spcBef>
            </a:pPr>
            <a:r>
              <a:rPr lang="it-IT" sz="1800" dirty="0">
                <a:effectLst/>
                <a:ea typeface="Calibri" panose="020F0502020204030204" pitchFamily="34" charset="0"/>
                <a:cs typeface="Times New Roman" panose="02020603050405020304" pitchFamily="18" charset="0"/>
              </a:rPr>
              <a:t>Finanza </a:t>
            </a:r>
          </a:p>
          <a:p>
            <a:pPr>
              <a:spcBef>
                <a:spcPts val="0"/>
              </a:spcBef>
            </a:pPr>
            <a:r>
              <a:rPr lang="it-IT" sz="1800" dirty="0">
                <a:effectLst/>
                <a:ea typeface="Calibri" panose="020F0502020204030204" pitchFamily="34" charset="0"/>
                <a:cs typeface="Times New Roman" panose="02020603050405020304" pitchFamily="18" charset="0"/>
              </a:rPr>
              <a:t>Affari internazionali dei consumatori </a:t>
            </a:r>
          </a:p>
          <a:p>
            <a:pPr>
              <a:spcBef>
                <a:spcPts val="0"/>
              </a:spcBef>
            </a:pPr>
            <a:r>
              <a:rPr lang="it-IT" sz="1800" dirty="0">
                <a:effectLst/>
                <a:ea typeface="Calibri" panose="020F0502020204030204" pitchFamily="34" charset="0"/>
                <a:cs typeface="Times New Roman" panose="02020603050405020304" pitchFamily="18" charset="0"/>
              </a:rPr>
              <a:t>Contabilità </a:t>
            </a:r>
          </a:p>
          <a:p>
            <a:pPr>
              <a:spcBef>
                <a:spcPts val="0"/>
              </a:spcBef>
            </a:pPr>
            <a:r>
              <a:rPr lang="it-IT" sz="1800" dirty="0">
                <a:effectLst/>
                <a:ea typeface="Calibri" panose="020F0502020204030204" pitchFamily="34" charset="0"/>
                <a:cs typeface="Times New Roman" panose="02020603050405020304" pitchFamily="18" charset="0"/>
              </a:rPr>
              <a:t>Affari dei consumatori </a:t>
            </a:r>
          </a:p>
          <a:p>
            <a:pPr>
              <a:spcBef>
                <a:spcPts val="0"/>
              </a:spcBef>
            </a:pPr>
            <a:r>
              <a:rPr lang="it-IT" sz="1800" dirty="0">
                <a:effectLst/>
                <a:ea typeface="Calibri" panose="020F0502020204030204" pitchFamily="34" charset="0"/>
                <a:cs typeface="Times New Roman" panose="02020603050405020304" pitchFamily="18" charset="0"/>
              </a:rPr>
              <a:t>Legale e segreteria</a:t>
            </a:r>
          </a:p>
          <a:p>
            <a:pPr marL="0" indent="0">
              <a:spcBef>
                <a:spcPts val="0"/>
              </a:spcBef>
              <a:buNone/>
            </a:pPr>
            <a:r>
              <a:rPr lang="it-IT" sz="1800" dirty="0">
                <a:effectLst/>
                <a:ea typeface="Calibri" panose="020F0502020204030204" pitchFamily="34" charset="0"/>
                <a:cs typeface="Times New Roman" panose="02020603050405020304" pitchFamily="18" charset="0"/>
              </a:rPr>
              <a:t> </a:t>
            </a:r>
          </a:p>
          <a:p>
            <a:pPr marL="0" indent="0">
              <a:buNone/>
            </a:pPr>
            <a:endParaRPr lang="it-IT" sz="1000" dirty="0">
              <a:latin typeface="Calibri" panose="020F0502020204030204" pitchFamily="34" charset="0"/>
              <a:cs typeface="Times New Roman" panose="02020603050405020304" pitchFamily="18" charset="0"/>
            </a:endParaRPr>
          </a:p>
        </p:txBody>
      </p:sp>
      <p:sp>
        <p:nvSpPr>
          <p:cNvPr id="30" name="Isosceles Triangle 2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Immagine 13">
            <a:extLst>
              <a:ext uri="{FF2B5EF4-FFF2-40B4-BE49-F238E27FC236}">
                <a16:creationId xmlns:a16="http://schemas.microsoft.com/office/drawing/2014/main" id="{6965C6CF-4C47-6585-8523-603E29BFF9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9229025" y="898427"/>
            <a:ext cx="1929006" cy="3797731"/>
          </a:xfrm>
          <a:prstGeom prst="rect">
            <a:avLst/>
          </a:prstGeom>
          <a:noFill/>
        </p:spPr>
      </p:pic>
      <p:grpSp>
        <p:nvGrpSpPr>
          <p:cNvPr id="32" name="Group 24">
            <a:extLst>
              <a:ext uri="{FF2B5EF4-FFF2-40B4-BE49-F238E27FC236}">
                <a16:creationId xmlns:a16="http://schemas.microsoft.com/office/drawing/2014/main" id="{912209CB-3E4C-43AE-B507-08269FAE89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33" name="Isosceles Triangle 25">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26">
              <a:extLst>
                <a:ext uri="{FF2B5EF4-FFF2-40B4-BE49-F238E27FC236}">
                  <a16:creationId xmlns:a16="http://schemas.microsoft.com/office/drawing/2014/main" id="{7BCB7912-FEA6-4C89-8E9B-D95EF1564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CasellaDiTesto 11">
            <a:extLst>
              <a:ext uri="{FF2B5EF4-FFF2-40B4-BE49-F238E27FC236}">
                <a16:creationId xmlns:a16="http://schemas.microsoft.com/office/drawing/2014/main" id="{12ADA811-21F0-FA1B-05F5-101351379C15}"/>
              </a:ext>
            </a:extLst>
          </p:cNvPr>
          <p:cNvSpPr txBox="1">
            <a:spLocks/>
          </p:cNvSpPr>
          <p:nvPr/>
        </p:nvSpPr>
        <p:spPr>
          <a:xfrm>
            <a:off x="5891570" y="5017410"/>
            <a:ext cx="5203149" cy="1569660"/>
          </a:xfrm>
          <a:prstGeom prst="rect">
            <a:avLst/>
          </a:prstGeom>
          <a:noFill/>
        </p:spPr>
        <p:txBody>
          <a:bodyPr wrap="square" rtlCol="0">
            <a:spAutoFit/>
          </a:bodyPr>
          <a:lstStyle/>
          <a:p>
            <a:r>
              <a:rPr lang="it-IT" sz="1600" dirty="0">
                <a:effectLst/>
                <a:latin typeface="Calibri" panose="020F0502020204030204" pitchFamily="34" charset="0"/>
                <a:ea typeface="Calibri" panose="020F0502020204030204" pitchFamily="34" charset="0"/>
                <a:cs typeface="Times New Roman" panose="02020603050405020304" pitchFamily="18" charset="0"/>
              </a:rPr>
              <a:t>La </a:t>
            </a:r>
            <a:r>
              <a:rPr lang="it-IT" sz="1600" b="1" dirty="0">
                <a:effectLst/>
                <a:latin typeface="Calibri" panose="020F0502020204030204" pitchFamily="34" charset="0"/>
                <a:ea typeface="Calibri" panose="020F0502020204030204" pitchFamily="34" charset="0"/>
                <a:cs typeface="Times New Roman" panose="02020603050405020304" pitchFamily="18" charset="0"/>
              </a:rPr>
              <a:t>gerarchia di Amazon </a:t>
            </a:r>
            <a:r>
              <a:rPr lang="it-IT" sz="1600" dirty="0">
                <a:effectLst/>
                <a:latin typeface="Calibri" panose="020F0502020204030204" pitchFamily="34" charset="0"/>
                <a:ea typeface="Calibri" panose="020F0502020204030204" pitchFamily="34" charset="0"/>
                <a:cs typeface="Times New Roman" panose="02020603050405020304" pitchFamily="18" charset="0"/>
              </a:rPr>
              <a:t>è espressa in termini di un sistema globale di linee verticali di comando e autorità che influenzano la società di vendita al dettaglio online. Ad esempio, le direttive degli alti dirigenti sono applicate in tutta l'organizzazione, interessando tutti gli uffici competenti della società in tutto il mondo. </a:t>
            </a:r>
            <a:endParaRPr lang="it-IT" sz="1600" dirty="0"/>
          </a:p>
        </p:txBody>
      </p:sp>
      <p:cxnSp>
        <p:nvCxnSpPr>
          <p:cNvPr id="17" name="Connettore curvo 16">
            <a:extLst>
              <a:ext uri="{FF2B5EF4-FFF2-40B4-BE49-F238E27FC236}">
                <a16:creationId xmlns:a16="http://schemas.microsoft.com/office/drawing/2014/main" id="{42E53743-5E82-5A4E-1CF4-05202C6C5379}"/>
              </a:ext>
            </a:extLst>
          </p:cNvPr>
          <p:cNvCxnSpPr>
            <a:cxnSpLocks/>
            <a:stCxn id="12" idx="0"/>
            <a:endCxn id="14" idx="1"/>
          </p:cNvCxnSpPr>
          <p:nvPr/>
        </p:nvCxnSpPr>
        <p:spPr>
          <a:xfrm rot="5400000" flipH="1" flipV="1">
            <a:off x="7751027" y="3539412"/>
            <a:ext cx="2220117" cy="735880"/>
          </a:xfrm>
          <a:prstGeom prst="curvedConnector2">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8055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F3F3830-8419-13D4-ED9F-066EB58E181E}"/>
              </a:ext>
            </a:extLst>
          </p:cNvPr>
          <p:cNvSpPr>
            <a:spLocks noGrp="1"/>
          </p:cNvSpPr>
          <p:nvPr>
            <p:ph type="title"/>
          </p:nvPr>
        </p:nvSpPr>
        <p:spPr>
          <a:xfrm>
            <a:off x="838200" y="365125"/>
            <a:ext cx="10515600" cy="1325563"/>
          </a:xfrm>
        </p:spPr>
        <p:txBody>
          <a:bodyPr>
            <a:normAutofit/>
          </a:bodyPr>
          <a:lstStyle/>
          <a:p>
            <a:r>
              <a:rPr lang="it-IT" sz="5400" b="1" dirty="0"/>
              <a:t>Minacce – Asset - Probabilità</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Immagine 10">
            <a:extLst>
              <a:ext uri="{FF2B5EF4-FFF2-40B4-BE49-F238E27FC236}">
                <a16:creationId xmlns:a16="http://schemas.microsoft.com/office/drawing/2014/main" id="{0556F6CE-0270-366F-7632-560916A2158C}"/>
              </a:ext>
            </a:extLst>
          </p:cNvPr>
          <p:cNvPicPr>
            <a:picLocks noChangeAspect="1"/>
          </p:cNvPicPr>
          <p:nvPr/>
        </p:nvPicPr>
        <p:blipFill>
          <a:blip r:embed="rId2"/>
          <a:stretch>
            <a:fillRect/>
          </a:stretch>
        </p:blipFill>
        <p:spPr>
          <a:xfrm>
            <a:off x="669035" y="2055813"/>
            <a:ext cx="5722239" cy="1757150"/>
          </a:xfrm>
          <a:prstGeom prst="rect">
            <a:avLst/>
          </a:prstGeom>
        </p:spPr>
      </p:pic>
      <p:pic>
        <p:nvPicPr>
          <p:cNvPr id="13" name="Immagine 12">
            <a:extLst>
              <a:ext uri="{FF2B5EF4-FFF2-40B4-BE49-F238E27FC236}">
                <a16:creationId xmlns:a16="http://schemas.microsoft.com/office/drawing/2014/main" id="{B81BAC30-0E6C-7CAB-08C4-51D65346EDA1}"/>
              </a:ext>
            </a:extLst>
          </p:cNvPr>
          <p:cNvPicPr>
            <a:picLocks noChangeAspect="1"/>
          </p:cNvPicPr>
          <p:nvPr/>
        </p:nvPicPr>
        <p:blipFill>
          <a:blip r:embed="rId3"/>
          <a:stretch>
            <a:fillRect/>
          </a:stretch>
        </p:blipFill>
        <p:spPr>
          <a:xfrm>
            <a:off x="4776787" y="4360948"/>
            <a:ext cx="7063405" cy="1437386"/>
          </a:xfrm>
          <a:prstGeom prst="rect">
            <a:avLst/>
          </a:prstGeom>
        </p:spPr>
      </p:pic>
      <p:sp>
        <p:nvSpPr>
          <p:cNvPr id="14" name="CasellaDiTesto 13">
            <a:extLst>
              <a:ext uri="{FF2B5EF4-FFF2-40B4-BE49-F238E27FC236}">
                <a16:creationId xmlns:a16="http://schemas.microsoft.com/office/drawing/2014/main" id="{A61D08E9-3B76-C79E-403E-500961F31657}"/>
              </a:ext>
            </a:extLst>
          </p:cNvPr>
          <p:cNvSpPr txBox="1"/>
          <p:nvPr/>
        </p:nvSpPr>
        <p:spPr>
          <a:xfrm>
            <a:off x="7296149" y="2295525"/>
            <a:ext cx="4544043" cy="1569660"/>
          </a:xfrm>
          <a:prstGeom prst="rect">
            <a:avLst/>
          </a:prstGeom>
          <a:noFill/>
        </p:spPr>
        <p:txBody>
          <a:bodyPr wrap="square" rtlCol="0">
            <a:spAutoFit/>
          </a:bodyPr>
          <a:lstStyle/>
          <a:p>
            <a:r>
              <a:rPr lang="pt-BR" sz="1800" b="1" i="0" dirty="0">
                <a:solidFill>
                  <a:srgbClr val="000000"/>
                </a:solidFill>
                <a:effectLst/>
                <a:latin typeface="Calibri-Bold"/>
              </a:rPr>
              <a:t>r(m,a,v) </a:t>
            </a:r>
            <a:r>
              <a:rPr lang="pt-BR" sz="1800" b="0" i="0" dirty="0">
                <a:solidFill>
                  <a:srgbClr val="000000"/>
                </a:solidFill>
                <a:effectLst/>
                <a:latin typeface="CambriaMath"/>
              </a:rPr>
              <a:t>∝ </a:t>
            </a:r>
            <a:r>
              <a:rPr lang="pt-BR" sz="1800" b="1" i="0" dirty="0">
                <a:solidFill>
                  <a:srgbClr val="000000"/>
                </a:solidFill>
                <a:effectLst/>
                <a:latin typeface="Calibri-Bold"/>
              </a:rPr>
              <a:t>p(m) </a:t>
            </a:r>
            <a:r>
              <a:rPr lang="pt-BR" sz="1800" b="0" i="0" dirty="0">
                <a:solidFill>
                  <a:srgbClr val="000000"/>
                </a:solidFill>
                <a:effectLst/>
                <a:latin typeface="CambriaMath"/>
              </a:rPr>
              <a:t>⋅ </a:t>
            </a:r>
            <a:r>
              <a:rPr lang="pt-BR" sz="1800" b="1" i="0" dirty="0">
                <a:solidFill>
                  <a:srgbClr val="000000"/>
                </a:solidFill>
                <a:effectLst/>
                <a:latin typeface="Calibri-Bold"/>
              </a:rPr>
              <a:t>i(m,a)</a:t>
            </a:r>
          </a:p>
          <a:p>
            <a:endParaRPr lang="pt-BR" sz="1800" b="1" i="0" dirty="0">
              <a:solidFill>
                <a:srgbClr val="000000"/>
              </a:solidFill>
              <a:effectLst/>
              <a:latin typeface="Calibri-Bold"/>
            </a:endParaRPr>
          </a:p>
          <a:p>
            <a:r>
              <a:rPr lang="it-IT" sz="1200" b="0" i="1" dirty="0">
                <a:solidFill>
                  <a:srgbClr val="000000"/>
                </a:solidFill>
                <a:effectLst/>
              </a:rPr>
              <a:t>Il rischio della minaccia sull’asset è direttamente proporzionale alla probabilità della minaccia per l’impatto che tale minaccia ha sull’asset.</a:t>
            </a:r>
            <a:r>
              <a:rPr lang="it-IT" sz="1200" i="1" dirty="0"/>
              <a:t> </a:t>
            </a:r>
            <a:br>
              <a:rPr lang="it-IT" dirty="0"/>
            </a:br>
            <a:r>
              <a:rPr lang="pt-BR" dirty="0"/>
              <a:t> </a:t>
            </a:r>
            <a:br>
              <a:rPr lang="pt-BR" dirty="0"/>
            </a:br>
            <a:endParaRPr lang="it-IT" dirty="0"/>
          </a:p>
        </p:txBody>
      </p:sp>
      <p:sp>
        <p:nvSpPr>
          <p:cNvPr id="18" name="CasellaDiTesto 17">
            <a:extLst>
              <a:ext uri="{FF2B5EF4-FFF2-40B4-BE49-F238E27FC236}">
                <a16:creationId xmlns:a16="http://schemas.microsoft.com/office/drawing/2014/main" id="{006098C9-3D57-D26E-79AB-70DD228420A7}"/>
              </a:ext>
            </a:extLst>
          </p:cNvPr>
          <p:cNvSpPr txBox="1"/>
          <p:nvPr/>
        </p:nvSpPr>
        <p:spPr>
          <a:xfrm>
            <a:off x="351808" y="4387995"/>
            <a:ext cx="4544043" cy="2308324"/>
          </a:xfrm>
          <a:prstGeom prst="rect">
            <a:avLst/>
          </a:prstGeom>
          <a:noFill/>
        </p:spPr>
        <p:txBody>
          <a:bodyPr wrap="square" rtlCol="0">
            <a:spAutoFit/>
          </a:bodyPr>
          <a:lstStyle/>
          <a:p>
            <a:r>
              <a:rPr lang="it-IT" sz="1800" b="1" i="0" dirty="0">
                <a:solidFill>
                  <a:srgbClr val="000000"/>
                </a:solidFill>
                <a:effectLst/>
                <a:latin typeface="Calibri-Bold"/>
              </a:rPr>
              <a:t>i(a) = (I-</a:t>
            </a:r>
            <a:r>
              <a:rPr lang="it-IT" sz="1800" b="1" i="0" dirty="0" err="1">
                <a:solidFill>
                  <a:srgbClr val="000000"/>
                </a:solidFill>
                <a:effectLst/>
                <a:latin typeface="Calibri-Bold"/>
              </a:rPr>
              <a:t>ris</a:t>
            </a:r>
            <a:r>
              <a:rPr lang="it-IT" sz="1800" b="1" i="0" dirty="0">
                <a:solidFill>
                  <a:srgbClr val="000000"/>
                </a:solidFill>
                <a:effectLst/>
                <a:latin typeface="Calibri-Bold"/>
              </a:rPr>
              <a:t>(a), I-</a:t>
            </a:r>
            <a:r>
              <a:rPr lang="it-IT" sz="1800" b="1" i="0" dirty="0" err="1">
                <a:solidFill>
                  <a:srgbClr val="000000"/>
                </a:solidFill>
                <a:effectLst/>
                <a:latin typeface="Calibri-Bold"/>
              </a:rPr>
              <a:t>int</a:t>
            </a:r>
            <a:r>
              <a:rPr lang="it-IT" sz="1800" b="1" i="0" dirty="0">
                <a:solidFill>
                  <a:srgbClr val="000000"/>
                </a:solidFill>
                <a:effectLst/>
                <a:latin typeface="Calibri-Bold"/>
              </a:rPr>
              <a:t>(a), I-</a:t>
            </a:r>
            <a:r>
              <a:rPr lang="it-IT" sz="1800" b="1" i="0" dirty="0" err="1">
                <a:solidFill>
                  <a:srgbClr val="000000"/>
                </a:solidFill>
                <a:effectLst/>
                <a:latin typeface="Calibri-Bold"/>
              </a:rPr>
              <a:t>dis</a:t>
            </a:r>
            <a:r>
              <a:rPr lang="it-IT" sz="1800" b="1" i="0" dirty="0">
                <a:solidFill>
                  <a:srgbClr val="000000"/>
                </a:solidFill>
                <a:effectLst/>
                <a:latin typeface="Calibri-Bold"/>
              </a:rPr>
              <a:t>(s))</a:t>
            </a:r>
            <a:r>
              <a:rPr lang="it-IT" dirty="0"/>
              <a:t> </a:t>
            </a:r>
            <a:br>
              <a:rPr lang="it-IT" dirty="0"/>
            </a:br>
            <a:endParaRPr lang="pt-BR" sz="1200" b="1" i="1" dirty="0">
              <a:solidFill>
                <a:srgbClr val="000000"/>
              </a:solidFill>
              <a:effectLst/>
            </a:endParaRPr>
          </a:p>
          <a:p>
            <a:r>
              <a:rPr lang="it-IT" sz="1200" i="1" dirty="0">
                <a:solidFill>
                  <a:srgbClr val="000000"/>
                </a:solidFill>
              </a:rPr>
              <a:t>V</a:t>
            </a:r>
            <a:r>
              <a:rPr lang="it-IT" sz="1200" b="0" i="1" dirty="0">
                <a:solidFill>
                  <a:srgbClr val="000000"/>
                </a:solidFill>
                <a:effectLst/>
              </a:rPr>
              <a:t>alutazione delle conseguenze dei rischi equiparata alla valutazione degli </a:t>
            </a:r>
            <a:r>
              <a:rPr lang="it-IT" sz="1200" i="1" dirty="0">
                <a:solidFill>
                  <a:srgbClr val="000000"/>
                </a:solidFill>
                <a:effectLst/>
              </a:rPr>
              <a:t>impatti</a:t>
            </a:r>
            <a:r>
              <a:rPr lang="it-IT" sz="1200" b="1" i="1" dirty="0">
                <a:solidFill>
                  <a:srgbClr val="000000"/>
                </a:solidFill>
                <a:effectLst/>
              </a:rPr>
              <a:t> </a:t>
            </a:r>
            <a:r>
              <a:rPr lang="it-IT" sz="1200" b="0" i="1" dirty="0">
                <a:solidFill>
                  <a:srgbClr val="000000"/>
                </a:solidFill>
                <a:effectLst/>
              </a:rPr>
              <a:t>di ciascuna </a:t>
            </a:r>
            <a:r>
              <a:rPr lang="it-IT" sz="1200" i="1" dirty="0">
                <a:solidFill>
                  <a:srgbClr val="000000"/>
                </a:solidFill>
                <a:effectLst/>
              </a:rPr>
              <a:t>minaccia</a:t>
            </a:r>
            <a:r>
              <a:rPr lang="it-IT" sz="1200" b="1" i="1" dirty="0">
                <a:solidFill>
                  <a:srgbClr val="000000"/>
                </a:solidFill>
                <a:effectLst/>
              </a:rPr>
              <a:t> </a:t>
            </a:r>
            <a:r>
              <a:rPr lang="it-IT" sz="1200" b="0" i="1" dirty="0">
                <a:solidFill>
                  <a:srgbClr val="000000"/>
                </a:solidFill>
                <a:effectLst/>
              </a:rPr>
              <a:t>su ogni </a:t>
            </a:r>
            <a:r>
              <a:rPr lang="it-IT" sz="1200" i="1" dirty="0">
                <a:solidFill>
                  <a:srgbClr val="000000"/>
                </a:solidFill>
                <a:effectLst/>
              </a:rPr>
              <a:t>asset</a:t>
            </a:r>
            <a:r>
              <a:rPr lang="it-IT" sz="1200" b="0" i="1" dirty="0">
                <a:solidFill>
                  <a:srgbClr val="000000"/>
                </a:solidFill>
                <a:effectLst/>
              </a:rPr>
              <a:t>: si può determinare inizialmente il</a:t>
            </a:r>
            <a:r>
              <a:rPr lang="it-IT" sz="1200" i="1" dirty="0">
                <a:solidFill>
                  <a:srgbClr val="000000"/>
                </a:solidFill>
              </a:rPr>
              <a:t> v</a:t>
            </a:r>
            <a:r>
              <a:rPr lang="it-IT" sz="1200" b="0" i="1" dirty="0">
                <a:solidFill>
                  <a:srgbClr val="000000"/>
                </a:solidFill>
                <a:effectLst/>
              </a:rPr>
              <a:t>alore </a:t>
            </a:r>
            <a:r>
              <a:rPr lang="it-IT" sz="1200" i="1" dirty="0">
                <a:solidFill>
                  <a:srgbClr val="000000"/>
                </a:solidFill>
                <a:effectLst/>
              </a:rPr>
              <a:t>dell’asset</a:t>
            </a:r>
            <a:r>
              <a:rPr lang="it-IT" sz="1200" b="1" i="1" dirty="0">
                <a:solidFill>
                  <a:srgbClr val="000000"/>
                </a:solidFill>
                <a:effectLst/>
              </a:rPr>
              <a:t> </a:t>
            </a:r>
            <a:r>
              <a:rPr lang="it-IT" sz="1200" b="0" i="1" dirty="0">
                <a:solidFill>
                  <a:srgbClr val="000000"/>
                </a:solidFill>
                <a:effectLst/>
              </a:rPr>
              <a:t>in termini di riservatezza, integrità e disponibilità (parametri RID).</a:t>
            </a:r>
            <a:br>
              <a:rPr lang="it-IT" sz="1200" i="1" dirty="0"/>
            </a:br>
            <a:r>
              <a:rPr lang="it-IT" sz="1200" i="1" dirty="0"/>
              <a:t> </a:t>
            </a:r>
            <a:br>
              <a:rPr lang="it-IT" dirty="0"/>
            </a:br>
            <a:br>
              <a:rPr lang="it-IT" dirty="0"/>
            </a:br>
            <a:r>
              <a:rPr lang="pt-BR" dirty="0"/>
              <a:t> </a:t>
            </a:r>
            <a:br>
              <a:rPr lang="pt-BR" dirty="0"/>
            </a:br>
            <a:endParaRPr lang="it-IT" dirty="0"/>
          </a:p>
        </p:txBody>
      </p:sp>
    </p:spTree>
    <p:extLst>
      <p:ext uri="{BB962C8B-B14F-4D97-AF65-F5344CB8AC3E}">
        <p14:creationId xmlns:p14="http://schemas.microsoft.com/office/powerpoint/2010/main" val="189790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127A75DC-BB31-5B48-0D40-816CD2D0E568}"/>
              </a:ext>
            </a:extLst>
          </p:cNvPr>
          <p:cNvSpPr>
            <a:spLocks noGrp="1"/>
          </p:cNvSpPr>
          <p:nvPr>
            <p:ph type="title"/>
          </p:nvPr>
        </p:nvSpPr>
        <p:spPr>
          <a:xfrm>
            <a:off x="2103121" y="310343"/>
            <a:ext cx="7985759" cy="868823"/>
          </a:xfrm>
        </p:spPr>
        <p:txBody>
          <a:bodyPr vert="horz" lIns="91440" tIns="45720" rIns="91440" bIns="45720" rtlCol="0" anchor="ctr">
            <a:normAutofit fontScale="90000"/>
          </a:bodyPr>
          <a:lstStyle/>
          <a:p>
            <a:pPr algn="ctr"/>
            <a:r>
              <a:rPr lang="en-US" sz="5400" b="1" kern="1200" dirty="0" err="1">
                <a:solidFill>
                  <a:schemeClr val="tx1"/>
                </a:solidFill>
                <a:latin typeface="+mj-lt"/>
                <a:ea typeface="+mj-ea"/>
                <a:cs typeface="+mj-cs"/>
              </a:rPr>
              <a:t>Rischio</a:t>
            </a:r>
            <a:r>
              <a:rPr lang="en-US" sz="5400" b="1" kern="1200" dirty="0">
                <a:solidFill>
                  <a:schemeClr val="tx1"/>
                </a:solidFill>
                <a:latin typeface="+mj-lt"/>
                <a:ea typeface="+mj-ea"/>
                <a:cs typeface="+mj-cs"/>
              </a:rPr>
              <a:t> </a:t>
            </a:r>
            <a:r>
              <a:rPr lang="en-US" sz="5400" b="1" kern="1200" dirty="0" err="1">
                <a:solidFill>
                  <a:schemeClr val="tx1"/>
                </a:solidFill>
                <a:latin typeface="+mj-lt"/>
                <a:ea typeface="+mj-ea"/>
                <a:cs typeface="+mj-cs"/>
              </a:rPr>
              <a:t>intrinseco</a:t>
            </a:r>
            <a:r>
              <a:rPr lang="en-US" sz="5400" b="1" kern="1200" dirty="0">
                <a:solidFill>
                  <a:schemeClr val="tx1"/>
                </a:solidFill>
                <a:latin typeface="+mj-lt"/>
                <a:ea typeface="+mj-ea"/>
                <a:cs typeface="+mj-cs"/>
              </a:rPr>
              <a:t> </a:t>
            </a:r>
            <a:r>
              <a:rPr lang="en-US" sz="5400" b="1" kern="1200" dirty="0" err="1">
                <a:solidFill>
                  <a:schemeClr val="tx1"/>
                </a:solidFill>
                <a:latin typeface="+mj-lt"/>
                <a:ea typeface="+mj-ea"/>
                <a:cs typeface="+mj-cs"/>
              </a:rPr>
              <a:t>quantitativo</a:t>
            </a:r>
            <a:endParaRPr lang="en-US" sz="5400" b="1" kern="1200" dirty="0">
              <a:solidFill>
                <a:schemeClr val="tx1"/>
              </a:solidFill>
              <a:latin typeface="+mj-lt"/>
              <a:ea typeface="+mj-ea"/>
              <a:cs typeface="+mj-cs"/>
            </a:endParaRPr>
          </a:p>
        </p:txBody>
      </p:sp>
      <p:sp>
        <p:nvSpPr>
          <p:cNvPr id="23" name="Rectangle: Rounded Corners 22">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Segnaposto contenuto 2">
            <a:extLst>
              <a:ext uri="{FF2B5EF4-FFF2-40B4-BE49-F238E27FC236}">
                <a16:creationId xmlns:a16="http://schemas.microsoft.com/office/drawing/2014/main" id="{0549032C-C0BE-11ED-B46D-02BD3FE268C4}"/>
              </a:ext>
            </a:extLst>
          </p:cNvPr>
          <p:cNvSpPr>
            <a:spLocks noGrp="1"/>
          </p:cNvSpPr>
          <p:nvPr>
            <p:ph idx="1"/>
          </p:nvPr>
        </p:nvSpPr>
        <p:spPr>
          <a:xfrm>
            <a:off x="2615738" y="1366288"/>
            <a:ext cx="6960524" cy="598516"/>
          </a:xfrm>
        </p:spPr>
        <p:txBody>
          <a:bodyPr vert="horz" lIns="91440" tIns="45720" rIns="91440" bIns="45720" rtlCol="0" anchor="ctr">
            <a:normAutofit/>
          </a:bodyPr>
          <a:lstStyle/>
          <a:p>
            <a:pPr marL="0" indent="0" algn="ctr">
              <a:buNone/>
            </a:pPr>
            <a:r>
              <a:rPr lang="en-US" sz="1700" kern="1200" dirty="0">
                <a:solidFill>
                  <a:schemeClr val="bg1"/>
                </a:solidFill>
                <a:latin typeface="+mn-lt"/>
                <a:ea typeface="+mn-ea"/>
                <a:cs typeface="+mn-cs"/>
              </a:rPr>
              <a:t>Somma </a:t>
            </a:r>
            <a:r>
              <a:rPr lang="en-US" sz="1700" kern="1200" dirty="0" err="1">
                <a:solidFill>
                  <a:schemeClr val="bg1"/>
                </a:solidFill>
                <a:latin typeface="+mn-lt"/>
                <a:ea typeface="+mn-ea"/>
                <a:cs typeface="+mn-cs"/>
              </a:rPr>
              <a:t>dei</a:t>
            </a:r>
            <a:r>
              <a:rPr lang="en-US" sz="1700" kern="1200" dirty="0">
                <a:solidFill>
                  <a:schemeClr val="bg1"/>
                </a:solidFill>
                <a:latin typeface="+mn-lt"/>
                <a:ea typeface="+mn-ea"/>
                <a:cs typeface="+mn-cs"/>
              </a:rPr>
              <a:t> </a:t>
            </a:r>
            <a:r>
              <a:rPr lang="en-US" sz="1700" kern="1200" dirty="0" err="1">
                <a:solidFill>
                  <a:schemeClr val="bg1"/>
                </a:solidFill>
                <a:latin typeface="+mn-lt"/>
                <a:ea typeface="+mn-ea"/>
                <a:cs typeface="+mn-cs"/>
              </a:rPr>
              <a:t>rischi</a:t>
            </a:r>
            <a:r>
              <a:rPr lang="en-US" sz="1700" kern="1200" dirty="0">
                <a:solidFill>
                  <a:schemeClr val="bg1"/>
                </a:solidFill>
                <a:latin typeface="+mn-lt"/>
                <a:ea typeface="+mn-ea"/>
                <a:cs typeface="+mn-cs"/>
              </a:rPr>
              <a:t> </a:t>
            </a:r>
            <a:r>
              <a:rPr lang="en-US" sz="1700" kern="1200" dirty="0" err="1">
                <a:solidFill>
                  <a:schemeClr val="bg1"/>
                </a:solidFill>
                <a:latin typeface="+mn-lt"/>
                <a:ea typeface="+mn-ea"/>
                <a:cs typeface="+mn-cs"/>
              </a:rPr>
              <a:t>scomposti</a:t>
            </a:r>
            <a:r>
              <a:rPr lang="en-US" sz="1700" kern="1200" dirty="0">
                <a:solidFill>
                  <a:schemeClr val="bg1"/>
                </a:solidFill>
                <a:latin typeface="+mn-lt"/>
                <a:ea typeface="+mn-ea"/>
                <a:cs typeface="+mn-cs"/>
              </a:rPr>
              <a:t>: </a:t>
            </a:r>
            <a:r>
              <a:rPr lang="en-US" sz="1700" b="1" i="0" kern="1200" dirty="0">
                <a:solidFill>
                  <a:schemeClr val="bg1"/>
                </a:solidFill>
                <a:effectLst/>
                <a:latin typeface="+mn-lt"/>
                <a:ea typeface="+mn-ea"/>
                <a:cs typeface="+mn-cs"/>
              </a:rPr>
              <a:t>RI(</a:t>
            </a:r>
            <a:r>
              <a:rPr lang="en-US" sz="1700" b="1" i="0" kern="1200" dirty="0" err="1">
                <a:solidFill>
                  <a:schemeClr val="bg1"/>
                </a:solidFill>
                <a:effectLst/>
                <a:latin typeface="+mn-lt"/>
                <a:ea typeface="+mn-ea"/>
                <a:cs typeface="+mn-cs"/>
              </a:rPr>
              <a:t>m,a</a:t>
            </a:r>
            <a:r>
              <a:rPr lang="en-US" sz="1700" b="1" i="0" kern="1200" dirty="0">
                <a:solidFill>
                  <a:schemeClr val="bg1"/>
                </a:solidFill>
                <a:effectLst/>
                <a:latin typeface="+mn-lt"/>
                <a:ea typeface="+mn-ea"/>
                <a:cs typeface="+mn-cs"/>
              </a:rPr>
              <a:t>) = RI-</a:t>
            </a:r>
            <a:r>
              <a:rPr lang="en-US" sz="1700" b="1" i="0" kern="1200" dirty="0" err="1">
                <a:solidFill>
                  <a:schemeClr val="bg1"/>
                </a:solidFill>
                <a:effectLst/>
                <a:latin typeface="+mn-lt"/>
                <a:ea typeface="+mn-ea"/>
                <a:cs typeface="+mn-cs"/>
              </a:rPr>
              <a:t>Ris</a:t>
            </a:r>
            <a:r>
              <a:rPr lang="en-US" sz="1700" b="1" i="0" kern="1200" dirty="0">
                <a:solidFill>
                  <a:schemeClr val="bg1"/>
                </a:solidFill>
                <a:effectLst/>
                <a:latin typeface="+mn-lt"/>
                <a:ea typeface="+mn-ea"/>
                <a:cs typeface="+mn-cs"/>
              </a:rPr>
              <a:t>(</a:t>
            </a:r>
            <a:r>
              <a:rPr lang="en-US" sz="1700" b="1" i="0" kern="1200" dirty="0" err="1">
                <a:solidFill>
                  <a:schemeClr val="bg1"/>
                </a:solidFill>
                <a:effectLst/>
                <a:latin typeface="+mn-lt"/>
                <a:ea typeface="+mn-ea"/>
                <a:cs typeface="+mn-cs"/>
              </a:rPr>
              <a:t>m,a</a:t>
            </a:r>
            <a:r>
              <a:rPr lang="en-US" sz="1700" b="1" i="0" kern="1200" dirty="0">
                <a:solidFill>
                  <a:schemeClr val="bg1"/>
                </a:solidFill>
                <a:effectLst/>
                <a:latin typeface="+mn-lt"/>
                <a:ea typeface="+mn-ea"/>
                <a:cs typeface="+mn-cs"/>
              </a:rPr>
              <a:t>) + RI-Int(</a:t>
            </a:r>
            <a:r>
              <a:rPr lang="en-US" sz="1700" b="1" i="0" kern="1200" dirty="0" err="1">
                <a:solidFill>
                  <a:schemeClr val="bg1"/>
                </a:solidFill>
                <a:effectLst/>
                <a:latin typeface="+mn-lt"/>
                <a:ea typeface="+mn-ea"/>
                <a:cs typeface="+mn-cs"/>
              </a:rPr>
              <a:t>m,a</a:t>
            </a:r>
            <a:r>
              <a:rPr lang="en-US" sz="1700" b="1" i="0" kern="1200" dirty="0">
                <a:solidFill>
                  <a:schemeClr val="bg1"/>
                </a:solidFill>
                <a:effectLst/>
                <a:latin typeface="+mn-lt"/>
                <a:ea typeface="+mn-ea"/>
                <a:cs typeface="+mn-cs"/>
              </a:rPr>
              <a:t>) + Ri-Dis(</a:t>
            </a:r>
            <a:r>
              <a:rPr lang="en-US" sz="1700" b="1" i="0" kern="1200" dirty="0" err="1">
                <a:solidFill>
                  <a:schemeClr val="bg1"/>
                </a:solidFill>
                <a:effectLst/>
                <a:latin typeface="+mn-lt"/>
                <a:ea typeface="+mn-ea"/>
                <a:cs typeface="+mn-cs"/>
              </a:rPr>
              <a:t>m,a</a:t>
            </a:r>
            <a:r>
              <a:rPr lang="en-US" sz="1700" b="1" i="0" kern="1200" dirty="0">
                <a:solidFill>
                  <a:schemeClr val="bg1"/>
                </a:solidFill>
                <a:effectLst/>
                <a:latin typeface="+mn-lt"/>
                <a:ea typeface="+mn-ea"/>
                <a:cs typeface="+mn-cs"/>
              </a:rPr>
              <a:t>)</a:t>
            </a:r>
            <a:r>
              <a:rPr lang="en-US" sz="1700" kern="1200" dirty="0">
                <a:solidFill>
                  <a:schemeClr val="bg1"/>
                </a:solidFill>
                <a:latin typeface="+mn-lt"/>
                <a:ea typeface="+mn-ea"/>
                <a:cs typeface="+mn-cs"/>
              </a:rPr>
              <a:t> </a:t>
            </a:r>
            <a:br>
              <a:rPr lang="en-US" sz="1700" kern="1200" dirty="0">
                <a:solidFill>
                  <a:schemeClr val="bg1"/>
                </a:solidFill>
                <a:latin typeface="+mn-lt"/>
                <a:ea typeface="+mn-ea"/>
                <a:cs typeface="+mn-cs"/>
              </a:rPr>
            </a:br>
            <a:endParaRPr lang="en-US" sz="1700" kern="1200" dirty="0">
              <a:solidFill>
                <a:schemeClr val="bg1"/>
              </a:solidFill>
              <a:latin typeface="+mn-lt"/>
              <a:ea typeface="+mn-ea"/>
              <a:cs typeface="+mn-cs"/>
            </a:endParaRPr>
          </a:p>
        </p:txBody>
      </p:sp>
      <p:pic>
        <p:nvPicPr>
          <p:cNvPr id="4" name="Immagine 3" descr="Immagine che contiene tavolo&#10;&#10;Descrizione generata automaticamente">
            <a:extLst>
              <a:ext uri="{FF2B5EF4-FFF2-40B4-BE49-F238E27FC236}">
                <a16:creationId xmlns:a16="http://schemas.microsoft.com/office/drawing/2014/main" id="{E4359270-BB84-B81E-0067-10E3EAEB12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572" y="2831514"/>
            <a:ext cx="11420856" cy="2712452"/>
          </a:xfrm>
          <a:prstGeom prst="rect">
            <a:avLst/>
          </a:prstGeom>
        </p:spPr>
      </p:pic>
      <p:sp>
        <p:nvSpPr>
          <p:cNvPr id="5" name="Rettangolo 4">
            <a:extLst>
              <a:ext uri="{FF2B5EF4-FFF2-40B4-BE49-F238E27FC236}">
                <a16:creationId xmlns:a16="http://schemas.microsoft.com/office/drawing/2014/main" id="{F851EA46-E8F8-F054-6445-D03AB1FE1FBA}"/>
              </a:ext>
            </a:extLst>
          </p:cNvPr>
          <p:cNvSpPr/>
          <p:nvPr/>
        </p:nvSpPr>
        <p:spPr>
          <a:xfrm>
            <a:off x="1247775" y="3250096"/>
            <a:ext cx="923925" cy="42738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Rettangolo 15">
            <a:extLst>
              <a:ext uri="{FF2B5EF4-FFF2-40B4-BE49-F238E27FC236}">
                <a16:creationId xmlns:a16="http://schemas.microsoft.com/office/drawing/2014/main" id="{CF562B64-2DB3-749D-B844-EF91C6F6EDFF}"/>
              </a:ext>
            </a:extLst>
          </p:cNvPr>
          <p:cNvSpPr/>
          <p:nvPr/>
        </p:nvSpPr>
        <p:spPr>
          <a:xfrm>
            <a:off x="11054145" y="3241399"/>
            <a:ext cx="752283" cy="42738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Rettangolo 16">
            <a:extLst>
              <a:ext uri="{FF2B5EF4-FFF2-40B4-BE49-F238E27FC236}">
                <a16:creationId xmlns:a16="http://schemas.microsoft.com/office/drawing/2014/main" id="{263D30A8-2CB5-43FC-2A13-F996D4ECFF9C}"/>
              </a:ext>
            </a:extLst>
          </p:cNvPr>
          <p:cNvSpPr/>
          <p:nvPr/>
        </p:nvSpPr>
        <p:spPr>
          <a:xfrm>
            <a:off x="1247774" y="4740994"/>
            <a:ext cx="923925" cy="427382"/>
          </a:xfrm>
          <a:prstGeom prst="rect">
            <a:avLst/>
          </a:prstGeom>
          <a:noFill/>
          <a:ln w="57150">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Rettangolo 17">
            <a:extLst>
              <a:ext uri="{FF2B5EF4-FFF2-40B4-BE49-F238E27FC236}">
                <a16:creationId xmlns:a16="http://schemas.microsoft.com/office/drawing/2014/main" id="{ABA5DFA3-7A26-FEC8-DF1E-F58FD0529215}"/>
              </a:ext>
            </a:extLst>
          </p:cNvPr>
          <p:cNvSpPr/>
          <p:nvPr/>
        </p:nvSpPr>
        <p:spPr>
          <a:xfrm>
            <a:off x="11054145" y="4732297"/>
            <a:ext cx="752283" cy="427382"/>
          </a:xfrm>
          <a:prstGeom prst="rect">
            <a:avLst/>
          </a:prstGeom>
          <a:noFill/>
          <a:ln w="57150">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4062635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afico 3">
            <a:extLst>
              <a:ext uri="{FF2B5EF4-FFF2-40B4-BE49-F238E27FC236}">
                <a16:creationId xmlns:a16="http://schemas.microsoft.com/office/drawing/2014/main" id="{5297C0F6-2421-CFEB-9247-AE6D6FBFFD56}"/>
              </a:ext>
            </a:extLst>
          </p:cNvPr>
          <p:cNvGraphicFramePr/>
          <p:nvPr>
            <p:extLst>
              <p:ext uri="{D42A27DB-BD31-4B8C-83A1-F6EECF244321}">
                <p14:modId xmlns:p14="http://schemas.microsoft.com/office/powerpoint/2010/main" val="2772393866"/>
              </p:ext>
            </p:extLst>
          </p:nvPr>
        </p:nvGraphicFramePr>
        <p:xfrm>
          <a:off x="660515" y="592917"/>
          <a:ext cx="5058410" cy="277812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Grafico 5">
            <a:extLst>
              <a:ext uri="{FF2B5EF4-FFF2-40B4-BE49-F238E27FC236}">
                <a16:creationId xmlns:a16="http://schemas.microsoft.com/office/drawing/2014/main" id="{00000000-0008-0000-0200-00000C000000}"/>
              </a:ext>
            </a:extLst>
          </p:cNvPr>
          <p:cNvGraphicFramePr/>
          <p:nvPr>
            <p:extLst>
              <p:ext uri="{D42A27DB-BD31-4B8C-83A1-F6EECF244321}">
                <p14:modId xmlns:p14="http://schemas.microsoft.com/office/powerpoint/2010/main" val="4179198209"/>
              </p:ext>
            </p:extLst>
          </p:nvPr>
        </p:nvGraphicFramePr>
        <p:xfrm>
          <a:off x="6427355" y="592917"/>
          <a:ext cx="5104130" cy="27781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Grafico 6">
            <a:extLst>
              <a:ext uri="{FF2B5EF4-FFF2-40B4-BE49-F238E27FC236}">
                <a16:creationId xmlns:a16="http://schemas.microsoft.com/office/drawing/2014/main" id="{2A310F57-5301-FB05-7318-4896A7D49339}"/>
              </a:ext>
            </a:extLst>
          </p:cNvPr>
          <p:cNvGraphicFramePr/>
          <p:nvPr>
            <p:extLst>
              <p:ext uri="{D42A27DB-BD31-4B8C-83A1-F6EECF244321}">
                <p14:modId xmlns:p14="http://schemas.microsoft.com/office/powerpoint/2010/main" val="2791397403"/>
              </p:ext>
            </p:extLst>
          </p:nvPr>
        </p:nvGraphicFramePr>
        <p:xfrm>
          <a:off x="3166860" y="3669664"/>
          <a:ext cx="5104130" cy="294068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327354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127A75DC-BB31-5B48-0D40-816CD2D0E568}"/>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it-IT" sz="5400" b="1" dirty="0"/>
              <a:t>Controlli di sicurezza</a:t>
            </a:r>
            <a:endParaRPr lang="en-US" sz="5400" b="1" kern="1200" dirty="0">
              <a:solidFill>
                <a:schemeClr val="tx1"/>
              </a:solidFill>
              <a:latin typeface="+mj-lt"/>
              <a:ea typeface="+mj-ea"/>
              <a:cs typeface="+mj-cs"/>
            </a:endParaRPr>
          </a:p>
        </p:txBody>
      </p:sp>
      <p:sp>
        <p:nvSpPr>
          <p:cNvPr id="23" name="Rectangle: Rounded Corners 22">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Segnaposto contenuto 2">
            <a:extLst>
              <a:ext uri="{FF2B5EF4-FFF2-40B4-BE49-F238E27FC236}">
                <a16:creationId xmlns:a16="http://schemas.microsoft.com/office/drawing/2014/main" id="{0549032C-C0BE-11ED-B46D-02BD3FE268C4}"/>
              </a:ext>
            </a:extLst>
          </p:cNvPr>
          <p:cNvSpPr>
            <a:spLocks noGrp="1"/>
          </p:cNvSpPr>
          <p:nvPr>
            <p:ph idx="1"/>
          </p:nvPr>
        </p:nvSpPr>
        <p:spPr>
          <a:xfrm>
            <a:off x="2549424" y="1330932"/>
            <a:ext cx="7093152" cy="598516"/>
          </a:xfrm>
        </p:spPr>
        <p:txBody>
          <a:bodyPr vert="horz" lIns="91440" tIns="45720" rIns="91440" bIns="45720" rtlCol="0" anchor="ctr">
            <a:normAutofit fontScale="85000" lnSpcReduction="10000"/>
          </a:bodyPr>
          <a:lstStyle/>
          <a:p>
            <a:pPr marL="0" indent="0" algn="ctr">
              <a:buNone/>
            </a:pPr>
            <a:r>
              <a:rPr lang="en-US" sz="1900" kern="1200" dirty="0">
                <a:solidFill>
                  <a:schemeClr val="bg1"/>
                </a:solidFill>
                <a:latin typeface="+mn-lt"/>
                <a:ea typeface="+mn-ea"/>
                <a:cs typeface="+mn-cs"/>
              </a:rPr>
              <a:t>Somma </a:t>
            </a:r>
            <a:r>
              <a:rPr lang="en-US" sz="1900" kern="1200" dirty="0" err="1">
                <a:solidFill>
                  <a:schemeClr val="bg1"/>
                </a:solidFill>
                <a:latin typeface="+mn-lt"/>
                <a:ea typeface="+mn-ea"/>
                <a:cs typeface="+mn-cs"/>
              </a:rPr>
              <a:t>dei</a:t>
            </a:r>
            <a:r>
              <a:rPr lang="en-US" sz="1900" kern="1200" dirty="0">
                <a:solidFill>
                  <a:schemeClr val="bg1"/>
                </a:solidFill>
                <a:latin typeface="+mn-lt"/>
                <a:ea typeface="+mn-ea"/>
                <a:cs typeface="+mn-cs"/>
              </a:rPr>
              <a:t> </a:t>
            </a:r>
            <a:r>
              <a:rPr lang="en-US" sz="1900" kern="1200" dirty="0" err="1">
                <a:solidFill>
                  <a:schemeClr val="bg1"/>
                </a:solidFill>
                <a:latin typeface="+mn-lt"/>
                <a:ea typeface="+mn-ea"/>
                <a:cs typeface="+mn-cs"/>
              </a:rPr>
              <a:t>rischi</a:t>
            </a:r>
            <a:r>
              <a:rPr lang="en-US" sz="1900" kern="1200" dirty="0">
                <a:solidFill>
                  <a:schemeClr val="bg1"/>
                </a:solidFill>
                <a:latin typeface="+mn-lt"/>
                <a:ea typeface="+mn-ea"/>
                <a:cs typeface="+mn-cs"/>
              </a:rPr>
              <a:t> </a:t>
            </a:r>
            <a:r>
              <a:rPr lang="en-US" sz="1900" kern="1200" dirty="0" err="1">
                <a:solidFill>
                  <a:schemeClr val="bg1"/>
                </a:solidFill>
                <a:latin typeface="+mn-lt"/>
                <a:ea typeface="+mn-ea"/>
                <a:cs typeface="+mn-cs"/>
              </a:rPr>
              <a:t>scomposti</a:t>
            </a:r>
            <a:r>
              <a:rPr lang="en-US" sz="1900" kern="1200" dirty="0">
                <a:solidFill>
                  <a:schemeClr val="bg1"/>
                </a:solidFill>
                <a:latin typeface="+mn-lt"/>
                <a:ea typeface="+mn-ea"/>
                <a:cs typeface="+mn-cs"/>
              </a:rPr>
              <a:t>: </a:t>
            </a:r>
            <a:r>
              <a:rPr lang="en-US" sz="1900" b="1" i="0" kern="1200" dirty="0">
                <a:solidFill>
                  <a:schemeClr val="bg1"/>
                </a:solidFill>
                <a:effectLst/>
                <a:latin typeface="+mn-lt"/>
                <a:ea typeface="+mn-ea"/>
                <a:cs typeface="+mn-cs"/>
              </a:rPr>
              <a:t>RI(</a:t>
            </a:r>
            <a:r>
              <a:rPr lang="en-US" sz="1900" b="1" i="0" kern="1200" dirty="0" err="1">
                <a:solidFill>
                  <a:schemeClr val="bg1"/>
                </a:solidFill>
                <a:effectLst/>
                <a:latin typeface="+mn-lt"/>
                <a:ea typeface="+mn-ea"/>
                <a:cs typeface="+mn-cs"/>
              </a:rPr>
              <a:t>m,a,c</a:t>
            </a:r>
            <a:r>
              <a:rPr lang="en-US" sz="1900" b="1" i="0" kern="1200" dirty="0">
                <a:solidFill>
                  <a:schemeClr val="bg1"/>
                </a:solidFill>
                <a:effectLst/>
                <a:latin typeface="+mn-lt"/>
                <a:ea typeface="+mn-ea"/>
                <a:cs typeface="+mn-cs"/>
              </a:rPr>
              <a:t>) = RI-</a:t>
            </a:r>
            <a:r>
              <a:rPr lang="en-US" sz="1900" b="1" i="0" kern="1200" dirty="0" err="1">
                <a:solidFill>
                  <a:schemeClr val="bg1"/>
                </a:solidFill>
                <a:effectLst/>
                <a:latin typeface="+mn-lt"/>
                <a:ea typeface="+mn-ea"/>
                <a:cs typeface="+mn-cs"/>
              </a:rPr>
              <a:t>Ris</a:t>
            </a:r>
            <a:r>
              <a:rPr lang="en-US" sz="1900" b="1" i="0" kern="1200" dirty="0">
                <a:solidFill>
                  <a:schemeClr val="bg1"/>
                </a:solidFill>
                <a:effectLst/>
                <a:latin typeface="+mn-lt"/>
                <a:ea typeface="+mn-ea"/>
                <a:cs typeface="+mn-cs"/>
              </a:rPr>
              <a:t>(</a:t>
            </a:r>
            <a:r>
              <a:rPr lang="en-US" sz="1900" b="1" i="0" kern="1200" dirty="0" err="1">
                <a:solidFill>
                  <a:schemeClr val="bg1"/>
                </a:solidFill>
                <a:effectLst/>
                <a:latin typeface="+mn-lt"/>
                <a:ea typeface="+mn-ea"/>
                <a:cs typeface="+mn-cs"/>
              </a:rPr>
              <a:t>m,a,c</a:t>
            </a:r>
            <a:r>
              <a:rPr lang="en-US" sz="1900" b="1" i="0" kern="1200" dirty="0">
                <a:solidFill>
                  <a:schemeClr val="bg1"/>
                </a:solidFill>
                <a:effectLst/>
                <a:latin typeface="+mn-lt"/>
                <a:ea typeface="+mn-ea"/>
                <a:cs typeface="+mn-cs"/>
              </a:rPr>
              <a:t>) + RI-Int(</a:t>
            </a:r>
            <a:r>
              <a:rPr lang="en-US" sz="1900" b="1" i="0" kern="1200" dirty="0" err="1">
                <a:solidFill>
                  <a:schemeClr val="bg1"/>
                </a:solidFill>
                <a:effectLst/>
                <a:latin typeface="+mn-lt"/>
                <a:ea typeface="+mn-ea"/>
                <a:cs typeface="+mn-cs"/>
              </a:rPr>
              <a:t>m,a,c</a:t>
            </a:r>
            <a:r>
              <a:rPr lang="en-US" sz="1900" b="1" i="0" kern="1200" dirty="0">
                <a:solidFill>
                  <a:schemeClr val="bg1"/>
                </a:solidFill>
                <a:effectLst/>
                <a:latin typeface="+mn-lt"/>
                <a:ea typeface="+mn-ea"/>
                <a:cs typeface="+mn-cs"/>
              </a:rPr>
              <a:t>) + RI-Dis(</a:t>
            </a:r>
            <a:r>
              <a:rPr lang="en-US" sz="1900" b="1" i="0" kern="1200" dirty="0" err="1">
                <a:solidFill>
                  <a:schemeClr val="bg1"/>
                </a:solidFill>
                <a:effectLst/>
                <a:latin typeface="+mn-lt"/>
                <a:ea typeface="+mn-ea"/>
                <a:cs typeface="+mn-cs"/>
              </a:rPr>
              <a:t>m,a,c</a:t>
            </a:r>
            <a:r>
              <a:rPr lang="en-US" sz="1900" b="1" i="0" kern="1200" dirty="0">
                <a:solidFill>
                  <a:schemeClr val="bg1"/>
                </a:solidFill>
                <a:effectLst/>
                <a:latin typeface="+mn-lt"/>
                <a:ea typeface="+mn-ea"/>
                <a:cs typeface="+mn-cs"/>
              </a:rPr>
              <a:t>)</a:t>
            </a:r>
            <a:r>
              <a:rPr lang="en-US" sz="1900" kern="1200" dirty="0">
                <a:solidFill>
                  <a:schemeClr val="bg1"/>
                </a:solidFill>
                <a:latin typeface="+mn-lt"/>
                <a:ea typeface="+mn-ea"/>
                <a:cs typeface="+mn-cs"/>
              </a:rPr>
              <a:t> </a:t>
            </a:r>
            <a:br>
              <a:rPr lang="en-US" sz="1700" kern="1200" dirty="0">
                <a:solidFill>
                  <a:schemeClr val="bg1"/>
                </a:solidFill>
                <a:latin typeface="+mn-lt"/>
                <a:ea typeface="+mn-ea"/>
                <a:cs typeface="+mn-cs"/>
              </a:rPr>
            </a:br>
            <a:endParaRPr lang="en-US" sz="1700" kern="1200" dirty="0">
              <a:solidFill>
                <a:schemeClr val="bg1"/>
              </a:solidFill>
              <a:latin typeface="+mn-lt"/>
              <a:ea typeface="+mn-ea"/>
              <a:cs typeface="+mn-cs"/>
            </a:endParaRPr>
          </a:p>
        </p:txBody>
      </p:sp>
      <p:pic>
        <p:nvPicPr>
          <p:cNvPr id="12" name="Immagine 11" descr="Immagine che contiene tavolo&#10;&#10;Descrizione generata automaticamente">
            <a:extLst>
              <a:ext uri="{FF2B5EF4-FFF2-40B4-BE49-F238E27FC236}">
                <a16:creationId xmlns:a16="http://schemas.microsoft.com/office/drawing/2014/main" id="{CC44EF7C-70E9-6C04-849B-12F5F7A8FC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155" y="2784248"/>
            <a:ext cx="10581690" cy="2824707"/>
          </a:xfrm>
          <a:prstGeom prst="rect">
            <a:avLst/>
          </a:prstGeom>
        </p:spPr>
      </p:pic>
      <p:sp>
        <p:nvSpPr>
          <p:cNvPr id="13" name="Segnaposto contenuto 2">
            <a:extLst>
              <a:ext uri="{FF2B5EF4-FFF2-40B4-BE49-F238E27FC236}">
                <a16:creationId xmlns:a16="http://schemas.microsoft.com/office/drawing/2014/main" id="{6AB877D4-F9E1-8F17-9E37-9C5441B224CF}"/>
              </a:ext>
            </a:extLst>
          </p:cNvPr>
          <p:cNvSpPr txBox="1">
            <a:spLocks/>
          </p:cNvSpPr>
          <p:nvPr/>
        </p:nvSpPr>
        <p:spPr>
          <a:xfrm>
            <a:off x="9253726" y="2185748"/>
            <a:ext cx="2761671" cy="685800"/>
          </a:xfrm>
          <a:prstGeom prst="rect">
            <a:avLst/>
          </a:prstGeom>
          <a:ln>
            <a:noFill/>
          </a:ln>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t-IT" sz="1600" i="1" dirty="0">
                <a:solidFill>
                  <a:srgbClr val="000000"/>
                </a:solidFill>
              </a:rPr>
              <a:t>La probabilità di accadimento del rischio malware si è attenuata, quindi</a:t>
            </a:r>
            <a:r>
              <a:rPr lang="it-IT" sz="1600" i="1" dirty="0">
                <a:solidFill>
                  <a:srgbClr val="000000"/>
                </a:solidFill>
                <a:sym typeface="Wingdings" panose="05000000000000000000" pitchFamily="2" charset="2"/>
              </a:rPr>
              <a:t> il controllo di sicurezza è ideale.</a:t>
            </a:r>
            <a:br>
              <a:rPr lang="it-IT" sz="1600" dirty="0"/>
            </a:br>
            <a:endParaRPr lang="it-IT" sz="1600" dirty="0"/>
          </a:p>
        </p:txBody>
      </p:sp>
      <p:sp>
        <p:nvSpPr>
          <p:cNvPr id="16" name="Rettangolo 15">
            <a:extLst>
              <a:ext uri="{FF2B5EF4-FFF2-40B4-BE49-F238E27FC236}">
                <a16:creationId xmlns:a16="http://schemas.microsoft.com/office/drawing/2014/main" id="{CF562B64-2DB3-749D-B844-EF91C6F6EDFF}"/>
              </a:ext>
            </a:extLst>
          </p:cNvPr>
          <p:cNvSpPr/>
          <p:nvPr/>
        </p:nvSpPr>
        <p:spPr>
          <a:xfrm>
            <a:off x="10634562" y="3287333"/>
            <a:ext cx="752283" cy="42738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7" name="Connettore curvo 6">
            <a:extLst>
              <a:ext uri="{FF2B5EF4-FFF2-40B4-BE49-F238E27FC236}">
                <a16:creationId xmlns:a16="http://schemas.microsoft.com/office/drawing/2014/main" id="{0ED0022E-A45A-1E4D-3FAF-55A082385057}"/>
              </a:ext>
            </a:extLst>
          </p:cNvPr>
          <p:cNvCxnSpPr>
            <a:cxnSpLocks/>
            <a:endCxn id="16" idx="3"/>
          </p:cNvCxnSpPr>
          <p:nvPr/>
        </p:nvCxnSpPr>
        <p:spPr>
          <a:xfrm rot="5400000">
            <a:off x="11082620" y="2844226"/>
            <a:ext cx="961024" cy="352573"/>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6381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afico 3">
            <a:extLst>
              <a:ext uri="{FF2B5EF4-FFF2-40B4-BE49-F238E27FC236}">
                <a16:creationId xmlns:a16="http://schemas.microsoft.com/office/drawing/2014/main" id="{7B2295DD-2F21-5803-594B-F70227833D53}"/>
              </a:ext>
            </a:extLst>
          </p:cNvPr>
          <p:cNvGraphicFramePr/>
          <p:nvPr>
            <p:extLst>
              <p:ext uri="{D42A27DB-BD31-4B8C-83A1-F6EECF244321}">
                <p14:modId xmlns:p14="http://schemas.microsoft.com/office/powerpoint/2010/main" val="1501287763"/>
              </p:ext>
            </p:extLst>
          </p:nvPr>
        </p:nvGraphicFramePr>
        <p:xfrm>
          <a:off x="991755" y="621577"/>
          <a:ext cx="4572000" cy="2714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Grafico 4">
            <a:extLst>
              <a:ext uri="{FF2B5EF4-FFF2-40B4-BE49-F238E27FC236}">
                <a16:creationId xmlns:a16="http://schemas.microsoft.com/office/drawing/2014/main" id="{00000000-0008-0000-0300-00000B000000}"/>
              </a:ext>
            </a:extLst>
          </p:cNvPr>
          <p:cNvGraphicFramePr/>
          <p:nvPr>
            <p:extLst>
              <p:ext uri="{D42A27DB-BD31-4B8C-83A1-F6EECF244321}">
                <p14:modId xmlns:p14="http://schemas.microsoft.com/office/powerpoint/2010/main" val="2520012038"/>
              </p:ext>
            </p:extLst>
          </p:nvPr>
        </p:nvGraphicFramePr>
        <p:xfrm>
          <a:off x="6552045" y="621578"/>
          <a:ext cx="4648200" cy="27146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Grafico 5">
            <a:extLst>
              <a:ext uri="{FF2B5EF4-FFF2-40B4-BE49-F238E27FC236}">
                <a16:creationId xmlns:a16="http://schemas.microsoft.com/office/drawing/2014/main" id="{150D6168-81A9-AFA8-1ADC-68387E7E1779}"/>
              </a:ext>
            </a:extLst>
          </p:cNvPr>
          <p:cNvGraphicFramePr/>
          <p:nvPr>
            <p:extLst>
              <p:ext uri="{D42A27DB-BD31-4B8C-83A1-F6EECF244321}">
                <p14:modId xmlns:p14="http://schemas.microsoft.com/office/powerpoint/2010/main" val="2595229786"/>
              </p:ext>
            </p:extLst>
          </p:nvPr>
        </p:nvGraphicFramePr>
        <p:xfrm>
          <a:off x="3468081" y="3749935"/>
          <a:ext cx="5255838" cy="277558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484320783"/>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4546</TotalTime>
  <Words>1566</Words>
  <Application>Microsoft Office PowerPoint</Application>
  <PresentationFormat>Widescreen</PresentationFormat>
  <Paragraphs>187</Paragraphs>
  <Slides>18</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18</vt:i4>
      </vt:variant>
    </vt:vector>
  </HeadingPairs>
  <TitlesOfParts>
    <vt:vector size="25" baseType="lpstr">
      <vt:lpstr>Arial</vt:lpstr>
      <vt:lpstr>Calibri</vt:lpstr>
      <vt:lpstr>Calibri Light</vt:lpstr>
      <vt:lpstr>Calibri-Bold</vt:lpstr>
      <vt:lpstr>CambriaMath</vt:lpstr>
      <vt:lpstr>Constantia</vt:lpstr>
      <vt:lpstr>Tema di Office</vt:lpstr>
      <vt:lpstr>Presentazione caso di studio Analisi e Gestione del Rischio   Organizzazione analizzata: Amazon.com </vt:lpstr>
      <vt:lpstr>Presentazione standard di PowerPoint</vt:lpstr>
      <vt:lpstr>Contesto aziendale: Amazon.com</vt:lpstr>
      <vt:lpstr>Struttura organizzativa e organigramma</vt:lpstr>
      <vt:lpstr>Minacce – Asset - Probabilità</vt:lpstr>
      <vt:lpstr>Rischio intrinseco quantitativo</vt:lpstr>
      <vt:lpstr>Presentazione standard di PowerPoint</vt:lpstr>
      <vt:lpstr>Controlli di sicurezza</vt:lpstr>
      <vt:lpstr>Presentazione standard di PowerPoint</vt:lpstr>
      <vt:lpstr>Rischio intrinseco VS Rischio totale</vt:lpstr>
      <vt:lpstr>Attenuazione del rischio</vt:lpstr>
      <vt:lpstr>Analisi qualitativa</vt:lpstr>
      <vt:lpstr>Normalizzazione del rischio</vt:lpstr>
      <vt:lpstr>Presentazione standard di PowerPoint</vt:lpstr>
      <vt:lpstr>V.C. Binomiali  Data Breach</vt:lpstr>
      <vt:lpstr>Probabilità composta di Data Breach</vt:lpstr>
      <vt:lpstr>V.C. Poisson  Incendio</vt:lpstr>
      <vt:lpstr>Conclusioni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Utente</dc:creator>
  <cp:lastModifiedBy>Utente</cp:lastModifiedBy>
  <cp:revision>24</cp:revision>
  <dcterms:created xsi:type="dcterms:W3CDTF">2022-05-27T17:21:48Z</dcterms:created>
  <dcterms:modified xsi:type="dcterms:W3CDTF">2022-05-31T10:14:54Z</dcterms:modified>
</cp:coreProperties>
</file>