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3589-15D9-4CFE-9B4B-26AE81DF1623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E6542-C006-42EB-AFFB-A9CDF48A3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9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300" b="1" u="sng" dirty="0"/>
              <a:t>Sportello Front-Office </a:t>
            </a:r>
            <a:endParaRPr lang="it-IT" sz="1300" dirty="0"/>
          </a:p>
          <a:p>
            <a:r>
              <a:rPr lang="it-IT" sz="1300" b="1" dirty="0"/>
              <a:t>Il servizio è reso da studenti part time</a:t>
            </a:r>
            <a:r>
              <a:rPr lang="it-IT" sz="1300" dirty="0"/>
              <a:t>. Vengono fornite informazioni sull'offerta didattica, sulle immatricolazioni e iscrizioni rinviando agli esperti di settore. Fornisce inoltre informazioni sui servizi di orientamento, sui servizi per studenti stranieri, sui tirocini, sul dopo laurea ed altre informazioni utili.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E60B4-5E75-47B1-8ECC-4F5809CE13DE}" type="slidenum">
              <a:rPr kumimoji="0" lang="it-IT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5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4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  <a:alpha val="5000"/>
              </a:schemeClr>
            </a:gs>
            <a:gs pos="0">
              <a:schemeClr val="accent1">
                <a:lumMod val="60000"/>
                <a:lumOff val="40000"/>
              </a:schemeClr>
            </a:gs>
            <a:gs pos="41500">
              <a:srgbClr val="D3E0EF"/>
            </a:gs>
            <a:gs pos="22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magine 25" descr="Immagine che contiene schermata, cerchio, Policromia, design&#10;&#10;Il contenuto generato dall'IA potrebbe non essere corretto.">
            <a:extLst>
              <a:ext uri="{FF2B5EF4-FFF2-40B4-BE49-F238E27FC236}">
                <a16:creationId xmlns:a16="http://schemas.microsoft.com/office/drawing/2014/main" id="{0E6BC4D5-30DB-84F5-E6A7-7B558E037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093" y="3125279"/>
            <a:ext cx="3808646" cy="331236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 rot="-5400000">
            <a:off x="2675991" y="3644434"/>
            <a:ext cx="221229" cy="557321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 dirty="0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6348813" y="0"/>
            <a:ext cx="5843187" cy="4124189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 cstate="print">
            <a:alphaModFix amt="65999"/>
          </a:blip>
          <a:srcRect/>
          <a:stretch>
            <a:fillRect/>
          </a:stretch>
        </p:blipFill>
        <p:spPr>
          <a:xfrm rot="2113473">
            <a:off x="9457791" y="1241140"/>
            <a:ext cx="2391368" cy="164130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 rot="12935635">
            <a:off x="8485418" y="1091822"/>
            <a:ext cx="2137901" cy="10689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>
          <a:xfrm>
            <a:off x="8395891" y="1169232"/>
            <a:ext cx="1749032" cy="1785725"/>
          </a:xfrm>
          <a:prstGeom prst="rect">
            <a:avLst/>
          </a:prstGeom>
        </p:spPr>
      </p:pic>
      <p:sp>
        <p:nvSpPr>
          <p:cNvPr id="17" name="AutoShape 17"/>
          <p:cNvSpPr/>
          <p:nvPr/>
        </p:nvSpPr>
        <p:spPr>
          <a:xfrm rot="-5400000">
            <a:off x="3325708" y="-2375208"/>
            <a:ext cx="45719" cy="6697136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grpSp>
        <p:nvGrpSpPr>
          <p:cNvPr id="18" name="Group 18"/>
          <p:cNvGrpSpPr/>
          <p:nvPr/>
        </p:nvGrpSpPr>
        <p:grpSpPr>
          <a:xfrm>
            <a:off x="6208692" y="2585628"/>
            <a:ext cx="5542805" cy="3295564"/>
            <a:chOff x="0" y="-28575"/>
            <a:chExt cx="11085609" cy="659112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B8EA501-835F-484F-B384-C4D371500386}"/>
              </a:ext>
            </a:extLst>
          </p:cNvPr>
          <p:cNvSpPr txBox="1"/>
          <p:nvPr/>
        </p:nvSpPr>
        <p:spPr>
          <a:xfrm>
            <a:off x="5618967" y="4327037"/>
            <a:ext cx="6392703" cy="733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3000"/>
              </a:lnSpc>
            </a:pPr>
            <a:endParaRPr lang="en-US" sz="8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09630">
              <a:lnSpc>
                <a:spcPts val="3000"/>
              </a:lnSpc>
            </a:pPr>
            <a:endParaRPr lang="en-US" sz="20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AD235C3A-AD37-456B-8F0E-D2AFFCCF60F9}"/>
              </a:ext>
            </a:extLst>
          </p:cNvPr>
          <p:cNvGrpSpPr/>
          <p:nvPr/>
        </p:nvGrpSpPr>
        <p:grpSpPr>
          <a:xfrm>
            <a:off x="6242796" y="2853404"/>
            <a:ext cx="5542805" cy="3295564"/>
            <a:chOff x="0" y="-28575"/>
            <a:chExt cx="11085609" cy="6591128"/>
          </a:xfrm>
        </p:grpSpPr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6C160FFC-BF29-40F3-9662-4F5DC9DA4EF0}"/>
                </a:ext>
              </a:extLst>
            </p:cNvPr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0">
              <a:extLst>
                <a:ext uri="{FF2B5EF4-FFF2-40B4-BE49-F238E27FC236}">
                  <a16:creationId xmlns:a16="http://schemas.microsoft.com/office/drawing/2014/main" id="{37A003FB-B7AE-4AB2-978F-771A1EA796A4}"/>
                </a:ext>
              </a:extLst>
            </p:cNvPr>
            <p:cNvSpPr txBox="1"/>
            <p:nvPr/>
          </p:nvSpPr>
          <p:spPr>
            <a:xfrm>
              <a:off x="0" y="1098185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44FB01D0-B2AF-4013-BD0D-EE6A420013C5}"/>
                </a:ext>
              </a:extLst>
            </p:cNvPr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421DA5D8-F9E7-4C92-A2B2-C01D4DBDAA0F}"/>
                </a:ext>
              </a:extLst>
            </p:cNvPr>
            <p:cNvSpPr txBox="1"/>
            <p:nvPr/>
          </p:nvSpPr>
          <p:spPr>
            <a:xfrm>
              <a:off x="0" y="3511453"/>
              <a:ext cx="11085609" cy="697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lang="en-US" sz="2000" b="1" spc="2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2D2E34D3-BE8D-4319-910B-C2640377823E}"/>
                </a:ext>
              </a:extLst>
            </p:cNvPr>
            <p:cNvSpPr txBox="1"/>
            <p:nvPr/>
          </p:nvSpPr>
          <p:spPr>
            <a:xfrm>
              <a:off x="0" y="4806831"/>
              <a:ext cx="11085609" cy="620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endParaRPr lang="en-US" sz="2000" b="1" spc="18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24">
              <a:extLst>
                <a:ext uri="{FF2B5EF4-FFF2-40B4-BE49-F238E27FC236}">
                  <a16:creationId xmlns:a16="http://schemas.microsoft.com/office/drawing/2014/main" id="{46756D82-5ADF-430B-B905-23098C200493}"/>
                </a:ext>
              </a:extLst>
            </p:cNvPr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" name="CasellaDiTesto 3">
            <a:extLst>
              <a:ext uri="{FF2B5EF4-FFF2-40B4-BE49-F238E27FC236}">
                <a16:creationId xmlns:a16="http://schemas.microsoft.com/office/drawing/2014/main" id="{6A00E37B-C9F2-4FCD-F63D-5A5BAAC82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55" y="256643"/>
            <a:ext cx="8833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/>
              <a:t>Corso di </a:t>
            </a:r>
            <a:r>
              <a:rPr lang="en-GB" sz="2800" b="1" dirty="0" err="1"/>
              <a:t>laurea</a:t>
            </a:r>
            <a:r>
              <a:rPr lang="en-GB" sz="2800" b="1" dirty="0"/>
              <a:t> in </a:t>
            </a:r>
            <a:r>
              <a:rPr lang="en-GB" sz="2800" b="1" dirty="0" err="1"/>
              <a:t>Ingegneria</a:t>
            </a:r>
            <a:r>
              <a:rPr lang="en-GB" sz="2800" b="1" dirty="0"/>
              <a:t> Informatica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6DEE76-0B03-A5FD-45DF-EF94C375475D}"/>
              </a:ext>
            </a:extLst>
          </p:cNvPr>
          <p:cNvSpPr txBox="1"/>
          <p:nvPr/>
        </p:nvSpPr>
        <p:spPr>
          <a:xfrm>
            <a:off x="206166" y="3147131"/>
            <a:ext cx="545834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Il lavoro ha riguardato l’implementazione della trasformazione approssimata del problema logico MAX-3SAT in una forma matematica chiamata QUBO, adatta a essere risolta con tecniche di quantum </a:t>
            </a:r>
            <a:r>
              <a:rPr lang="it-IT" sz="1500" dirty="0" err="1"/>
              <a:t>annealing</a:t>
            </a:r>
            <a:r>
              <a:rPr lang="it-IT" sz="1500" dirty="0"/>
              <a:t> implementate in macchine quantistiche.</a:t>
            </a:r>
          </a:p>
          <a:p>
            <a:endParaRPr lang="it-IT" sz="1500" dirty="0"/>
          </a:p>
          <a:p>
            <a:r>
              <a:rPr lang="it-IT" sz="1500" dirty="0"/>
              <a:t>Per la minimizzazione di questi modelli è stato implementato il </a:t>
            </a:r>
            <a:r>
              <a:rPr lang="it-IT" sz="1500" dirty="0" err="1"/>
              <a:t>simulated</a:t>
            </a:r>
            <a:r>
              <a:rPr lang="it-IT" sz="1500" dirty="0"/>
              <a:t> </a:t>
            </a:r>
            <a:r>
              <a:rPr lang="it-IT" sz="1500" dirty="0" err="1"/>
              <a:t>annealing</a:t>
            </a:r>
            <a:r>
              <a:rPr lang="it-IT" sz="1500" dirty="0"/>
              <a:t>,  ottimizzato in MATLAB. </a:t>
            </a:r>
          </a:p>
          <a:p>
            <a:endParaRPr lang="it-IT" sz="1500" dirty="0"/>
          </a:p>
          <a:p>
            <a:r>
              <a:rPr lang="it-IT" sz="1500" dirty="0"/>
              <a:t>L’algoritmo è stato testato su istanze di media dimensione. I risultati indicano che, anche con metodi classici, è possibile ottenere buone soluzioni a problemi complessi, dimostrando che, pur utilizzando modelli approssimati, le soluzioni trovate sono affidabili, garantendo un buon equilibrio tra precisione e tempo di calcolo.</a:t>
            </a:r>
            <a:endParaRPr lang="it-IT" sz="1500" dirty="0">
              <a:solidFill>
                <a:srgbClr val="C00000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A7F071-42B3-9EAF-0C29-0191EDA9E415}"/>
              </a:ext>
            </a:extLst>
          </p:cNvPr>
          <p:cNvSpPr txBox="1"/>
          <p:nvPr/>
        </p:nvSpPr>
        <p:spPr>
          <a:xfrm>
            <a:off x="134842" y="1680340"/>
            <a:ext cx="8693912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i="1" dirty="0" err="1"/>
              <a:t>Prova</a:t>
            </a:r>
            <a:r>
              <a:rPr lang="en-GB" sz="2000" b="1" i="1" dirty="0"/>
              <a:t> finale</a:t>
            </a:r>
          </a:p>
          <a:p>
            <a:r>
              <a:rPr lang="en-GB" sz="2000" b="1" i="1" dirty="0" err="1"/>
              <a:t>Algoritmi</a:t>
            </a:r>
            <a:r>
              <a:rPr lang="en-GB" sz="2000" b="1" i="1" dirty="0"/>
              <a:t> di </a:t>
            </a:r>
            <a:r>
              <a:rPr lang="en-GB" sz="2000" b="1" i="1" dirty="0" err="1"/>
              <a:t>trasformazione</a:t>
            </a:r>
            <a:r>
              <a:rPr lang="en-GB" sz="2000" b="1" i="1" dirty="0"/>
              <a:t> da </a:t>
            </a:r>
            <a:r>
              <a:rPr lang="en-GB" sz="2000" b="1" i="1" dirty="0" err="1"/>
              <a:t>problemi</a:t>
            </a:r>
            <a:r>
              <a:rPr lang="en-GB" sz="2000" b="1" i="1" dirty="0"/>
              <a:t> MAX3-SAT a </a:t>
            </a:r>
            <a:r>
              <a:rPr lang="en-GB" sz="2000" b="1" i="1" dirty="0" err="1"/>
              <a:t>problemi</a:t>
            </a:r>
            <a:r>
              <a:rPr lang="en-GB" sz="2000" b="1" i="1" dirty="0"/>
              <a:t> QUBO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859A3A89-965B-B393-62B8-47A3E3B0CA89}"/>
              </a:ext>
            </a:extLst>
          </p:cNvPr>
          <p:cNvSpPr/>
          <p:nvPr/>
        </p:nvSpPr>
        <p:spPr>
          <a:xfrm rot="16200000" flipH="1">
            <a:off x="2740972" y="253861"/>
            <a:ext cx="91265" cy="5573213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sp>
        <p:nvSpPr>
          <p:cNvPr id="15" name="CasellaDiTesto 3">
            <a:extLst>
              <a:ext uri="{FF2B5EF4-FFF2-40B4-BE49-F238E27FC236}">
                <a16:creationId xmlns:a16="http://schemas.microsoft.com/office/drawing/2014/main" id="{DE6692DC-33FF-DFAD-D600-E030455D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41" y="1066596"/>
            <a:ext cx="54841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 err="1"/>
              <a:t>Laureato</a:t>
            </a:r>
            <a:r>
              <a:rPr lang="en-GB" sz="2800" b="1" dirty="0"/>
              <a:t>: Dott. Francesco Vesigna</a:t>
            </a:r>
          </a:p>
        </p:txBody>
      </p:sp>
      <p:sp>
        <p:nvSpPr>
          <p:cNvPr id="20" name="CasellaDiTesto 3">
            <a:extLst>
              <a:ext uri="{FF2B5EF4-FFF2-40B4-BE49-F238E27FC236}">
                <a16:creationId xmlns:a16="http://schemas.microsoft.com/office/drawing/2014/main" id="{27DF14AF-9B67-63E9-85BB-C4F12854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9" y="2491892"/>
            <a:ext cx="4500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 err="1"/>
              <a:t>Relatore</a:t>
            </a:r>
            <a:r>
              <a:rPr lang="en-GB" b="1" dirty="0"/>
              <a:t>: Prof. Marco </a:t>
            </a:r>
            <a:r>
              <a:rPr lang="en-GB" b="1" dirty="0" err="1"/>
              <a:t>Cococcioni</a:t>
            </a:r>
            <a:endParaRPr lang="en-GB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Monica Puccini</dc:creator>
  <cp:lastModifiedBy>Francesco Vesigna</cp:lastModifiedBy>
  <cp:revision>5</cp:revision>
  <dcterms:created xsi:type="dcterms:W3CDTF">2023-06-19T11:45:48Z</dcterms:created>
  <dcterms:modified xsi:type="dcterms:W3CDTF">2025-07-13T23:56:16Z</dcterms:modified>
</cp:coreProperties>
</file>