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722" r:id="rId3"/>
    <p:sldId id="1026" r:id="rId4"/>
    <p:sldId id="1027" r:id="rId5"/>
    <p:sldId id="1028" r:id="rId6"/>
    <p:sldId id="1029" r:id="rId7"/>
    <p:sldId id="1031" r:id="rId8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8" autoAdjust="0"/>
    <p:restoredTop sz="98757" autoAdjust="0"/>
  </p:normalViewPr>
  <p:slideViewPr>
    <p:cSldViewPr>
      <p:cViewPr varScale="1">
        <p:scale>
          <a:sx n="77" d="100"/>
          <a:sy n="77" d="100"/>
        </p:scale>
        <p:origin x="11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C98CE-CE1E-651F-5B7D-564194A0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2ED8C-D3DE-F8F0-46F1-1633ADB7F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55E6F3-A23D-3A96-943B-A2FCC1EDB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6BFF8-2B48-2B28-1EBD-DEFF828E36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47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dirty="0">
                <a:latin typeface="+mj-lt"/>
              </a:rPr>
              <a:t>Modellazione del problema MAX3-SAT in forma QUBO e sua risoluzione tramite </a:t>
            </a:r>
            <a:r>
              <a:rPr lang="it-IT" dirty="0" err="1">
                <a:latin typeface="+mj-lt"/>
              </a:rPr>
              <a:t>Simulated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Annealing</a:t>
            </a:r>
            <a:endParaRPr lang="it-IT" dirty="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364" y="5445224"/>
            <a:ext cx="192087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284984"/>
            <a:ext cx="8064500" cy="1812776"/>
          </a:xfrm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26934" y="3098680"/>
            <a:ext cx="48897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Tesi di Laurea in </a:t>
            </a:r>
          </a:p>
          <a:p>
            <a:r>
              <a:rPr lang="it-IT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Ingegneria Informatica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524" y="4634101"/>
            <a:ext cx="2171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Candidato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Francesco Vesigna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4591403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Relatori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Marco </a:t>
            </a:r>
            <a:r>
              <a:rPr lang="it-IT" sz="2000" dirty="0" err="1">
                <a:solidFill>
                  <a:srgbClr val="003366"/>
                </a:solidFill>
                <a:latin typeface="Calibri" panose="020F0502020204030204" pitchFamily="34" charset="0"/>
              </a:rPr>
              <a:t>Cococcioni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e 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919531"/>
                <a:ext cx="8642350" cy="5761038"/>
              </a:xfrm>
            </p:spPr>
            <p:txBody>
              <a:bodyPr/>
              <a:lstStyle/>
              <a:p>
                <a:r>
                  <a:rPr lang="it-IT" sz="2400" dirty="0"/>
                  <a:t>Il problema SAT riguarda la </a:t>
                </a:r>
                <a:r>
                  <a:rPr lang="it-IT" sz="2400" dirty="0" err="1"/>
                  <a:t>soddisfacibilità</a:t>
                </a:r>
                <a:r>
                  <a:rPr lang="it-IT" sz="2400" dirty="0"/>
                  <a:t> di una formula logica ed è centrale nella teoria della complessità.</a:t>
                </a:r>
              </a:p>
              <a:p>
                <a:r>
                  <a:rPr lang="it-IT" sz="2400" dirty="0"/>
                  <a:t>Il 3-SAT è la versione del SAT con formule in CNF dove ogni clausola ha esattamente 3 letterali (variabile booleana negata o non). Il MAX-3-SAT è la versione di ottimizzazione: massimizzare il numero di clausole 3-CNF soddisfatte.</a:t>
                </a:r>
                <a:endParaRPr lang="it-IT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con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sz="2400" dirty="0"/>
              </a:p>
              <a:p>
                <a:r>
                  <a:rPr lang="it-IT" sz="2400" dirty="0"/>
                  <a:t>MAX3-SAT è NP-completo, perciò sfruttiamo l’hardware quantistico che opera su modelli QUBO per ridurre il tempo di calcolo.</a:t>
                </a:r>
              </a:p>
              <a:p>
                <a:r>
                  <a:rPr lang="it-IT" sz="2400" dirty="0"/>
                  <a:t>QUBO codifica la funzione obbiettivo di un problema avente al massimo termini quadratici tramite una matrice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2400" dirty="0"/>
                  <a:t>.</a:t>
                </a:r>
              </a:p>
              <a:p>
                <a:r>
                  <a:rPr lang="it-IT" sz="2400" dirty="0"/>
                  <a:t>Come trasformiamo un’istanza MAX3-SAT in una istanza QUBO?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919531"/>
                <a:ext cx="8642350" cy="5761038"/>
              </a:xfrm>
              <a:blipFill>
                <a:blip r:embed="rId3"/>
                <a:stretch>
                  <a:fillRect l="-917" t="-8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dirty="0">
                <a:latin typeface="Calibri" panose="020F0502020204030204" pitchFamily="34" charset="0"/>
              </a:rPr>
              <a:t>Francesco Vesigna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2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981075"/>
                <a:ext cx="8642350" cy="5688285"/>
              </a:xfrm>
            </p:spPr>
            <p:txBody>
              <a:bodyPr/>
              <a:lstStyle/>
              <a:p>
                <a:r>
                  <a:rPr lang="it-IT" sz="2400" dirty="0"/>
                  <a:t>Per valutare un assegnamento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400" dirty="0"/>
                  <a:t> si calcola l’energia di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400" dirty="0"/>
                  <a:t> 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𝑄𝑥</m:t>
                    </m:r>
                  </m:oMath>
                </a14:m>
                <a:r>
                  <a:rPr lang="it-IT" sz="2400" dirty="0"/>
                  <a:t>. Nel problema QUBO si vuole minimizzare l’hamiltoniana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2400" dirty="0"/>
              </a:p>
              <a:p>
                <a:r>
                  <a:rPr lang="it-IT" sz="2400" dirty="0"/>
                  <a:t>Approcci per trovare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2400" dirty="0"/>
              </a:p>
              <a:p>
                <a:pPr lvl="1"/>
                <a:r>
                  <a:rPr lang="it-IT" sz="2000" dirty="0"/>
                  <a:t>Trasformazioni Esatte: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2000" dirty="0"/>
                  <a:t> codifica perfettamente il problema originale</a:t>
                </a:r>
              </a:p>
              <a:p>
                <a:pPr lvl="1"/>
                <a:r>
                  <a:rPr lang="it-IT" sz="2000" dirty="0"/>
                  <a:t>Trasformazioni Approssimate: Esistono assegnamenti ottimi che non hanno energia minima in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2000" dirty="0"/>
                  <a:t>.</a:t>
                </a:r>
              </a:p>
              <a:p>
                <a:r>
                  <a:rPr lang="it-IT" sz="2400" dirty="0"/>
                  <a:t>Nel codice MATLAB si è deciso di utilizzare una trasformazione approssimata per via di matrici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2400" dirty="0"/>
                  <a:t> più piccole.</a:t>
                </a:r>
              </a:p>
              <a:p>
                <a:r>
                  <a:rPr lang="it-IT" sz="2400" dirty="0"/>
                  <a:t>Ogni clausola è associabile a quattro tipi diversi di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, a seconda del numero di negazioni presenti.</a:t>
                </a:r>
              </a:p>
              <a:p>
                <a:r>
                  <a:rPr lang="it-IT" sz="2400" dirty="0"/>
                  <a:t>Per ogni clausola:</a:t>
                </a:r>
              </a:p>
              <a:p>
                <a:pPr lvl="1"/>
                <a:r>
                  <a:rPr lang="it-IT" sz="2000" dirty="0"/>
                  <a:t>si calcola la matrice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approssimata corrispondente, se ne mappa il  contributo nella matrice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sz="2000" dirty="0"/>
                  <a:t>. Usare una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approssimata garantisce una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sz="2000" dirty="0"/>
                  <a:t> più piccola.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981075"/>
                <a:ext cx="8642350" cy="5688285"/>
              </a:xfrm>
              <a:blipFill>
                <a:blip r:embed="rId2"/>
                <a:stretch>
                  <a:fillRect l="-917" t="-857" b="-23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dirty="0">
                <a:latin typeface="Calibri" panose="020F0502020204030204" pitchFamily="34" charset="0"/>
              </a:rPr>
              <a:t>Francesco Vesigna 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3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sz="2400" dirty="0"/>
                  <a:t>Una volta determinata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sz="2400" dirty="0"/>
                  <a:t>, dobbiamo minimizzare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.</a:t>
                </a:r>
              </a:p>
              <a:p>
                <a:r>
                  <a:rPr lang="it-IT" sz="2400" dirty="0"/>
                  <a:t>Nel Codice MATLAB si è implementato il </a:t>
                </a:r>
                <a:r>
                  <a:rPr lang="it-IT" sz="2400" dirty="0" err="1"/>
                  <a:t>simulated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annealing</a:t>
                </a:r>
                <a:r>
                  <a:rPr lang="it-IT" sz="2400" dirty="0"/>
                  <a:t> per via della semplicità e riproducibilità in ambiente classico.</a:t>
                </a:r>
              </a:p>
              <a:p>
                <a:pPr lvl="1"/>
                <a:r>
                  <a:rPr lang="it-IT" sz="2000" dirty="0"/>
                  <a:t>Si associa al procedimento una temperatura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sz="2000" dirty="0"/>
                  <a:t> che decresce nel tempo.</a:t>
                </a:r>
              </a:p>
              <a:p>
                <a:pPr lvl="1"/>
                <a:r>
                  <a:rPr lang="it-IT" sz="2000" dirty="0"/>
                  <a:t>A ogni passo l’algoritmo  genera un nuovo assegnamento, modificando l’assegnamento precedente. Se l’energia del nuovo assegnamento è minore del precedente, viene accettato. Se l’energia è maggiore, l’accettazione è legata a una certa probabilità che dipende da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 sz="2000" dirty="0"/>
                  <a:t> e da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sz="2000" dirty="0"/>
                  <a:t>. </a:t>
                </a:r>
              </a:p>
              <a:p>
                <a:pPr lvl="1"/>
                <a:r>
                  <a:rPr lang="it-IT" sz="2000" dirty="0"/>
                  <a:t>Per temperature alte l’algoritmo ha una probabilità alta di accettare assegnamenti con energia maggiore (meno ottimali). Per temperature basse l’algoritmo tende a ignorare assegnamenti meno ottimali.</a:t>
                </a:r>
              </a:p>
              <a:p>
                <a:r>
                  <a:rPr lang="it-IT" sz="2400" dirty="0"/>
                  <a:t>L’algoritmo, teoricamente, converge a un ottimo globale per   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⟶∞</m:t>
                    </m:r>
                    <m: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 e usando una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che decresce molto lentamente.</a:t>
                </a:r>
              </a:p>
              <a:p>
                <a:pPr lvl="1"/>
                <a:r>
                  <a:rPr lang="it-IT" sz="2000" dirty="0"/>
                  <a:t>In pratica, si usano delle temperature che decrescono più velocemente, in quanto il risultato teorico non è utilizzabile. Nel codice si usa una progressione geometrica decrescente.</a:t>
                </a:r>
              </a:p>
              <a:p>
                <a:pPr marL="0" indent="0">
                  <a:buNone/>
                </a:pPr>
                <a:endParaRPr lang="it-IT" sz="1400" dirty="0"/>
              </a:p>
              <a:p>
                <a:pPr marL="522287" lvl="1" indent="0">
                  <a:buNone/>
                </a:pPr>
                <a:endParaRPr lang="it-IT" sz="2000" dirty="0"/>
              </a:p>
              <a:p>
                <a:pPr marL="1073150" lvl="2" indent="0">
                  <a:buNone/>
                </a:pPr>
                <a:endParaRPr lang="it-IT" sz="1600" dirty="0"/>
              </a:p>
              <a:p>
                <a:pPr lvl="1"/>
                <a:endParaRPr lang="it-IT" sz="2000" dirty="0"/>
              </a:p>
              <a:p>
                <a:pPr lvl="1"/>
                <a:endParaRPr lang="it-IT" sz="2000" dirty="0"/>
              </a:p>
              <a:p>
                <a:pPr lvl="1"/>
                <a:endParaRPr lang="it-IT" sz="2000" dirty="0"/>
              </a:p>
              <a:p>
                <a:pPr marL="522287" lvl="1" indent="0">
                  <a:buNone/>
                </a:pPr>
                <a:endParaRPr lang="it-IT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741" r="-1199" b="-7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sz="1100" dirty="0">
                <a:latin typeface="Calibri" panose="020F0502020204030204" pitchFamily="34" charset="0"/>
              </a:rPr>
              <a:t>Francesco Vesigna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pPr algn="just"/>
              <a:t>4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3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8BE0-ACB6-93F9-FB7B-A5ECE586D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331E-D133-7C80-D48C-41FBA948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529F8B-0E8A-A705-7E58-0ECB6A435B9C}"/>
              </a:ext>
            </a:extLst>
          </p:cNvPr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dirty="0">
                <a:latin typeface="Calibri" panose="020F0502020204030204" pitchFamily="34" charset="0"/>
              </a:rPr>
              <a:t>Francesco Vesigna 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5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BCD5AFDB-CAB7-121E-0E27-0BB59CF96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5918727" cy="3858449"/>
          </a:xfr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497BF15-B50C-6482-CE9F-C13EDA25A19B}"/>
              </a:ext>
            </a:extLst>
          </p:cNvPr>
          <p:cNvSpPr txBox="1"/>
          <p:nvPr/>
        </p:nvSpPr>
        <p:spPr>
          <a:xfrm>
            <a:off x="623808" y="4911421"/>
            <a:ext cx="7913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(max-iter = 10000, ini-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100, fin-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0.1, 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vars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125 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clauses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538)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3AAEAF4-3CA1-F350-785A-39761B2A19D4}"/>
              </a:ext>
            </a:extLst>
          </p:cNvPr>
          <p:cNvSpPr txBox="1"/>
          <p:nvPr/>
        </p:nvSpPr>
        <p:spPr>
          <a:xfrm>
            <a:off x="179512" y="5502423"/>
            <a:ext cx="87849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L’algoritmo si comporta come descritto nella slide precedente.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è deciso di implementare la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memoization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dei candidati accettati, che funziona bene per istanze QUBO di medie dimensioni.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9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6CB3A-E538-31A7-1EA7-2AC770A5F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1FFB-4FB4-9D13-5902-7D6318B2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8903490-F181-555D-281D-818AF9F8FD6B}"/>
              </a:ext>
            </a:extLst>
          </p:cNvPr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dirty="0">
                <a:latin typeface="Calibri" panose="020F0502020204030204" pitchFamily="34" charset="0"/>
              </a:rPr>
              <a:t>Francesco Vesigna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6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0C8031B-7F51-5A22-836B-73D9AF842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939970"/>
            <a:ext cx="8642350" cy="3863711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D1AAD5E-2BAC-4144-497C-FE4217B2D553}"/>
              </a:ext>
            </a:extLst>
          </p:cNvPr>
          <p:cNvSpPr txBox="1"/>
          <p:nvPr/>
        </p:nvSpPr>
        <p:spPr>
          <a:xfrm>
            <a:off x="238125" y="5100932"/>
            <a:ext cx="86423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istanze S sono caratterizzate da 20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vars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91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clauses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analizzate con 5k iterazioni.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istanze L sono caratterizzate da 125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vars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538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clauses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analizzate con 5k e 10k iterazioni.</a:t>
            </a:r>
          </a:p>
        </p:txBody>
      </p:sp>
    </p:spTree>
    <p:extLst>
      <p:ext uri="{BB962C8B-B14F-4D97-AF65-F5344CB8AC3E}">
        <p14:creationId xmlns:p14="http://schemas.microsoft.com/office/powerpoint/2010/main" val="1561200588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579</Words>
  <Application>Microsoft Office PowerPoint</Application>
  <PresentationFormat>Presentazione su schermo (4:3)</PresentationFormat>
  <Paragraphs>66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Modellazione del problema MAX3-SAT in forma QUBO e sua risoluzione tramite Simulated Annealing</vt:lpstr>
      <vt:lpstr>Introduzione e Problema</vt:lpstr>
      <vt:lpstr>Soluzioni</vt:lpstr>
      <vt:lpstr>Soluzioni</vt:lpstr>
      <vt:lpstr>Risultati</vt:lpstr>
      <vt:lpstr>Risultati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Francesco Vesigna</cp:lastModifiedBy>
  <cp:revision>1209</cp:revision>
  <cp:lastPrinted>2016-05-24T07:18:58Z</cp:lastPrinted>
  <dcterms:created xsi:type="dcterms:W3CDTF">2005-03-30T13:34:00Z</dcterms:created>
  <dcterms:modified xsi:type="dcterms:W3CDTF">2025-07-15T20:03:12Z</dcterms:modified>
</cp:coreProperties>
</file>