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4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Century Schoolbook" panose="02040604050505020304" pitchFamily="18" charset="0"/>
      <p:regular r:id="rId22"/>
      <p:bold r:id="rId23"/>
      <p:italic r:id="rId24"/>
      <p:boldItalic r:id="rId25"/>
    </p:embeddedFont>
    <p:embeddedFont>
      <p:font typeface="Noto Sans Symbols" pitchFamily="2" charset="0"/>
      <p:regular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g3VsLttdNfBjoptRpeUruV69AM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58DB03-9B04-4888-96FE-92B418ACA936}">
  <a:tblStyle styleId="{9A58DB03-9B04-4888-96FE-92B418ACA936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AEC"/>
          </a:solidFill>
        </a:fill>
      </a:tcStyle>
    </a:wholeTbl>
    <a:band1H>
      <a:tcTxStyle b="off" i="off"/>
      <a:tcStyle>
        <a:tcBdr/>
        <a:fill>
          <a:solidFill>
            <a:srgbClr val="D4D3D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4D3D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41CE929-EAAE-478D-BD06-A784E13839AB}" styleName="Table_1">
    <a:wholeTbl>
      <a:tcTxStyle b="off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/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80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92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Schoolbook"/>
              <a:buNone/>
              <a:defRPr sz="5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" name="Google Shape;19;p21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>
            <a:off x="3378200" y="514350"/>
            <a:ext cx="4559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200"/>
              <a:buChar char="•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2"/>
          </p:nvPr>
        </p:nvSpPr>
        <p:spPr>
          <a:xfrm>
            <a:off x="630936" y="1574801"/>
            <a:ext cx="2400300" cy="285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780"/>
              <a:buNone/>
              <a:defRPr sz="975"/>
            </a:lvl1pPr>
            <a:lvl2pPr marL="914400" lvl="1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Schoolbook"/>
              <a:buNone/>
              <a:defRPr sz="21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>
            <a:spLocks noGrp="1"/>
          </p:cNvSpPr>
          <p:nvPr>
            <p:ph type="pic" idx="2"/>
          </p:nvPr>
        </p:nvSpPr>
        <p:spPr>
          <a:xfrm>
            <a:off x="0" y="1"/>
            <a:ext cx="8469630" cy="3846692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2"/>
          <p:cNvSpPr txBox="1">
            <a:spLocks noGrp="1"/>
          </p:cNvSpPr>
          <p:nvPr>
            <p:ph type="body" idx="1"/>
          </p:nvPr>
        </p:nvSpPr>
        <p:spPr>
          <a:xfrm>
            <a:off x="685800" y="4581442"/>
            <a:ext cx="7486650" cy="44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80"/>
              <a:buNone/>
              <a:defRPr sz="975">
                <a:solidFill>
                  <a:srgbClr val="BFBFB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 rot="5400000">
            <a:off x="2537912" y="-219908"/>
            <a:ext cx="3263503" cy="6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>
            <a:spLocks noGrp="1"/>
          </p:cNvSpPr>
          <p:nvPr>
            <p:ph type="title"/>
          </p:nvPr>
        </p:nvSpPr>
        <p:spPr>
          <a:xfrm rot="5400000">
            <a:off x="5203627" y="1568649"/>
            <a:ext cx="4423172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1"/>
          </p:nvPr>
        </p:nvSpPr>
        <p:spPr>
          <a:xfrm rot="5400000">
            <a:off x="1260277" y="-403026"/>
            <a:ext cx="4423172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6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rgbClr val="A5A5A5"/>
                </a:solidFill>
              </a:defRPr>
            </a:lvl1pPr>
            <a:lvl2pPr lvl="1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7" name="Google Shape;47;p2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stazione sezione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sz="5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rgbClr val="A5A5A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1" name="Google Shape;61;p28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marL="914400" lvl="1" indent="-30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marL="1371600" lvl="2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marL="1828800" lvl="3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4594860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marL="914400" lvl="1" indent="-30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marL="1371600" lvl="2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marL="1828800" lvl="3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body" idx="1"/>
          </p:nvPr>
        </p:nvSpPr>
        <p:spPr>
          <a:xfrm>
            <a:off x="946404" y="1288409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>
                <a:solidFill>
                  <a:srgbClr val="A5A5A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2"/>
          </p:nvPr>
        </p:nvSpPr>
        <p:spPr>
          <a:xfrm>
            <a:off x="946404" y="1880662"/>
            <a:ext cx="3360420" cy="274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marL="914400" lvl="1" indent="-30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marL="1371600" lvl="2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marL="1828800" lvl="3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3"/>
          </p:nvPr>
        </p:nvSpPr>
        <p:spPr>
          <a:xfrm>
            <a:off x="4594860" y="1288409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entury Schoolbook"/>
              <a:buNone/>
              <a:defRPr sz="1500" b="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4"/>
          </p:nvPr>
        </p:nvSpPr>
        <p:spPr>
          <a:xfrm>
            <a:off x="4594860" y="1880662"/>
            <a:ext cx="3360420" cy="274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marL="914400" lvl="1" indent="-30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marL="1371600" lvl="2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marL="1828800" lvl="3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  <a:defRPr sz="33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7180" algn="l" rtl="0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8" b="0" i="0" u="none" strike="noStrike" cap="none">
                <a:solidFill>
                  <a:srgbClr val="96969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  <a:defRPr sz="33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7180" algn="l" rtl="0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8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8" b="0" i="0" u="none" strike="noStrike" cap="none">
                <a:solidFill>
                  <a:srgbClr val="96969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418468" y="694898"/>
            <a:ext cx="5758846" cy="290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Tahoma"/>
              <a:buNone/>
            </a:pPr>
            <a:r>
              <a:rPr lang="it" sz="4500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ANALISI DEGLI STIPENDI ANNUI NELLE MAGGIORI </a:t>
            </a:r>
            <a:r>
              <a:rPr lang="it" sz="4500" i="1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TECH COMPANIES </a:t>
            </a:r>
            <a:endParaRPr dirty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1418468" y="4196686"/>
            <a:ext cx="6307061" cy="672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5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Francesca Bettinelli, Sara Di Marino, Marta Krychkovska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311700" y="3067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Tahoma"/>
              <a:buNone/>
            </a:pPr>
            <a:r>
              <a:rPr lang="it" sz="2800">
                <a:latin typeface="Tahoma"/>
                <a:ea typeface="Tahoma"/>
                <a:cs typeface="Tahoma"/>
                <a:sym typeface="Tahoma"/>
              </a:rPr>
              <a:t>Punti leva</a:t>
            </a:r>
            <a:endParaRPr sz="2800"/>
          </a:p>
        </p:txBody>
      </p:sp>
      <p:sp>
        <p:nvSpPr>
          <p:cNvPr id="191" name="Google Shape;191;p10"/>
          <p:cNvSpPr txBox="1"/>
          <p:nvPr/>
        </p:nvSpPr>
        <p:spPr>
          <a:xfrm flipH="1">
            <a:off x="311699" y="991036"/>
            <a:ext cx="7765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Cerchiamo di visualizzare a quali punti (osservazioni) corrispondono i </a:t>
            </a:r>
            <a:r>
              <a:rPr lang="it" sz="1400" b="0" i="0" u="sng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punti leva</a:t>
            </a:r>
            <a:r>
              <a:rPr lang="it"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che andremo ad eliminare nel nuovo modello.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3897086" y="228009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93" name="Google Shape;193;p10" descr="Chart, scatte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1346" y="1690488"/>
            <a:ext cx="6086206" cy="3233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0" descr="Chart, scatte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346" y="1690488"/>
            <a:ext cx="6086206" cy="3233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title"/>
          </p:nvPr>
        </p:nvSpPr>
        <p:spPr>
          <a:xfrm>
            <a:off x="311700" y="3394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11"/>
              <a:buFont typeface="Tahoma"/>
              <a:buNone/>
            </a:pPr>
            <a:r>
              <a:rPr lang="it" sz="2800">
                <a:latin typeface="Tahoma"/>
                <a:ea typeface="Tahoma"/>
                <a:cs typeface="Tahoma"/>
                <a:sym typeface="Tahoma"/>
              </a:rPr>
              <a:t>Modello senza punti leva</a:t>
            </a:r>
            <a:endParaRPr sz="2800"/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399" y="1477874"/>
            <a:ext cx="4492555" cy="19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400" y="3540134"/>
            <a:ext cx="4492554" cy="56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1"/>
          <p:cNvPicPr preferRelativeResize="0"/>
          <p:nvPr/>
        </p:nvPicPr>
        <p:blipFill rotWithShape="1">
          <a:blip r:embed="rId5">
            <a:alphaModFix/>
          </a:blip>
          <a:srcRect t="3363" r="3379" b="3363"/>
          <a:stretch/>
        </p:blipFill>
        <p:spPr>
          <a:xfrm>
            <a:off x="4868685" y="2505768"/>
            <a:ext cx="3963615" cy="249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1"/>
          <p:cNvPicPr preferRelativeResize="0"/>
          <p:nvPr/>
        </p:nvPicPr>
        <p:blipFill rotWithShape="1">
          <a:blip r:embed="rId6">
            <a:alphaModFix/>
          </a:blip>
          <a:srcRect t="8456" r="2754" b="3361"/>
          <a:stretch/>
        </p:blipFill>
        <p:spPr>
          <a:xfrm>
            <a:off x="4868685" y="115597"/>
            <a:ext cx="3963615" cy="234016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1"/>
          <p:cNvSpPr/>
          <p:nvPr/>
        </p:nvSpPr>
        <p:spPr>
          <a:xfrm>
            <a:off x="2066925" y="3152136"/>
            <a:ext cx="1628775" cy="116200"/>
          </a:xfrm>
          <a:prstGeom prst="rect">
            <a:avLst/>
          </a:prstGeom>
          <a:noFill/>
          <a:ln w="139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969645" y="3944616"/>
            <a:ext cx="1143635" cy="124464"/>
          </a:xfrm>
          <a:prstGeom prst="rect">
            <a:avLst/>
          </a:prstGeom>
          <a:noFill/>
          <a:ln w="139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xfrm>
            <a:off x="311700" y="314397"/>
            <a:ext cx="63068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it" sz="2800">
                <a:latin typeface="Tahoma"/>
                <a:ea typeface="Tahoma"/>
                <a:cs typeface="Tahoma"/>
                <a:sym typeface="Tahoma"/>
              </a:rPr>
              <a:t>Punti con distanza di Cook elevata</a:t>
            </a:r>
            <a:endParaRPr/>
          </a:p>
        </p:txBody>
      </p:sp>
      <p:sp>
        <p:nvSpPr>
          <p:cNvPr id="211" name="Google Shape;211;p12"/>
          <p:cNvSpPr txBox="1"/>
          <p:nvPr/>
        </p:nvSpPr>
        <p:spPr>
          <a:xfrm>
            <a:off x="311699" y="1101637"/>
            <a:ext cx="797595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Cerchiamo di visualizzare a quali punti (osservazioni) corrispondono i </a:t>
            </a:r>
            <a:r>
              <a:rPr lang="it" sz="1400" b="0" i="0" u="sng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punti aventi distanza di Cook troppo elevata</a:t>
            </a:r>
            <a:r>
              <a:rPr lang="it"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che andremo ad eliminare nel nuovo modello.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13" name="Google Shape;213;p12" descr="Chart, scatte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3038" y="1747116"/>
            <a:ext cx="6113123" cy="32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2" descr="Chart, scatte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3037" y="1747116"/>
            <a:ext cx="6113123" cy="3247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>
            <a:spLocks noGrp="1"/>
          </p:cNvSpPr>
          <p:nvPr>
            <p:ph type="title"/>
          </p:nvPr>
        </p:nvSpPr>
        <p:spPr>
          <a:xfrm>
            <a:off x="465123" y="262290"/>
            <a:ext cx="4057100" cy="157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it" sz="2800">
                <a:latin typeface="Tahoma"/>
                <a:ea typeface="Tahoma"/>
                <a:cs typeface="Tahoma"/>
                <a:sym typeface="Tahoma"/>
              </a:rPr>
              <a:t>Modello senza punti con distanza di Cook elevata</a:t>
            </a:r>
            <a:endParaRPr sz="2800"/>
          </a:p>
        </p:txBody>
      </p:sp>
      <p:pic>
        <p:nvPicPr>
          <p:cNvPr id="220" name="Google Shape;22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123" y="1872342"/>
            <a:ext cx="4478014" cy="1903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123" y="3920898"/>
            <a:ext cx="4478014" cy="498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3"/>
          <p:cNvSpPr/>
          <p:nvPr/>
        </p:nvSpPr>
        <p:spPr>
          <a:xfrm>
            <a:off x="1183846" y="4272411"/>
            <a:ext cx="1064895" cy="109089"/>
          </a:xfrm>
          <a:prstGeom prst="rect">
            <a:avLst/>
          </a:prstGeom>
          <a:noFill/>
          <a:ln w="139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3" name="Google Shape;223;p13"/>
          <p:cNvSpPr/>
          <p:nvPr/>
        </p:nvSpPr>
        <p:spPr>
          <a:xfrm>
            <a:off x="2286206" y="3496306"/>
            <a:ext cx="1628775" cy="116200"/>
          </a:xfrm>
          <a:prstGeom prst="rect">
            <a:avLst/>
          </a:prstGeom>
          <a:noFill/>
          <a:ln w="139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5">
            <a:alphaModFix/>
          </a:blip>
          <a:srcRect t="9543" r="2775" b="4433"/>
          <a:stretch/>
        </p:blipFill>
        <p:spPr>
          <a:xfrm>
            <a:off x="5253558" y="119874"/>
            <a:ext cx="3425319" cy="2346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3"/>
          <p:cNvPicPr preferRelativeResize="0"/>
          <p:nvPr/>
        </p:nvPicPr>
        <p:blipFill rotWithShape="1">
          <a:blip r:embed="rId6">
            <a:alphaModFix/>
          </a:blip>
          <a:srcRect t="5284" r="4356" b="3751"/>
          <a:stretch/>
        </p:blipFill>
        <p:spPr>
          <a:xfrm>
            <a:off x="5242156" y="2541014"/>
            <a:ext cx="3436721" cy="253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14"/>
          <p:cNvGraphicFramePr/>
          <p:nvPr/>
        </p:nvGraphicFramePr>
        <p:xfrm>
          <a:off x="868101" y="146637"/>
          <a:ext cx="7197275" cy="4896000"/>
        </p:xfrm>
        <a:graphic>
          <a:graphicData uri="http://schemas.openxmlformats.org/drawingml/2006/table">
            <a:tbl>
              <a:tblPr firstRow="1" bandRow="1">
                <a:noFill/>
                <a:tableStyleId>{941CE929-EAAE-478D-BD06-A784E13839AB}</a:tableStyleId>
              </a:tblPr>
              <a:tblGrid>
                <a:gridCol w="158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APPLE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MICROSOFT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FACEBOOK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GOOGLE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AMAZON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Modello iniziale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rgbClr val="886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92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0.3669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0.2708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0.4162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0.4081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0.4063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2.31e-10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2.2e-16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2.2e-16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2.2e-16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2.2e-16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Modello iniziale + Box-Cox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886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6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92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0.3602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0.3296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0.4548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0.4362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0.4222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0.1388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0.001378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4.384e-5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4.202e-08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1.391e-05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Modello senza punti leva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886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6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92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0.3582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0.2235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0.4074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0.3814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0.3847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1.782e-09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2.2e-16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2.2e-16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2.2e-16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2.2e-16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Modello senza punti leva </a:t>
                      </a: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+ Box-Cox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886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6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92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0.3738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0.2787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0.4749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0.4179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0.4261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0.1028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0.0005893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9.607e-5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1.412e-07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0.00025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Modello senza punti Cook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886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6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92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0.4439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0.3562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0.5177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0.5005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0.4827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4.772e-06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2.2e-16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1.127e-11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1.558e-13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2.2e-16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Modello senza punti Cook </a:t>
                      </a: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+ Box-Cox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886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6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92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0.4209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0.3415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0.5155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0.4685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0.4738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0.00978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0.005449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0.02109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8.259e-06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1.552e-08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Modello senza punti leva e punti Cook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886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6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92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0.359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0.2864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0.4765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0.4242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0.4149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6.012e-06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2.2e-16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4.707e-11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1.6e-13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2.2e-16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Modello senza punti leva e punti Cook </a:t>
                      </a: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+ Box-Cox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886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6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92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0.3676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0.2875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0.497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0.4217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0.4281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0.0174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0.01066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0.08361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2.425e-05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0.0008217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/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ahoma"/>
              <a:buNone/>
            </a:pPr>
            <a:r>
              <a:rPr lang="it" sz="27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Confronto tra le rette di regressione «finali» per azienda</a:t>
            </a:r>
            <a:br>
              <a:rPr lang="it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it" sz="1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Titolo: Software Engineer</a:t>
            </a:r>
            <a:br>
              <a:rPr lang="it" sz="1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it" b="0" i="0" u="none" strike="noStrike" cap="none" dirty="0">
                <a:solidFill>
                  <a:schemeClr val="bg1"/>
                </a:solidFill>
                <a:highlight>
                  <a:srgbClr val="0000FF"/>
                </a:highlight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lang="it" sz="1400" dirty="0">
                <a:solidFill>
                  <a:schemeClr val="bg1"/>
                </a:solidFill>
                <a:highlight>
                  <a:srgbClr val="0000FF"/>
                </a:highlight>
                <a:latin typeface="Tahoma"/>
                <a:ea typeface="Tahoma"/>
                <a:cs typeface="Tahoma"/>
                <a:sym typeface="Tahoma"/>
              </a:rPr>
              <a:t>enza punti con distanza di Cook </a:t>
            </a:r>
            <a:br>
              <a:rPr lang="it" sz="1400" dirty="0">
                <a:solidFill>
                  <a:schemeClr val="bg1"/>
                </a:solidFill>
                <a:highlight>
                  <a:srgbClr val="0000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it" sz="1400" dirty="0">
                <a:solidFill>
                  <a:schemeClr val="bg1"/>
                </a:solidFill>
                <a:highlight>
                  <a:srgbClr val="0000FF"/>
                </a:highlight>
                <a:latin typeface="Tahoma"/>
                <a:ea typeface="Tahoma"/>
                <a:cs typeface="Tahoma"/>
                <a:sym typeface="Tahoma"/>
              </a:rPr>
              <a:t>elevata</a:t>
            </a:r>
            <a:br>
              <a:rPr lang="it" sz="28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400" b="0" i="0" u="none" strike="noStrike" cap="none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1" name="Google Shape;25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833" y="860974"/>
            <a:ext cx="2981177" cy="1987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834" y="2900383"/>
            <a:ext cx="2981177" cy="201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10" y="2031703"/>
            <a:ext cx="2981178" cy="2020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1857" y="2900383"/>
            <a:ext cx="2895890" cy="201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71857" y="860975"/>
            <a:ext cx="2895890" cy="19875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C258286-5384-A1D8-681A-71C65D61FBE3}"/>
              </a:ext>
            </a:extLst>
          </p:cNvPr>
          <p:cNvSpPr txBox="1"/>
          <p:nvPr/>
        </p:nvSpPr>
        <p:spPr>
          <a:xfrm>
            <a:off x="1269642" y="2313526"/>
            <a:ext cx="1996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y=20 338.91x+221 061.36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2837AB-F158-3297-AB3D-AB5887CC9D98}"/>
              </a:ext>
            </a:extLst>
          </p:cNvPr>
          <p:cNvSpPr txBox="1"/>
          <p:nvPr/>
        </p:nvSpPr>
        <p:spPr>
          <a:xfrm>
            <a:off x="4288971" y="1130504"/>
            <a:ext cx="17199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y=11 164.18x+166 171.60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371330B-43D1-D5CA-10AC-CFEB3F3F6F71}"/>
              </a:ext>
            </a:extLst>
          </p:cNvPr>
          <p:cNvSpPr txBox="1"/>
          <p:nvPr/>
        </p:nvSpPr>
        <p:spPr>
          <a:xfrm>
            <a:off x="7256255" y="1130503"/>
            <a:ext cx="17338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y=12 587.06x+198 908.43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9EA3B4A-AC49-57DF-CF2B-7FDEE2A6D311}"/>
              </a:ext>
            </a:extLst>
          </p:cNvPr>
          <p:cNvSpPr txBox="1"/>
          <p:nvPr/>
        </p:nvSpPr>
        <p:spPr>
          <a:xfrm>
            <a:off x="4288971" y="3160782"/>
            <a:ext cx="17017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y=13 800.33x+202 938.92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8F2A305-08C9-936C-17F9-87FA54478207}"/>
              </a:ext>
            </a:extLst>
          </p:cNvPr>
          <p:cNvSpPr txBox="1"/>
          <p:nvPr/>
        </p:nvSpPr>
        <p:spPr>
          <a:xfrm>
            <a:off x="7357388" y="3160781"/>
            <a:ext cx="17832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y=5 401.58x+164 391.50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>
            <a:spLocks noGrp="1"/>
          </p:cNvSpPr>
          <p:nvPr>
            <p:ph type="title"/>
          </p:nvPr>
        </p:nvSpPr>
        <p:spPr>
          <a:xfrm>
            <a:off x="305353" y="905624"/>
            <a:ext cx="3543109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1428"/>
              <a:buNone/>
            </a:pPr>
            <a:r>
              <a:rPr lang="it" sz="2800">
                <a:latin typeface="Tahoma"/>
                <a:ea typeface="Tahoma"/>
                <a:cs typeface="Tahoma"/>
                <a:sym typeface="Tahoma"/>
              </a:rPr>
              <a:t>Modello con la variabile categorica </a:t>
            </a:r>
            <a:r>
              <a:rPr lang="it" sz="2800" i="1">
                <a:latin typeface="Tahoma"/>
                <a:ea typeface="Tahoma"/>
                <a:cs typeface="Tahoma"/>
                <a:sym typeface="Tahoma"/>
              </a:rPr>
              <a:t>gender</a:t>
            </a:r>
            <a:br>
              <a:rPr lang="it" sz="2800" i="1">
                <a:latin typeface="Tahoma"/>
                <a:ea typeface="Tahoma"/>
                <a:cs typeface="Tahoma"/>
                <a:sym typeface="Tahoma"/>
              </a:rPr>
            </a:br>
            <a:r>
              <a:rPr lang="it" sz="1400">
                <a:latin typeface="Tahoma"/>
                <a:ea typeface="Tahoma"/>
                <a:cs typeface="Tahoma"/>
                <a:sym typeface="Tahoma"/>
              </a:rPr>
              <a:t>Titolo: Software Engineer</a:t>
            </a:r>
            <a:br>
              <a:rPr lang="it" sz="1400">
                <a:latin typeface="Tahoma"/>
                <a:ea typeface="Tahoma"/>
                <a:cs typeface="Tahoma"/>
                <a:sym typeface="Tahoma"/>
              </a:rPr>
            </a:br>
            <a:r>
              <a:rPr lang="it" sz="1400">
                <a:latin typeface="Tahoma"/>
                <a:ea typeface="Tahoma"/>
                <a:cs typeface="Tahoma"/>
                <a:sym typeface="Tahoma"/>
              </a:rPr>
              <a:t>Azienda: Amazon</a:t>
            </a:r>
            <a:endParaRPr sz="2800" i="1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1" name="Google Shape;26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685" y="1650409"/>
            <a:ext cx="4329261" cy="198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7"/>
          <p:cNvPicPr preferRelativeResize="0"/>
          <p:nvPr/>
        </p:nvPicPr>
        <p:blipFill rotWithShape="1">
          <a:blip r:embed="rId4">
            <a:alphaModFix/>
          </a:blip>
          <a:srcRect t="8408" r="2188" b="3605"/>
          <a:stretch/>
        </p:blipFill>
        <p:spPr>
          <a:xfrm>
            <a:off x="5036821" y="99098"/>
            <a:ext cx="3543300" cy="238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9685" y="3732676"/>
            <a:ext cx="4329261" cy="57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7"/>
          <p:cNvPicPr preferRelativeResize="0"/>
          <p:nvPr/>
        </p:nvPicPr>
        <p:blipFill rotWithShape="1">
          <a:blip r:embed="rId6">
            <a:alphaModFix/>
          </a:blip>
          <a:srcRect l="1" t="3997" r="2686" b="3818"/>
          <a:stretch/>
        </p:blipFill>
        <p:spPr>
          <a:xfrm>
            <a:off x="5036821" y="2541057"/>
            <a:ext cx="3543300" cy="251526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7"/>
          <p:cNvSpPr/>
          <p:nvPr/>
        </p:nvSpPr>
        <p:spPr>
          <a:xfrm>
            <a:off x="1965832" y="3403037"/>
            <a:ext cx="1417085" cy="95699"/>
          </a:xfrm>
          <a:prstGeom prst="rect">
            <a:avLst/>
          </a:prstGeom>
          <a:noFill/>
          <a:ln w="139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1180972" y="4126937"/>
            <a:ext cx="1142765" cy="110939"/>
          </a:xfrm>
          <a:prstGeom prst="rect">
            <a:avLst/>
          </a:prstGeom>
          <a:noFill/>
          <a:ln w="139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>
            <a:spLocks noGrp="1"/>
          </p:cNvSpPr>
          <p:nvPr>
            <p:ph type="title"/>
          </p:nvPr>
        </p:nvSpPr>
        <p:spPr>
          <a:xfrm>
            <a:off x="109774" y="23727"/>
            <a:ext cx="7269480" cy="122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" sz="3000" dirty="0">
                <a:latin typeface="Tahoma"/>
                <a:ea typeface="Tahoma"/>
                <a:cs typeface="Tahoma"/>
                <a:sym typeface="Tahoma"/>
              </a:rPr>
              <a:t>Rette di regressione</a:t>
            </a:r>
            <a:br>
              <a:rPr lang="it" sz="3000" dirty="0">
                <a:latin typeface="Tahoma"/>
                <a:ea typeface="Tahoma"/>
                <a:cs typeface="Tahoma"/>
                <a:sym typeface="Tahoma"/>
              </a:rPr>
            </a:br>
            <a:r>
              <a:rPr lang="it" sz="1400" dirty="0">
                <a:latin typeface="Tahoma"/>
                <a:ea typeface="Tahoma"/>
                <a:cs typeface="Tahoma"/>
                <a:sym typeface="Tahoma"/>
              </a:rPr>
              <a:t>Titolo: Software Engineer</a:t>
            </a:r>
            <a:br>
              <a:rPr lang="it" sz="3000" dirty="0">
                <a:latin typeface="Tahoma"/>
                <a:ea typeface="Tahoma"/>
                <a:cs typeface="Tahoma"/>
                <a:sym typeface="Tahoma"/>
              </a:rPr>
            </a:br>
            <a:endParaRPr sz="3000" dirty="0">
              <a:highlight>
                <a:srgbClr val="0000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3" name="Google Shape;2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638" y="2920114"/>
            <a:ext cx="2467819" cy="212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714" y="2920105"/>
            <a:ext cx="2374826" cy="2123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797" y="2920105"/>
            <a:ext cx="2467819" cy="21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2638" y="670971"/>
            <a:ext cx="2467819" cy="21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9714" y="670971"/>
            <a:ext cx="2374826" cy="212333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6A00A6D-D63F-CC82-5793-5F5CDF25C662}"/>
                  </a:ext>
                </a:extLst>
              </p:cNvPr>
              <p:cNvSpPr txBox="1"/>
              <p:nvPr/>
            </p:nvSpPr>
            <p:spPr>
              <a:xfrm>
                <a:off x="302786" y="1765788"/>
                <a:ext cx="2949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E21AD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E21AD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E21AD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E21AD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E21AD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E21AD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E21AD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E21AD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E21AD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E21AD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E21AD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E21AD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b="0" i="1" smtClean="0">
                          <a:solidFill>
                            <a:srgbClr val="E21AD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𝑎𝑛𝑛𝑖</m:t>
                      </m:r>
                      <m:r>
                        <a:rPr lang="it-IT" b="0" i="1" smtClean="0">
                          <a:solidFill>
                            <a:srgbClr val="E21AD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E21AD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E21AD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E21AD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6A00A6D-D63F-CC82-5793-5F5CDF25C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86" y="1765788"/>
                <a:ext cx="2949503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3708D10-0485-3C20-45B2-6F6E846777E0}"/>
                  </a:ext>
                </a:extLst>
              </p:cNvPr>
              <p:cNvSpPr txBox="1"/>
              <p:nvPr/>
            </p:nvSpPr>
            <p:spPr>
              <a:xfrm>
                <a:off x="302786" y="2069097"/>
                <a:ext cx="2949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𝑎𝑛𝑛𝑖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3708D10-0485-3C20-45B2-6F6E84677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86" y="2069097"/>
                <a:ext cx="2949503" cy="307777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4523478-5FD9-0D60-7CC0-B888A4BFA668}"/>
                  </a:ext>
                </a:extLst>
              </p:cNvPr>
              <p:cNvSpPr txBox="1"/>
              <p:nvPr/>
            </p:nvSpPr>
            <p:spPr>
              <a:xfrm>
                <a:off x="4056742" y="268163"/>
                <a:ext cx="44471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𝑎𝑛𝑛𝑖</m:t>
                      </m:r>
                      <m:r>
                        <a:rPr lang="it-IT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𝑔𝑒𝑛𝑒𝑟𝑒</m:t>
                      </m:r>
                      <m:r>
                        <a:rPr lang="it-IT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𝑎𝑛𝑛𝑖</m:t>
                      </m:r>
                      <m:r>
                        <a:rPr lang="it-IT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𝑔𝑒𝑛𝑒𝑟𝑒</m:t>
                      </m:r>
                      <m:r>
                        <a:rPr lang="it-IT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4523478-5FD9-0D60-7CC0-B888A4BFA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742" y="268163"/>
                <a:ext cx="4447178" cy="276999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311700" y="34121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Tahoma"/>
              <a:buNone/>
            </a:pPr>
            <a:r>
              <a:rPr lang="it">
                <a:latin typeface="Tahoma"/>
                <a:ea typeface="Tahoma"/>
                <a:cs typeface="Tahoma"/>
                <a:sym typeface="Tahoma"/>
              </a:rPr>
              <a:t>Scelta del dataset e pulizia dei dati</a:t>
            </a:r>
            <a:endParaRPr/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3">
            <a:alphaModFix/>
          </a:blip>
          <a:srcRect l="714" t="75880" r="24535" b="8203"/>
          <a:stretch/>
        </p:blipFill>
        <p:spPr>
          <a:xfrm>
            <a:off x="391885" y="4062187"/>
            <a:ext cx="6976655" cy="884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4">
            <a:alphaModFix/>
          </a:blip>
          <a:srcRect t="8911"/>
          <a:stretch/>
        </p:blipFill>
        <p:spPr>
          <a:xfrm>
            <a:off x="391885" y="1081314"/>
            <a:ext cx="5140597" cy="289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/>
          <p:nvPr/>
        </p:nvSpPr>
        <p:spPr>
          <a:xfrm>
            <a:off x="5781766" y="1081314"/>
            <a:ext cx="2554514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Struttura dataset: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it"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6093 osservazioni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it"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 variabili numeriche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it"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 variabili categoriche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228014" y="1054382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67"/>
              <a:buFont typeface="Tahoma"/>
              <a:buNone/>
            </a:pPr>
            <a:r>
              <a:rPr lang="it" sz="3000">
                <a:latin typeface="Tahoma"/>
                <a:ea typeface="Tahoma"/>
                <a:cs typeface="Tahoma"/>
                <a:sym typeface="Tahoma"/>
              </a:rPr>
              <a:t>Visualizzazione dei dati</a:t>
            </a:r>
            <a:endParaRPr sz="3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94" y="2589736"/>
            <a:ext cx="4410795" cy="238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589736"/>
            <a:ext cx="4410794" cy="238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 descr="Chart, scatter 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168885"/>
            <a:ext cx="4410794" cy="234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980" y="2738094"/>
            <a:ext cx="4446142" cy="221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44891" y="2738094"/>
            <a:ext cx="4268480" cy="22162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2" name="Google Shape;132;p4"/>
          <p:cNvGraphicFramePr/>
          <p:nvPr>
            <p:extLst>
              <p:ext uri="{D42A27DB-BD31-4B8C-83A1-F6EECF244321}">
                <p14:modId xmlns:p14="http://schemas.microsoft.com/office/powerpoint/2010/main" val="3424715270"/>
              </p:ext>
            </p:extLst>
          </p:nvPr>
        </p:nvGraphicFramePr>
        <p:xfrm>
          <a:off x="188980" y="1005803"/>
          <a:ext cx="1950575" cy="1033700"/>
        </p:xfrm>
        <a:graphic>
          <a:graphicData uri="http://schemas.openxmlformats.org/drawingml/2006/table">
            <a:tbl>
              <a:tblPr firstRow="1" bandRow="1">
                <a:noFill/>
                <a:tableStyleId>{9A58DB03-9B04-4888-96FE-92B418ACA936}</a:tableStyleId>
              </a:tblPr>
              <a:tblGrid>
                <a:gridCol w="92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it" sz="1050" b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STIPENDIO MEDIO (in $)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Uomini</a:t>
                      </a:r>
                      <a:endParaRPr sz="11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274 830</a:t>
                      </a:r>
                      <a:endParaRPr sz="11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Donne </a:t>
                      </a:r>
                      <a:endParaRPr sz="11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239 601</a:t>
                      </a:r>
                      <a:endParaRPr sz="11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3" name="Google Shape;13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44891" y="191675"/>
            <a:ext cx="4268480" cy="243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00015" y="2814972"/>
            <a:ext cx="629768" cy="40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15592" y="2814972"/>
            <a:ext cx="593324" cy="3776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4"/>
          <p:cNvGraphicFramePr/>
          <p:nvPr>
            <p:extLst>
              <p:ext uri="{D42A27DB-BD31-4B8C-83A1-F6EECF244321}">
                <p14:modId xmlns:p14="http://schemas.microsoft.com/office/powerpoint/2010/main" val="3209677159"/>
              </p:ext>
            </p:extLst>
          </p:nvPr>
        </p:nvGraphicFramePr>
        <p:xfrm>
          <a:off x="2291977" y="1002800"/>
          <a:ext cx="2343150" cy="1036360"/>
        </p:xfrm>
        <a:graphic>
          <a:graphicData uri="http://schemas.openxmlformats.org/drawingml/2006/table">
            <a:tbl>
              <a:tblPr firstRow="1" bandRow="1">
                <a:noFill/>
                <a:tableStyleId>{9A58DB03-9B04-4888-96FE-92B418ACA936}</a:tableStyleId>
              </a:tblPr>
              <a:tblGrid>
                <a:gridCol w="116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6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 b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STIPENDIO MEDIO (in $)</a:t>
                      </a:r>
                      <a:endParaRPr sz="11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Bachelor</a:t>
                      </a:r>
                      <a:endParaRPr sz="11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254 055</a:t>
                      </a:r>
                      <a:endParaRPr sz="11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Master</a:t>
                      </a:r>
                      <a:endParaRPr sz="11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268 648</a:t>
                      </a:r>
                      <a:endParaRPr sz="11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PhD</a:t>
                      </a:r>
                      <a:endParaRPr sz="11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330 115</a:t>
                      </a:r>
                      <a:endParaRPr sz="11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309364" y="26950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Tahoma"/>
              <a:buNone/>
            </a:pPr>
            <a:r>
              <a:rPr lang="it">
                <a:latin typeface="Tahoma"/>
                <a:ea typeface="Tahoma"/>
                <a:cs typeface="Tahoma"/>
                <a:sym typeface="Tahoma"/>
              </a:rPr>
              <a:t>ANOVA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" name="Google Shape;142;p5"/>
          <p:cNvSpPr txBox="1">
            <a:spLocks noGrp="1"/>
          </p:cNvSpPr>
          <p:nvPr>
            <p:ph type="body" idx="1"/>
          </p:nvPr>
        </p:nvSpPr>
        <p:spPr>
          <a:xfrm>
            <a:off x="261979" y="899159"/>
            <a:ext cx="8515926" cy="424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2873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521"/>
              <a:buNone/>
            </a:pPr>
            <a:r>
              <a:rPr lang="it-IT" sz="1150" b="0" i="0" u="none" strike="noStrike" dirty="0"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lang="it" sz="1150" dirty="0">
                <a:latin typeface="Tahoma"/>
                <a:ea typeface="Tahoma"/>
                <a:cs typeface="Tahoma"/>
                <a:sym typeface="Tahoma"/>
              </a:rPr>
              <a:t>e ipotesi dell’ANOVA classico non sono soddisfatte </a:t>
            </a:r>
            <a:r>
              <a:rPr lang="it" dirty="0">
                <a:ea typeface="Tahoma"/>
                <a:cs typeface="Tahoma"/>
              </a:rPr>
              <a:t>		</a:t>
            </a:r>
            <a:r>
              <a:rPr lang="it" sz="1150" b="1" dirty="0">
                <a:highlight>
                  <a:srgbClr val="000080"/>
                </a:highlight>
                <a:latin typeface="Tahoma"/>
                <a:ea typeface="Tahoma"/>
                <a:cs typeface="Tahoma"/>
                <a:sym typeface="Tahoma"/>
              </a:rPr>
              <a:t>TEST DI KRUSKAL-WALLIS</a:t>
            </a:r>
            <a:endParaRPr lang="it-IT" sz="1150" dirty="0">
              <a:latin typeface="Tahoma"/>
              <a:ea typeface="Tahoma"/>
              <a:cs typeface="Tahoma"/>
              <a:sym typeface="Tahoma"/>
            </a:endParaRPr>
          </a:p>
          <a:p>
            <a:pPr marL="122873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521"/>
              <a:buNone/>
            </a:pPr>
            <a:endParaRPr lang="it-IT" sz="1150" dirty="0">
              <a:latin typeface="Tahoma"/>
              <a:ea typeface="Tahoma"/>
              <a:cs typeface="Tahoma"/>
              <a:sym typeface="Tahoma"/>
            </a:endParaRPr>
          </a:p>
          <a:p>
            <a:pPr marL="122873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521"/>
              <a:buNone/>
            </a:pPr>
            <a:r>
              <a:rPr lang="it-IT" sz="1150" dirty="0">
                <a:latin typeface="Tahoma"/>
                <a:ea typeface="Tahoma"/>
                <a:cs typeface="Tahoma"/>
                <a:sym typeface="Tahoma"/>
              </a:rPr>
              <a:t>Quali gruppi sono significativamente diversi? 		</a:t>
            </a:r>
            <a:r>
              <a:rPr lang="it" sz="1150" b="1" dirty="0">
                <a:highlight>
                  <a:srgbClr val="000080"/>
                </a:highlight>
                <a:latin typeface="Tahoma"/>
                <a:ea typeface="Tahoma"/>
                <a:cs typeface="Tahoma"/>
                <a:sym typeface="Tahoma"/>
              </a:rPr>
              <a:t>PAIRWISE WILCOXON TEST</a:t>
            </a:r>
            <a:endParaRPr lang="it-IT" sz="1150" dirty="0">
              <a:latin typeface="Tahoma"/>
              <a:ea typeface="Tahoma"/>
              <a:cs typeface="Tahoma"/>
              <a:sym typeface="Tahoma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521"/>
              <a:buNone/>
            </a:pPr>
            <a:endParaRPr lang="it-IT" sz="115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521"/>
              <a:buNone/>
            </a:pPr>
            <a:endParaRPr sz="1150" dirty="0">
              <a:latin typeface="Tahoma"/>
              <a:ea typeface="Tahoma"/>
              <a:cs typeface="Tahoma"/>
              <a:sym typeface="Tahoma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8461"/>
              <a:buNone/>
            </a:pPr>
            <a:endParaRPr sz="1300" b="0" i="0" u="none" strike="noStrike" dirty="0">
              <a:latin typeface="Tahoma"/>
              <a:ea typeface="Tahoma"/>
              <a:cs typeface="Tahoma"/>
              <a:sym typeface="Tahoma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8461"/>
              <a:buNone/>
            </a:pPr>
            <a:endParaRPr sz="1300" b="0" i="0" u="none" strike="noStrike" dirty="0">
              <a:latin typeface="Tahoma"/>
              <a:ea typeface="Tahoma"/>
              <a:cs typeface="Tahoma"/>
              <a:sym typeface="Tahoma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8461"/>
              <a:buNone/>
            </a:pPr>
            <a:endParaRPr sz="1300" b="0" i="0" u="none" strike="noStrike" dirty="0">
              <a:latin typeface="Tahoma"/>
              <a:ea typeface="Tahoma"/>
              <a:cs typeface="Tahoma"/>
              <a:sym typeface="Tahoma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8461"/>
              <a:buNone/>
            </a:pPr>
            <a:endParaRPr sz="1300" dirty="0">
              <a:latin typeface="Tahoma"/>
              <a:ea typeface="Tahoma"/>
              <a:cs typeface="Tahoma"/>
              <a:sym typeface="Tahoma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endParaRPr lang="it-IT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endParaRPr lang="en-US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endParaRPr lang="en-US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endParaRPr lang="it-IT" sz="1150" dirty="0">
              <a:latin typeface="Tahoma"/>
              <a:ea typeface="Tahoma"/>
              <a:cs typeface="Tahoma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rPr lang="it-IT" sz="1150" dirty="0">
                <a:latin typeface="Tahoma"/>
                <a:ea typeface="Tahoma"/>
                <a:cs typeface="Tahoma"/>
              </a:rPr>
              <a:t>Titoli lavorativi: </a:t>
            </a:r>
            <a:r>
              <a:rPr lang="it" sz="1150" dirty="0">
                <a:latin typeface="Tahoma"/>
                <a:ea typeface="Tahoma"/>
                <a:cs typeface="Tahoma"/>
                <a:sym typeface="Tahoma"/>
              </a:rPr>
              <a:t>il gruppo con la media significativamente diversa è </a:t>
            </a:r>
            <a:r>
              <a:rPr lang="it" sz="1150" b="1" dirty="0">
                <a:latin typeface="Tahoma"/>
                <a:ea typeface="Tahoma"/>
                <a:cs typeface="Tahoma"/>
                <a:sym typeface="Tahoma"/>
              </a:rPr>
              <a:t>Software Engineering Manager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rPr lang="it" sz="1150" dirty="0">
                <a:latin typeface="Tahoma"/>
                <a:ea typeface="Tahoma"/>
                <a:cs typeface="Tahoma"/>
                <a:sym typeface="Tahoma"/>
              </a:rPr>
              <a:t>Aziende: tutti i gruppi hanno la media significativamente diversa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rPr lang="it" sz="1150" dirty="0">
                <a:latin typeface="Tahoma"/>
                <a:ea typeface="Tahoma"/>
                <a:cs typeface="Tahoma"/>
                <a:sym typeface="Tahoma"/>
              </a:rPr>
              <a:t>Educazione: tutti i gruppi hanno la media significativamente diversa</a:t>
            </a:r>
            <a:endParaRPr sz="1150" dirty="0">
              <a:latin typeface="Tahoma"/>
              <a:ea typeface="Tahoma"/>
              <a:cs typeface="Tahoma"/>
            </a:endParaRPr>
          </a:p>
        </p:txBody>
      </p:sp>
      <p:cxnSp>
        <p:nvCxnSpPr>
          <p:cNvPr id="143" name="Google Shape;143;p5"/>
          <p:cNvCxnSpPr/>
          <p:nvPr/>
        </p:nvCxnSpPr>
        <p:spPr>
          <a:xfrm>
            <a:off x="3642360" y="1526103"/>
            <a:ext cx="92964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" name="Google Shape;143;p5">
            <a:extLst>
              <a:ext uri="{FF2B5EF4-FFF2-40B4-BE49-F238E27FC236}">
                <a16:creationId xmlns:a16="http://schemas.microsoft.com/office/drawing/2014/main" id="{E1D9BBCC-349E-7F0E-C80B-16BE7FE20CE0}"/>
              </a:ext>
            </a:extLst>
          </p:cNvPr>
          <p:cNvCxnSpPr/>
          <p:nvPr/>
        </p:nvCxnSpPr>
        <p:spPr>
          <a:xfrm>
            <a:off x="3901966" y="1109884"/>
            <a:ext cx="92964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0C64D6B-D91C-44BA-84B2-66CEF1634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74" y="1803584"/>
            <a:ext cx="7093400" cy="1241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727E78-B2F1-C4E1-F9B4-76C22056D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5" y="3116989"/>
            <a:ext cx="3487030" cy="986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054BE9-2642-0487-1116-357CEFACB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374" y="3116989"/>
            <a:ext cx="3546700" cy="7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0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9166"/>
              <a:buFont typeface="Tahoma"/>
              <a:buNone/>
            </a:pPr>
            <a:r>
              <a:rPr lang="it">
                <a:latin typeface="Tahoma"/>
                <a:ea typeface="Tahoma"/>
                <a:cs typeface="Tahoma"/>
                <a:sym typeface="Tahoma"/>
              </a:rPr>
              <a:t>Regressione lineare</a:t>
            </a:r>
            <a:br>
              <a:rPr lang="it">
                <a:latin typeface="Tahoma"/>
                <a:ea typeface="Tahoma"/>
                <a:cs typeface="Tahoma"/>
                <a:sym typeface="Tahoma"/>
              </a:rPr>
            </a:br>
            <a:r>
              <a:rPr lang="it" sz="1600">
                <a:latin typeface="Tahoma"/>
                <a:ea typeface="Tahoma"/>
                <a:cs typeface="Tahoma"/>
                <a:sym typeface="Tahoma"/>
              </a:rPr>
              <a:t>Titolo: Software Engineer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311700" y="1605512"/>
            <a:ext cx="4434600" cy="23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400" b="1" i="0" u="none" strike="noStrike">
                <a:latin typeface="Tahoma"/>
                <a:ea typeface="Tahoma"/>
                <a:cs typeface="Tahoma"/>
                <a:sym typeface="Tahoma"/>
              </a:rPr>
              <a:t>Come aumenta lo stipendio in funzione degli anni di esperienza?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b="0" i="0" u="none" strike="noStrike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Schoolbook"/>
              <a:buAutoNum type="arabicPeriod"/>
            </a:pPr>
            <a:r>
              <a:rPr lang="it" sz="1400" b="0" i="0" u="none" strike="noStrike">
                <a:latin typeface="Tahoma"/>
                <a:ea typeface="Tahoma"/>
                <a:cs typeface="Tahoma"/>
                <a:sym typeface="Tahoma"/>
              </a:rPr>
              <a:t>Modello di regressione separato per ciascun titolo lavorativo</a:t>
            </a:r>
            <a:br>
              <a:rPr lang="it" sz="1400" b="0" i="0" u="none" strike="noStrike">
                <a:latin typeface="Tahoma"/>
                <a:ea typeface="Tahoma"/>
                <a:cs typeface="Tahoma"/>
                <a:sym typeface="Tahoma"/>
              </a:rPr>
            </a:br>
            <a:r>
              <a:rPr lang="it" sz="1400" b="0" i="0" u="none" strike="noStrike">
                <a:latin typeface="Tahoma"/>
                <a:ea typeface="Tahoma"/>
                <a:cs typeface="Tahoma"/>
                <a:sym typeface="Tahoma"/>
              </a:rPr>
              <a:t>(variabile risposta = stipendio annuo, </a:t>
            </a:r>
            <a:br>
              <a:rPr lang="it" sz="1400">
                <a:latin typeface="Tahoma"/>
                <a:ea typeface="Tahoma"/>
                <a:cs typeface="Tahoma"/>
                <a:sym typeface="Tahoma"/>
              </a:rPr>
            </a:br>
            <a:r>
              <a:rPr lang="it" sz="1400" b="0" i="0" u="none" strike="noStrike">
                <a:latin typeface="Tahoma"/>
                <a:ea typeface="Tahoma"/>
                <a:cs typeface="Tahoma"/>
                <a:sym typeface="Tahoma"/>
              </a:rPr>
              <a:t>covariate = anni di esperienza, azienda)</a:t>
            </a:r>
            <a:endParaRPr sz="1400" b="0" i="0" u="none" strike="noStrike">
              <a:latin typeface="Tahoma"/>
              <a:ea typeface="Tahoma"/>
              <a:cs typeface="Tahoma"/>
              <a:sym typeface="Tahoma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6300" y="1227777"/>
            <a:ext cx="4128602" cy="2687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311700" y="396562"/>
            <a:ext cx="8520600" cy="101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4276"/>
              <a:buFont typeface="Tahoma"/>
              <a:buNone/>
            </a:pPr>
            <a:r>
              <a:rPr lang="it">
                <a:latin typeface="Tahoma"/>
                <a:ea typeface="Tahoma"/>
                <a:cs typeface="Tahoma"/>
                <a:sym typeface="Tahoma"/>
              </a:rPr>
              <a:t>Modello per titolo e azienda</a:t>
            </a:r>
            <a:br>
              <a:rPr lang="it">
                <a:latin typeface="Tahoma"/>
                <a:ea typeface="Tahoma"/>
                <a:cs typeface="Tahoma"/>
                <a:sym typeface="Tahoma"/>
              </a:rPr>
            </a:br>
            <a:r>
              <a:rPr lang="it" sz="2200">
                <a:latin typeface="Tahoma"/>
                <a:ea typeface="Tahoma"/>
                <a:cs typeface="Tahoma"/>
                <a:sym typeface="Tahoma"/>
              </a:rPr>
              <a:t>(Azienda: Amazon, Titolo: Software Engineer)</a:t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105" y="1557603"/>
            <a:ext cx="4793895" cy="305936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/>
          <p:nvPr/>
        </p:nvSpPr>
        <p:spPr>
          <a:xfrm>
            <a:off x="45720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 t="11568" r="4796" b="3052"/>
          <a:stretch/>
        </p:blipFill>
        <p:spPr>
          <a:xfrm>
            <a:off x="5029200" y="1551318"/>
            <a:ext cx="3885068" cy="3065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311700" y="3218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11"/>
              <a:buFont typeface="Tahoma"/>
              <a:buNone/>
            </a:pPr>
            <a:r>
              <a:rPr lang="it" sz="2800">
                <a:latin typeface="Tahoma"/>
                <a:ea typeface="Tahoma"/>
                <a:cs typeface="Tahoma"/>
                <a:sym typeface="Tahoma"/>
              </a:rPr>
              <a:t>Modello iniziale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362" y="1329496"/>
            <a:ext cx="4436638" cy="204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362" y="3561065"/>
            <a:ext cx="4436638" cy="559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 rotWithShape="1">
          <a:blip r:embed="rId5">
            <a:alphaModFix/>
          </a:blip>
          <a:srcRect t="14260" r="5448" b="6111"/>
          <a:stretch/>
        </p:blipFill>
        <p:spPr>
          <a:xfrm>
            <a:off x="4719973" y="182324"/>
            <a:ext cx="4112327" cy="229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6">
            <a:alphaModFix/>
          </a:blip>
          <a:srcRect t="6983" r="4852" b="4965"/>
          <a:stretch/>
        </p:blipFill>
        <p:spPr>
          <a:xfrm>
            <a:off x="4719972" y="2531630"/>
            <a:ext cx="4131689" cy="253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/>
          <p:nvPr/>
        </p:nvSpPr>
        <p:spPr>
          <a:xfrm>
            <a:off x="898525" y="3949696"/>
            <a:ext cx="1123315" cy="119384"/>
          </a:xfrm>
          <a:prstGeom prst="rect">
            <a:avLst/>
          </a:prstGeom>
          <a:noFill/>
          <a:ln w="139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2021840" y="3081016"/>
            <a:ext cx="1651635" cy="109224"/>
          </a:xfrm>
          <a:prstGeom prst="rect">
            <a:avLst/>
          </a:prstGeom>
          <a:noFill/>
          <a:ln w="139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311700" y="256971"/>
            <a:ext cx="411515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11"/>
              <a:buFont typeface="Tahoma"/>
              <a:buNone/>
            </a:pPr>
            <a:r>
              <a:rPr lang="it" sz="2800">
                <a:latin typeface="Tahoma"/>
                <a:ea typeface="Tahoma"/>
                <a:cs typeface="Tahoma"/>
                <a:sym typeface="Tahoma"/>
              </a:rPr>
              <a:t>Modello iniziale con la trasformazione Box-Cox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0" name="Google Shape;18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512" y="1532333"/>
            <a:ext cx="4387531" cy="224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512" y="3917167"/>
            <a:ext cx="4407824" cy="55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9"/>
          <p:cNvPicPr preferRelativeResize="0"/>
          <p:nvPr/>
        </p:nvPicPr>
        <p:blipFill rotWithShape="1">
          <a:blip r:embed="rId5">
            <a:alphaModFix/>
          </a:blip>
          <a:srcRect t="7491" r="4852" b="5589"/>
          <a:stretch/>
        </p:blipFill>
        <p:spPr>
          <a:xfrm>
            <a:off x="4717145" y="138532"/>
            <a:ext cx="4020649" cy="243321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/>
          <p:nvPr/>
        </p:nvSpPr>
        <p:spPr>
          <a:xfrm>
            <a:off x="2117725" y="3451856"/>
            <a:ext cx="1727835" cy="109224"/>
          </a:xfrm>
          <a:prstGeom prst="rect">
            <a:avLst/>
          </a:prstGeom>
          <a:noFill/>
          <a:ln w="139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944245" y="4297680"/>
            <a:ext cx="1229995" cy="130355"/>
          </a:xfrm>
          <a:prstGeom prst="rect">
            <a:avLst/>
          </a:prstGeom>
          <a:noFill/>
          <a:ln w="139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17145" y="2653591"/>
            <a:ext cx="4037266" cy="2345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On-screen Show (16:9)</PresentationFormat>
  <Paragraphs>161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Cambria Math</vt:lpstr>
      <vt:lpstr>Noto Sans Symbols</vt:lpstr>
      <vt:lpstr>Arial</vt:lpstr>
      <vt:lpstr>Tahoma</vt:lpstr>
      <vt:lpstr>Century Schoolbook</vt:lpstr>
      <vt:lpstr>Vista</vt:lpstr>
      <vt:lpstr>Vista</vt:lpstr>
      <vt:lpstr>ANALISI DEGLI STIPENDI ANNUI NELLE MAGGIORI TECH COMPANIES </vt:lpstr>
      <vt:lpstr>Scelta del dataset e pulizia dei dati</vt:lpstr>
      <vt:lpstr>Visualizzazione dei dati</vt:lpstr>
      <vt:lpstr>PowerPoint Presentation</vt:lpstr>
      <vt:lpstr>ANOVA</vt:lpstr>
      <vt:lpstr>Regressione lineare Titolo: Software Engineer</vt:lpstr>
      <vt:lpstr>Modello per titolo e azienda (Azienda: Amazon, Titolo: Software Engineer)</vt:lpstr>
      <vt:lpstr>Modello iniziale</vt:lpstr>
      <vt:lpstr>Modello iniziale con la trasformazione Box-Cox</vt:lpstr>
      <vt:lpstr>Punti leva</vt:lpstr>
      <vt:lpstr>Modello senza punti leva</vt:lpstr>
      <vt:lpstr>Punti con distanza di Cook elevata</vt:lpstr>
      <vt:lpstr>Modello senza punti con distanza di Cook elevata</vt:lpstr>
      <vt:lpstr>PowerPoint Presentation</vt:lpstr>
      <vt:lpstr>PowerPoint Presentation</vt:lpstr>
      <vt:lpstr>Modello con la variabile categorica gender Titolo: Software Engineer Azienda: Amazon</vt:lpstr>
      <vt:lpstr>Rette di regressione Titolo: Software Engineer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DEGLI STIPENDI ANNUI NELLE MAGGIORI TECH COMPANIES </dc:title>
  <cp:lastModifiedBy>Francesca Bettinelli</cp:lastModifiedBy>
  <cp:revision>12</cp:revision>
  <dcterms:modified xsi:type="dcterms:W3CDTF">2022-06-29T08:58:36Z</dcterms:modified>
</cp:coreProperties>
</file>