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44"/>
  </p:notesMasterIdLst>
  <p:sldIdLst>
    <p:sldId id="256" r:id="rId2"/>
    <p:sldId id="257" r:id="rId3"/>
    <p:sldId id="262" r:id="rId4"/>
    <p:sldId id="264" r:id="rId5"/>
    <p:sldId id="266" r:id="rId6"/>
    <p:sldId id="300" r:id="rId7"/>
    <p:sldId id="267" r:id="rId8"/>
    <p:sldId id="295" r:id="rId9"/>
    <p:sldId id="297" r:id="rId10"/>
    <p:sldId id="298" r:id="rId11"/>
    <p:sldId id="299" r:id="rId12"/>
    <p:sldId id="269" r:id="rId13"/>
    <p:sldId id="302" r:id="rId14"/>
    <p:sldId id="270" r:id="rId15"/>
    <p:sldId id="303" r:id="rId16"/>
    <p:sldId id="271" r:id="rId17"/>
    <p:sldId id="272" r:id="rId18"/>
    <p:sldId id="282" r:id="rId19"/>
    <p:sldId id="283" r:id="rId20"/>
    <p:sldId id="273" r:id="rId21"/>
    <p:sldId id="274" r:id="rId22"/>
    <p:sldId id="275" r:id="rId23"/>
    <p:sldId id="276" r:id="rId24"/>
    <p:sldId id="277" r:id="rId25"/>
    <p:sldId id="278" r:id="rId26"/>
    <p:sldId id="279" r:id="rId27"/>
    <p:sldId id="280" r:id="rId28"/>
    <p:sldId id="304" r:id="rId29"/>
    <p:sldId id="284" r:id="rId30"/>
    <p:sldId id="281" r:id="rId31"/>
    <p:sldId id="285" r:id="rId32"/>
    <p:sldId id="286" r:id="rId33"/>
    <p:sldId id="287" r:id="rId34"/>
    <p:sldId id="305" r:id="rId35"/>
    <p:sldId id="288" r:id="rId36"/>
    <p:sldId id="289" r:id="rId37"/>
    <p:sldId id="290" r:id="rId38"/>
    <p:sldId id="293" r:id="rId39"/>
    <p:sldId id="291" r:id="rId40"/>
    <p:sldId id="292" r:id="rId41"/>
    <p:sldId id="306" r:id="rId42"/>
    <p:sldId id="30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F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51306-7AFE-40FA-B219-8CE1EF2D9AB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D600BF5-A49D-4BEB-8A9F-A37220C4B769}">
      <dgm:prSet/>
      <dgm:spPr/>
      <dgm:t>
        <a:bodyPr/>
        <a:lstStyle/>
        <a:p>
          <a:r>
            <a:rPr lang="it-IT" dirty="0"/>
            <a:t>Gli Stati Uniti svolgono un ruolo cruciale nella geopolitica globale, mantenendo una presenza militare significativa e influenzando dinamiche internazionali. La loro spesa militare non solo riflette le priorità di sicurezza nazionale, ma influenza anche le alleanze, le strategie militari e le politiche di difesa globali.</a:t>
          </a:r>
          <a:endParaRPr lang="en-US" dirty="0"/>
        </a:p>
      </dgm:t>
    </dgm:pt>
    <dgm:pt modelId="{2E97AC29-D416-4439-AECC-32D9B37DE1DF}" type="parTrans" cxnId="{EA81EBF1-B387-4DAC-986D-1AAB6C54F1EA}">
      <dgm:prSet/>
      <dgm:spPr/>
      <dgm:t>
        <a:bodyPr/>
        <a:lstStyle/>
        <a:p>
          <a:endParaRPr lang="en-US"/>
        </a:p>
      </dgm:t>
    </dgm:pt>
    <dgm:pt modelId="{B38EA85C-14AD-4C92-87C1-DF15E5719BA6}" type="sibTrans" cxnId="{EA81EBF1-B387-4DAC-986D-1AAB6C54F1EA}">
      <dgm:prSet/>
      <dgm:spPr/>
      <dgm:t>
        <a:bodyPr/>
        <a:lstStyle/>
        <a:p>
          <a:endParaRPr lang="en-US"/>
        </a:p>
      </dgm:t>
    </dgm:pt>
    <dgm:pt modelId="{1A544ABB-57AA-42BA-87A0-B9618969F564}">
      <dgm:prSet/>
      <dgm:spPr/>
      <dgm:t>
        <a:bodyPr/>
        <a:lstStyle/>
        <a:p>
          <a:r>
            <a:rPr lang="it-IT" dirty="0"/>
            <a:t>Un progetto di statistica sulla previsione della spesa militare USA è essenziale per comprendere l'impatto delle politiche di difesa americane sull'equilibrio globale, la sicurezza internazionale e le dinamiche economiche. Con l'odierna guerra in Ucraina, tali analisi diventano ancora più rilevanti, fornendo strumenti per prevedere e prepararsi a cambiamenti nel panorama geopolitico e nei conflitti mondiali.</a:t>
          </a:r>
          <a:endParaRPr lang="en-US" dirty="0"/>
        </a:p>
      </dgm:t>
    </dgm:pt>
    <dgm:pt modelId="{D284465D-99D3-4042-8BA7-174759F81915}" type="parTrans" cxnId="{3A498EF4-1B36-45A5-80BA-5347BEED3A15}">
      <dgm:prSet/>
      <dgm:spPr/>
      <dgm:t>
        <a:bodyPr/>
        <a:lstStyle/>
        <a:p>
          <a:endParaRPr lang="en-US"/>
        </a:p>
      </dgm:t>
    </dgm:pt>
    <dgm:pt modelId="{C266307E-312B-496B-B39E-B76B2ED9E9CC}" type="sibTrans" cxnId="{3A498EF4-1B36-45A5-80BA-5347BEED3A15}">
      <dgm:prSet/>
      <dgm:spPr/>
      <dgm:t>
        <a:bodyPr/>
        <a:lstStyle/>
        <a:p>
          <a:endParaRPr lang="en-US"/>
        </a:p>
      </dgm:t>
    </dgm:pt>
    <dgm:pt modelId="{4E19A9DE-E224-4C4E-8A1C-2615BDA2FD9F}">
      <dgm:prSet/>
      <dgm:spPr/>
      <dgm:t>
        <a:bodyPr/>
        <a:lstStyle/>
        <a:p>
          <a:r>
            <a:rPr lang="it-IT" dirty="0"/>
            <a:t>Infatti La previsione della spesa può offrire insight su potenziali scenari di conflitto. Ad esempio, incrementi significativi potrebbero indicare preparativi per operazioni militari o risposte a minacce emergenti, influenzando le strategie diplomatiche e militari globali.</a:t>
          </a:r>
          <a:endParaRPr lang="en-US" dirty="0"/>
        </a:p>
      </dgm:t>
    </dgm:pt>
    <dgm:pt modelId="{3013E5E0-5CB5-4D03-ABB2-6BA8D33F97D0}" type="parTrans" cxnId="{853C98F9-777F-4E6D-B63E-7830283F4AE3}">
      <dgm:prSet/>
      <dgm:spPr/>
      <dgm:t>
        <a:bodyPr/>
        <a:lstStyle/>
        <a:p>
          <a:endParaRPr lang="en-US"/>
        </a:p>
      </dgm:t>
    </dgm:pt>
    <dgm:pt modelId="{C759917B-F92A-4322-812F-0BC326CE118D}" type="sibTrans" cxnId="{853C98F9-777F-4E6D-B63E-7830283F4AE3}">
      <dgm:prSet/>
      <dgm:spPr/>
      <dgm:t>
        <a:bodyPr/>
        <a:lstStyle/>
        <a:p>
          <a:endParaRPr lang="en-US"/>
        </a:p>
      </dgm:t>
    </dgm:pt>
    <dgm:pt modelId="{54DD89CA-1F68-4102-BFFD-60444897F745}">
      <dgm:prSet/>
      <dgm:spPr/>
      <dgm:t>
        <a:bodyPr/>
        <a:lstStyle/>
        <a:p>
          <a:r>
            <a:rPr lang="it-IT" dirty="0"/>
            <a:t>Inoltre I risultati del progetto possono supportare la pianificazione delle politiche interne ed estere, offrendo dati per decisioni su alleanze, trattati di difesa e strategie di intervento. Questo è cruciale per mantenere un equilibrio tra difesa nazionale e cooperazione internazionale.</a:t>
          </a:r>
          <a:endParaRPr lang="en-US" dirty="0"/>
        </a:p>
      </dgm:t>
    </dgm:pt>
    <dgm:pt modelId="{FB73BF20-0FA8-4195-9888-FE4AE3B7A594}" type="parTrans" cxnId="{3B2E78B7-3DBE-4FA1-A59C-6940A53C721B}">
      <dgm:prSet/>
      <dgm:spPr/>
      <dgm:t>
        <a:bodyPr/>
        <a:lstStyle/>
        <a:p>
          <a:endParaRPr lang="en-US"/>
        </a:p>
      </dgm:t>
    </dgm:pt>
    <dgm:pt modelId="{00CE190A-D231-403B-BB9C-B6B38F8A11FD}" type="sibTrans" cxnId="{3B2E78B7-3DBE-4FA1-A59C-6940A53C721B}">
      <dgm:prSet/>
      <dgm:spPr/>
      <dgm:t>
        <a:bodyPr/>
        <a:lstStyle/>
        <a:p>
          <a:endParaRPr lang="en-US"/>
        </a:p>
      </dgm:t>
    </dgm:pt>
    <dgm:pt modelId="{9B0331A0-FE9D-48D7-9024-57ACFF605F84}" type="pres">
      <dgm:prSet presAssocID="{D8E51306-7AFE-40FA-B219-8CE1EF2D9ABB}" presName="linear" presStyleCnt="0">
        <dgm:presLayoutVars>
          <dgm:animLvl val="lvl"/>
          <dgm:resizeHandles val="exact"/>
        </dgm:presLayoutVars>
      </dgm:prSet>
      <dgm:spPr/>
    </dgm:pt>
    <dgm:pt modelId="{84E71356-D105-4B31-B9B5-C7A2D806DA25}" type="pres">
      <dgm:prSet presAssocID="{3D600BF5-A49D-4BEB-8A9F-A37220C4B769}" presName="parentText" presStyleLbl="node1" presStyleIdx="0" presStyleCnt="4">
        <dgm:presLayoutVars>
          <dgm:chMax val="0"/>
          <dgm:bulletEnabled val="1"/>
        </dgm:presLayoutVars>
      </dgm:prSet>
      <dgm:spPr/>
    </dgm:pt>
    <dgm:pt modelId="{8D5F190A-DCDB-465B-B86C-6F3BC1131A63}" type="pres">
      <dgm:prSet presAssocID="{B38EA85C-14AD-4C92-87C1-DF15E5719BA6}" presName="spacer" presStyleCnt="0"/>
      <dgm:spPr/>
    </dgm:pt>
    <dgm:pt modelId="{A08903ED-0C45-4484-9BD1-077D5F9FD602}" type="pres">
      <dgm:prSet presAssocID="{1A544ABB-57AA-42BA-87A0-B9618969F564}" presName="parentText" presStyleLbl="node1" presStyleIdx="1" presStyleCnt="4">
        <dgm:presLayoutVars>
          <dgm:chMax val="0"/>
          <dgm:bulletEnabled val="1"/>
        </dgm:presLayoutVars>
      </dgm:prSet>
      <dgm:spPr/>
    </dgm:pt>
    <dgm:pt modelId="{C71D2D55-FC83-4D1B-B3AD-E23C2700509A}" type="pres">
      <dgm:prSet presAssocID="{C266307E-312B-496B-B39E-B76B2ED9E9CC}" presName="spacer" presStyleCnt="0"/>
      <dgm:spPr/>
    </dgm:pt>
    <dgm:pt modelId="{2A33FDB3-E017-4890-9C7F-60CFF3AF990A}" type="pres">
      <dgm:prSet presAssocID="{4E19A9DE-E224-4C4E-8A1C-2615BDA2FD9F}" presName="parentText" presStyleLbl="node1" presStyleIdx="2" presStyleCnt="4">
        <dgm:presLayoutVars>
          <dgm:chMax val="0"/>
          <dgm:bulletEnabled val="1"/>
        </dgm:presLayoutVars>
      </dgm:prSet>
      <dgm:spPr/>
    </dgm:pt>
    <dgm:pt modelId="{BB8839B0-9F74-4C5D-A9BD-1D8DCE18D684}" type="pres">
      <dgm:prSet presAssocID="{C759917B-F92A-4322-812F-0BC326CE118D}" presName="spacer" presStyleCnt="0"/>
      <dgm:spPr/>
    </dgm:pt>
    <dgm:pt modelId="{3EBBC880-7888-47B0-9831-8783F6008531}" type="pres">
      <dgm:prSet presAssocID="{54DD89CA-1F68-4102-BFFD-60444897F745}" presName="parentText" presStyleLbl="node1" presStyleIdx="3" presStyleCnt="4">
        <dgm:presLayoutVars>
          <dgm:chMax val="0"/>
          <dgm:bulletEnabled val="1"/>
        </dgm:presLayoutVars>
      </dgm:prSet>
      <dgm:spPr/>
    </dgm:pt>
  </dgm:ptLst>
  <dgm:cxnLst>
    <dgm:cxn modelId="{EF8C1106-84AB-4465-A803-2BF7F861AA54}" type="presOf" srcId="{4E19A9DE-E224-4C4E-8A1C-2615BDA2FD9F}" destId="{2A33FDB3-E017-4890-9C7F-60CFF3AF990A}" srcOrd="0" destOrd="0" presId="urn:microsoft.com/office/officeart/2005/8/layout/vList2"/>
    <dgm:cxn modelId="{41B3825E-EDF8-4788-B1AC-68675AFDBB70}" type="presOf" srcId="{3D600BF5-A49D-4BEB-8A9F-A37220C4B769}" destId="{84E71356-D105-4B31-B9B5-C7A2D806DA25}" srcOrd="0" destOrd="0" presId="urn:microsoft.com/office/officeart/2005/8/layout/vList2"/>
    <dgm:cxn modelId="{3B2E78B7-3DBE-4FA1-A59C-6940A53C721B}" srcId="{D8E51306-7AFE-40FA-B219-8CE1EF2D9ABB}" destId="{54DD89CA-1F68-4102-BFFD-60444897F745}" srcOrd="3" destOrd="0" parTransId="{FB73BF20-0FA8-4195-9888-FE4AE3B7A594}" sibTransId="{00CE190A-D231-403B-BB9C-B6B38F8A11FD}"/>
    <dgm:cxn modelId="{02EB6FBD-4EEE-444C-B439-FE539BA175C2}" type="presOf" srcId="{54DD89CA-1F68-4102-BFFD-60444897F745}" destId="{3EBBC880-7888-47B0-9831-8783F6008531}" srcOrd="0" destOrd="0" presId="urn:microsoft.com/office/officeart/2005/8/layout/vList2"/>
    <dgm:cxn modelId="{68D386C6-FEBE-48AB-B7B5-CBB0510B121B}" type="presOf" srcId="{D8E51306-7AFE-40FA-B219-8CE1EF2D9ABB}" destId="{9B0331A0-FE9D-48D7-9024-57ACFF605F84}" srcOrd="0" destOrd="0" presId="urn:microsoft.com/office/officeart/2005/8/layout/vList2"/>
    <dgm:cxn modelId="{E0FC9FC7-14C8-47B8-9C94-C291312E591C}" type="presOf" srcId="{1A544ABB-57AA-42BA-87A0-B9618969F564}" destId="{A08903ED-0C45-4484-9BD1-077D5F9FD602}" srcOrd="0" destOrd="0" presId="urn:microsoft.com/office/officeart/2005/8/layout/vList2"/>
    <dgm:cxn modelId="{EA81EBF1-B387-4DAC-986D-1AAB6C54F1EA}" srcId="{D8E51306-7AFE-40FA-B219-8CE1EF2D9ABB}" destId="{3D600BF5-A49D-4BEB-8A9F-A37220C4B769}" srcOrd="0" destOrd="0" parTransId="{2E97AC29-D416-4439-AECC-32D9B37DE1DF}" sibTransId="{B38EA85C-14AD-4C92-87C1-DF15E5719BA6}"/>
    <dgm:cxn modelId="{3A498EF4-1B36-45A5-80BA-5347BEED3A15}" srcId="{D8E51306-7AFE-40FA-B219-8CE1EF2D9ABB}" destId="{1A544ABB-57AA-42BA-87A0-B9618969F564}" srcOrd="1" destOrd="0" parTransId="{D284465D-99D3-4042-8BA7-174759F81915}" sibTransId="{C266307E-312B-496B-B39E-B76B2ED9E9CC}"/>
    <dgm:cxn modelId="{853C98F9-777F-4E6D-B63E-7830283F4AE3}" srcId="{D8E51306-7AFE-40FA-B219-8CE1EF2D9ABB}" destId="{4E19A9DE-E224-4C4E-8A1C-2615BDA2FD9F}" srcOrd="2" destOrd="0" parTransId="{3013E5E0-5CB5-4D03-ABB2-6BA8D33F97D0}" sibTransId="{C759917B-F92A-4322-812F-0BC326CE118D}"/>
    <dgm:cxn modelId="{4DD12385-45A4-4FA6-8C08-39B8662149DB}" type="presParOf" srcId="{9B0331A0-FE9D-48D7-9024-57ACFF605F84}" destId="{84E71356-D105-4B31-B9B5-C7A2D806DA25}" srcOrd="0" destOrd="0" presId="urn:microsoft.com/office/officeart/2005/8/layout/vList2"/>
    <dgm:cxn modelId="{142D0B67-EFD0-46AC-AC1D-6B384E5472EF}" type="presParOf" srcId="{9B0331A0-FE9D-48D7-9024-57ACFF605F84}" destId="{8D5F190A-DCDB-465B-B86C-6F3BC1131A63}" srcOrd="1" destOrd="0" presId="urn:microsoft.com/office/officeart/2005/8/layout/vList2"/>
    <dgm:cxn modelId="{7BAF9728-D869-40DF-8ADE-D10AE13A13DF}" type="presParOf" srcId="{9B0331A0-FE9D-48D7-9024-57ACFF605F84}" destId="{A08903ED-0C45-4484-9BD1-077D5F9FD602}" srcOrd="2" destOrd="0" presId="urn:microsoft.com/office/officeart/2005/8/layout/vList2"/>
    <dgm:cxn modelId="{B345CA5D-506B-4F31-A1C8-F1C17EE5BA69}" type="presParOf" srcId="{9B0331A0-FE9D-48D7-9024-57ACFF605F84}" destId="{C71D2D55-FC83-4D1B-B3AD-E23C2700509A}" srcOrd="3" destOrd="0" presId="urn:microsoft.com/office/officeart/2005/8/layout/vList2"/>
    <dgm:cxn modelId="{42B29B5C-A1C4-4863-82B4-424751457838}" type="presParOf" srcId="{9B0331A0-FE9D-48D7-9024-57ACFF605F84}" destId="{2A33FDB3-E017-4890-9C7F-60CFF3AF990A}" srcOrd="4" destOrd="0" presId="urn:microsoft.com/office/officeart/2005/8/layout/vList2"/>
    <dgm:cxn modelId="{5A439E01-0F57-4153-97AC-E28BCBB75540}" type="presParOf" srcId="{9B0331A0-FE9D-48D7-9024-57ACFF605F84}" destId="{BB8839B0-9F74-4C5D-A9BD-1D8DCE18D684}" srcOrd="5" destOrd="0" presId="urn:microsoft.com/office/officeart/2005/8/layout/vList2"/>
    <dgm:cxn modelId="{56747F80-5827-4939-B04D-398B2A0DCCEA}" type="presParOf" srcId="{9B0331A0-FE9D-48D7-9024-57ACFF605F84}" destId="{3EBBC880-7888-47B0-9831-8783F600853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89795D-3BB4-4CEC-9D58-81817942DFE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60F8790A-8087-4E3F-B4F6-D53DDC8FCDF4}">
      <dgm:prSet/>
      <dgm:spPr/>
      <dgm:t>
        <a:bodyPr/>
        <a:lstStyle/>
        <a:p>
          <a:r>
            <a:rPr lang="it-IT" dirty="0"/>
            <a:t>Il dataset di training (1960-2010) riguarda le seguenti variabili aleatorie continue: </a:t>
          </a:r>
          <a:endParaRPr lang="en-US" dirty="0"/>
        </a:p>
      </dgm:t>
    </dgm:pt>
    <dgm:pt modelId="{729A0A9D-85EF-40A5-BD26-C32387713D45}" type="parTrans" cxnId="{CD8964EC-3EBA-48BF-8F95-DB97B6591BEB}">
      <dgm:prSet/>
      <dgm:spPr/>
      <dgm:t>
        <a:bodyPr/>
        <a:lstStyle/>
        <a:p>
          <a:endParaRPr lang="en-US"/>
        </a:p>
      </dgm:t>
    </dgm:pt>
    <dgm:pt modelId="{644A7209-4C4B-4CFA-9AE1-5A7831CA3056}" type="sibTrans" cxnId="{CD8964EC-3EBA-48BF-8F95-DB97B6591BEB}">
      <dgm:prSet/>
      <dgm:spPr/>
      <dgm:t>
        <a:bodyPr/>
        <a:lstStyle/>
        <a:p>
          <a:endParaRPr lang="en-US"/>
        </a:p>
      </dgm:t>
    </dgm:pt>
    <dgm:pt modelId="{B36B04BD-D223-4A54-B224-2D182CEF1320}">
      <dgm:prSet/>
      <dgm:spPr/>
      <dgm:t>
        <a:bodyPr/>
        <a:lstStyle/>
        <a:p>
          <a:r>
            <a:rPr lang="it-IT" b="1" dirty="0"/>
            <a:t>DefenseBudget</a:t>
          </a:r>
          <a:r>
            <a:rPr lang="it-IT" dirty="0"/>
            <a:t>: variabile dipendente ∈ (47, 738) Mld $</a:t>
          </a:r>
          <a:endParaRPr lang="en-US" dirty="0"/>
        </a:p>
      </dgm:t>
    </dgm:pt>
    <dgm:pt modelId="{27DB8470-E909-4820-9F2A-018929CBE187}" type="parTrans" cxnId="{535A131B-A463-41B1-A5EF-22AF8F2767D5}">
      <dgm:prSet/>
      <dgm:spPr/>
      <dgm:t>
        <a:bodyPr/>
        <a:lstStyle/>
        <a:p>
          <a:endParaRPr lang="en-US"/>
        </a:p>
      </dgm:t>
    </dgm:pt>
    <dgm:pt modelId="{237D46E1-EBE1-40A7-907C-E4D408590813}" type="sibTrans" cxnId="{535A131B-A463-41B1-A5EF-22AF8F2767D5}">
      <dgm:prSet/>
      <dgm:spPr/>
      <dgm:t>
        <a:bodyPr/>
        <a:lstStyle/>
        <a:p>
          <a:endParaRPr lang="en-US"/>
        </a:p>
      </dgm:t>
    </dgm:pt>
    <dgm:pt modelId="{DEAC57D2-A5F3-429D-A1A6-6C3D2F6CD6D2}">
      <dgm:prSet/>
      <dgm:spPr/>
      <dgm:t>
        <a:bodyPr/>
        <a:lstStyle/>
        <a:p>
          <a:r>
            <a:rPr lang="it-IT" b="1" dirty="0"/>
            <a:t>GDP</a:t>
          </a:r>
          <a:r>
            <a:rPr lang="it-IT" dirty="0"/>
            <a:t>: Pil degli Usa ∈ (543, 15000) Mld $</a:t>
          </a:r>
          <a:endParaRPr lang="en-US" dirty="0"/>
        </a:p>
      </dgm:t>
    </dgm:pt>
    <dgm:pt modelId="{F8F20CCA-06F5-4D92-99B9-79E67297D699}" type="parTrans" cxnId="{DD529101-1B2B-419D-969B-670ED8B7F6A8}">
      <dgm:prSet/>
      <dgm:spPr/>
      <dgm:t>
        <a:bodyPr/>
        <a:lstStyle/>
        <a:p>
          <a:endParaRPr lang="en-US"/>
        </a:p>
      </dgm:t>
    </dgm:pt>
    <dgm:pt modelId="{FD6D4165-F341-4521-B01A-26335707CF39}" type="sibTrans" cxnId="{DD529101-1B2B-419D-969B-670ED8B7F6A8}">
      <dgm:prSet/>
      <dgm:spPr/>
      <dgm:t>
        <a:bodyPr/>
        <a:lstStyle/>
        <a:p>
          <a:endParaRPr lang="en-US"/>
        </a:p>
      </dgm:t>
    </dgm:pt>
    <dgm:pt modelId="{CAC2F47E-56D8-422C-9A37-BE4BA3524C29}">
      <dgm:prSet/>
      <dgm:spPr/>
      <dgm:t>
        <a:bodyPr/>
        <a:lstStyle/>
        <a:p>
          <a:r>
            <a:rPr lang="it-IT" b="1" dirty="0"/>
            <a:t>Population</a:t>
          </a:r>
          <a:r>
            <a:rPr lang="it-IT" dirty="0"/>
            <a:t>: ∈ (180, 309) Mln adim</a:t>
          </a:r>
          <a:endParaRPr lang="en-US" dirty="0"/>
        </a:p>
      </dgm:t>
    </dgm:pt>
    <dgm:pt modelId="{803D3DF4-424A-4CAA-B5DF-1B67FF965E0D}" type="parTrans" cxnId="{AFE0389B-0627-4F63-B8A8-45CA763D6774}">
      <dgm:prSet/>
      <dgm:spPr/>
      <dgm:t>
        <a:bodyPr/>
        <a:lstStyle/>
        <a:p>
          <a:endParaRPr lang="en-US"/>
        </a:p>
      </dgm:t>
    </dgm:pt>
    <dgm:pt modelId="{EDB11034-25E2-4420-B45E-DE796C42C998}" type="sibTrans" cxnId="{AFE0389B-0627-4F63-B8A8-45CA763D6774}">
      <dgm:prSet/>
      <dgm:spPr/>
      <dgm:t>
        <a:bodyPr/>
        <a:lstStyle/>
        <a:p>
          <a:endParaRPr lang="en-US"/>
        </a:p>
      </dgm:t>
    </dgm:pt>
    <dgm:pt modelId="{70B10211-B1C5-4FBE-9D74-06E7556084C0}">
      <dgm:prSet/>
      <dgm:spPr/>
      <dgm:t>
        <a:bodyPr/>
        <a:lstStyle/>
        <a:p>
          <a:r>
            <a:rPr lang="it-IT" b="1" dirty="0"/>
            <a:t>Inflation</a:t>
          </a:r>
          <a:r>
            <a:rPr lang="it-IT" dirty="0"/>
            <a:t>: ∈ (-0.004, 0.14) adim</a:t>
          </a:r>
          <a:endParaRPr lang="en-US" dirty="0"/>
        </a:p>
      </dgm:t>
    </dgm:pt>
    <dgm:pt modelId="{B1E7AADC-1067-45D4-A56A-D8E66F4CEFDE}" type="parTrans" cxnId="{2E89C750-1597-4789-990F-7D67D1C29B94}">
      <dgm:prSet/>
      <dgm:spPr/>
      <dgm:t>
        <a:bodyPr/>
        <a:lstStyle/>
        <a:p>
          <a:endParaRPr lang="en-US"/>
        </a:p>
      </dgm:t>
    </dgm:pt>
    <dgm:pt modelId="{2BFF9411-A1B9-42FC-BE96-337F21891480}" type="sibTrans" cxnId="{2E89C750-1597-4789-990F-7D67D1C29B94}">
      <dgm:prSet/>
      <dgm:spPr/>
      <dgm:t>
        <a:bodyPr/>
        <a:lstStyle/>
        <a:p>
          <a:endParaRPr lang="en-US"/>
        </a:p>
      </dgm:t>
    </dgm:pt>
    <dgm:pt modelId="{68BCB86E-6788-4424-90CC-B8CEEE3E5E58}">
      <dgm:prSet/>
      <dgm:spPr/>
      <dgm:t>
        <a:bodyPr/>
        <a:lstStyle/>
        <a:p>
          <a:r>
            <a:rPr lang="it-IT" b="1" dirty="0"/>
            <a:t>World Conflict</a:t>
          </a:r>
          <a:r>
            <a:rPr lang="it-IT" dirty="0"/>
            <a:t>: ∈ (15, 60) adim</a:t>
          </a:r>
          <a:endParaRPr lang="en-US" dirty="0"/>
        </a:p>
      </dgm:t>
    </dgm:pt>
    <dgm:pt modelId="{8AB81C11-0884-493C-AFED-5EFC9CFC9816}" type="parTrans" cxnId="{0183C876-3DA4-4A7B-97AC-4FBD141CFE91}">
      <dgm:prSet/>
      <dgm:spPr/>
      <dgm:t>
        <a:bodyPr/>
        <a:lstStyle/>
        <a:p>
          <a:endParaRPr lang="en-US"/>
        </a:p>
      </dgm:t>
    </dgm:pt>
    <dgm:pt modelId="{9F301B68-7C3D-4862-B827-4BCD608B2261}" type="sibTrans" cxnId="{0183C876-3DA4-4A7B-97AC-4FBD141CFE91}">
      <dgm:prSet/>
      <dgm:spPr/>
      <dgm:t>
        <a:bodyPr/>
        <a:lstStyle/>
        <a:p>
          <a:endParaRPr lang="en-US"/>
        </a:p>
      </dgm:t>
    </dgm:pt>
    <dgm:pt modelId="{E1503A7F-108D-4F99-B833-1735C046F2A9}">
      <dgm:prSet/>
      <dgm:spPr/>
      <dgm:t>
        <a:bodyPr/>
        <a:lstStyle/>
        <a:p>
          <a:r>
            <a:rPr lang="it-IT" b="1" dirty="0"/>
            <a:t>Crude oil price</a:t>
          </a:r>
          <a:r>
            <a:rPr lang="it-IT" dirty="0"/>
            <a:t>: ∈ (2, 100) $/barrel</a:t>
          </a:r>
          <a:endParaRPr lang="en-US" dirty="0"/>
        </a:p>
      </dgm:t>
    </dgm:pt>
    <dgm:pt modelId="{431C23A3-CECA-4A2F-9850-A522005CC0D6}" type="parTrans" cxnId="{11DA6A4C-2AE6-4B9D-8CCF-5A71AC3A3EC0}">
      <dgm:prSet/>
      <dgm:spPr/>
      <dgm:t>
        <a:bodyPr/>
        <a:lstStyle/>
        <a:p>
          <a:endParaRPr lang="en-US"/>
        </a:p>
      </dgm:t>
    </dgm:pt>
    <dgm:pt modelId="{E465E7DC-4366-4AEA-BC6F-FF890873D1A9}" type="sibTrans" cxnId="{11DA6A4C-2AE6-4B9D-8CCF-5A71AC3A3EC0}">
      <dgm:prSet/>
      <dgm:spPr/>
      <dgm:t>
        <a:bodyPr/>
        <a:lstStyle/>
        <a:p>
          <a:endParaRPr lang="en-US"/>
        </a:p>
      </dgm:t>
    </dgm:pt>
    <dgm:pt modelId="{9436E3B0-F627-4001-9F99-C1BB674029A9}">
      <dgm:prSet/>
      <dgm:spPr/>
      <dgm:t>
        <a:bodyPr/>
        <a:lstStyle/>
        <a:p>
          <a:r>
            <a:rPr lang="it-IT" b="1" dirty="0"/>
            <a:t>Debt/GDP</a:t>
          </a:r>
          <a:r>
            <a:rPr lang="it-IT" dirty="0"/>
            <a:t>: ∈ (30, 89) adim</a:t>
          </a:r>
          <a:endParaRPr lang="en-US" dirty="0"/>
        </a:p>
      </dgm:t>
    </dgm:pt>
    <dgm:pt modelId="{391E321B-F077-431D-8589-D00390309EB6}" type="parTrans" cxnId="{537A1984-B989-4A15-97C6-9FF4809142A1}">
      <dgm:prSet/>
      <dgm:spPr/>
      <dgm:t>
        <a:bodyPr/>
        <a:lstStyle/>
        <a:p>
          <a:endParaRPr lang="en-US"/>
        </a:p>
      </dgm:t>
    </dgm:pt>
    <dgm:pt modelId="{DFBD9429-3C6D-4908-8948-BEDDC8C0D213}" type="sibTrans" cxnId="{537A1984-B989-4A15-97C6-9FF4809142A1}">
      <dgm:prSet/>
      <dgm:spPr/>
      <dgm:t>
        <a:bodyPr/>
        <a:lstStyle/>
        <a:p>
          <a:endParaRPr lang="en-US"/>
        </a:p>
      </dgm:t>
    </dgm:pt>
    <dgm:pt modelId="{F93E8490-1117-4D19-8ED2-789435A413FD}">
      <dgm:prSet/>
      <dgm:spPr/>
      <dgm:t>
        <a:bodyPr/>
        <a:lstStyle/>
        <a:p>
          <a:r>
            <a:rPr lang="it-IT" b="1" dirty="0"/>
            <a:t>Democrats</a:t>
          </a:r>
          <a:r>
            <a:rPr lang="it-IT" dirty="0"/>
            <a:t>: ∈ (244, 353) adim</a:t>
          </a:r>
          <a:endParaRPr lang="en-US" dirty="0"/>
        </a:p>
      </dgm:t>
    </dgm:pt>
    <dgm:pt modelId="{2271D660-FF7D-4910-A78E-F1434B30708E}" type="parTrans" cxnId="{74A1727B-4306-4616-83F1-693DED54320C}">
      <dgm:prSet/>
      <dgm:spPr/>
      <dgm:t>
        <a:bodyPr/>
        <a:lstStyle/>
        <a:p>
          <a:endParaRPr lang="en-US"/>
        </a:p>
      </dgm:t>
    </dgm:pt>
    <dgm:pt modelId="{1FAEF453-0391-4DB5-A200-9C1D161F2F2F}" type="sibTrans" cxnId="{74A1727B-4306-4616-83F1-693DED54320C}">
      <dgm:prSet/>
      <dgm:spPr/>
      <dgm:t>
        <a:bodyPr/>
        <a:lstStyle/>
        <a:p>
          <a:endParaRPr lang="en-US"/>
        </a:p>
      </dgm:t>
    </dgm:pt>
    <dgm:pt modelId="{7F526E4D-A4A9-4DE3-B8E3-AEFE7E20F8A8}">
      <dgm:prSet/>
      <dgm:spPr/>
      <dgm:t>
        <a:bodyPr/>
        <a:lstStyle/>
        <a:p>
          <a:r>
            <a:rPr lang="it-IT" b="1" dirty="0"/>
            <a:t>Gini index</a:t>
          </a:r>
          <a:r>
            <a:rPr lang="it-IT" dirty="0"/>
            <a:t>:  ∈ (34, 42) adim</a:t>
          </a:r>
          <a:endParaRPr lang="en-US" dirty="0"/>
        </a:p>
      </dgm:t>
    </dgm:pt>
    <dgm:pt modelId="{76D161FB-E2C3-4D57-A846-93C493543999}" type="parTrans" cxnId="{34CEE0A7-EDED-49AB-8E0E-E24B638E3CD1}">
      <dgm:prSet/>
      <dgm:spPr/>
      <dgm:t>
        <a:bodyPr/>
        <a:lstStyle/>
        <a:p>
          <a:endParaRPr lang="en-US"/>
        </a:p>
      </dgm:t>
    </dgm:pt>
    <dgm:pt modelId="{825FD616-4F9C-425A-AC7E-997DC131DEDC}" type="sibTrans" cxnId="{34CEE0A7-EDED-49AB-8E0E-E24B638E3CD1}">
      <dgm:prSet/>
      <dgm:spPr/>
      <dgm:t>
        <a:bodyPr/>
        <a:lstStyle/>
        <a:p>
          <a:endParaRPr lang="en-US"/>
        </a:p>
      </dgm:t>
    </dgm:pt>
    <dgm:pt modelId="{B182F929-2C1F-40E7-9A6B-42783AC66139}">
      <dgm:prSet/>
      <dgm:spPr/>
      <dgm:t>
        <a:bodyPr/>
        <a:lstStyle/>
        <a:p>
          <a:r>
            <a:rPr lang="it-IT" b="1" dirty="0"/>
            <a:t>Total crimes</a:t>
          </a:r>
          <a:r>
            <a:rPr lang="it-IT" dirty="0"/>
            <a:t>: ∈ (3000000, 11000000) adim</a:t>
          </a:r>
          <a:endParaRPr lang="en-US" dirty="0"/>
        </a:p>
      </dgm:t>
    </dgm:pt>
    <dgm:pt modelId="{FC1954FA-9FBE-4FB2-930E-E128887CD477}" type="parTrans" cxnId="{E2FF5C0F-B0EA-420D-A31F-78D9BF816F7F}">
      <dgm:prSet/>
      <dgm:spPr/>
      <dgm:t>
        <a:bodyPr/>
        <a:lstStyle/>
        <a:p>
          <a:endParaRPr lang="en-US"/>
        </a:p>
      </dgm:t>
    </dgm:pt>
    <dgm:pt modelId="{8AAA01FB-540C-405D-8ACE-9437B5602B22}" type="sibTrans" cxnId="{E2FF5C0F-B0EA-420D-A31F-78D9BF816F7F}">
      <dgm:prSet/>
      <dgm:spPr/>
      <dgm:t>
        <a:bodyPr/>
        <a:lstStyle/>
        <a:p>
          <a:endParaRPr lang="en-US"/>
        </a:p>
      </dgm:t>
    </dgm:pt>
    <dgm:pt modelId="{981921F5-1429-4B98-86B0-31282629CED8}">
      <dgm:prSet/>
      <dgm:spPr/>
      <dgm:t>
        <a:bodyPr/>
        <a:lstStyle/>
        <a:p>
          <a:r>
            <a:rPr lang="it-IT" b="1" dirty="0"/>
            <a:t>Immigrants</a:t>
          </a:r>
          <a:r>
            <a:rPr lang="it-IT" dirty="0"/>
            <a:t>:  ∈ (250000, 2000000) adim</a:t>
          </a:r>
          <a:endParaRPr lang="en-US" dirty="0"/>
        </a:p>
      </dgm:t>
    </dgm:pt>
    <dgm:pt modelId="{3C0F623B-3C0D-4FCC-898D-9AE0E50DF363}" type="parTrans" cxnId="{3F28B7E9-E988-4BF4-8B02-E9BFF0DC1C5F}">
      <dgm:prSet/>
      <dgm:spPr/>
      <dgm:t>
        <a:bodyPr/>
        <a:lstStyle/>
        <a:p>
          <a:endParaRPr lang="en-US"/>
        </a:p>
      </dgm:t>
    </dgm:pt>
    <dgm:pt modelId="{B8E02C49-28E2-4978-AFE6-C6A26F26E10B}" type="sibTrans" cxnId="{3F28B7E9-E988-4BF4-8B02-E9BFF0DC1C5F}">
      <dgm:prSet/>
      <dgm:spPr/>
      <dgm:t>
        <a:bodyPr/>
        <a:lstStyle/>
        <a:p>
          <a:endParaRPr lang="en-US"/>
        </a:p>
      </dgm:t>
    </dgm:pt>
    <dgm:pt modelId="{7D673F48-E877-49F6-9652-D20814E9DB28}">
      <dgm:prSet/>
      <dgm:spPr/>
      <dgm:t>
        <a:bodyPr/>
        <a:lstStyle/>
        <a:p>
          <a:r>
            <a:rPr lang="it-IT" b="1" dirty="0"/>
            <a:t>Health expenditures</a:t>
          </a:r>
          <a:r>
            <a:rPr lang="it-IT" dirty="0"/>
            <a:t>: ∈ (5, 20) adim [percent of GDP] </a:t>
          </a:r>
          <a:endParaRPr lang="en-US" dirty="0"/>
        </a:p>
      </dgm:t>
    </dgm:pt>
    <dgm:pt modelId="{FA529624-A533-4E9C-9A50-C50120FC82DD}" type="parTrans" cxnId="{EA153A04-4011-4218-86DA-B4CC3B28EBDB}">
      <dgm:prSet/>
      <dgm:spPr/>
      <dgm:t>
        <a:bodyPr/>
        <a:lstStyle/>
        <a:p>
          <a:endParaRPr lang="en-US"/>
        </a:p>
      </dgm:t>
    </dgm:pt>
    <dgm:pt modelId="{90B91434-1C36-4CF4-81AF-4B8E4BEFAEA7}" type="sibTrans" cxnId="{EA153A04-4011-4218-86DA-B4CC3B28EBDB}">
      <dgm:prSet/>
      <dgm:spPr/>
      <dgm:t>
        <a:bodyPr/>
        <a:lstStyle/>
        <a:p>
          <a:endParaRPr lang="en-US"/>
        </a:p>
      </dgm:t>
    </dgm:pt>
    <dgm:pt modelId="{1987BAB0-E4D1-4B04-8897-B69C6196F271}" type="pres">
      <dgm:prSet presAssocID="{3F89795D-3BB4-4CEC-9D58-81817942DFEC}" presName="vert0" presStyleCnt="0">
        <dgm:presLayoutVars>
          <dgm:dir/>
          <dgm:animOne val="branch"/>
          <dgm:animLvl val="lvl"/>
        </dgm:presLayoutVars>
      </dgm:prSet>
      <dgm:spPr/>
    </dgm:pt>
    <dgm:pt modelId="{7E7F11D7-D9C4-47E0-9D58-678DD2E68FF1}" type="pres">
      <dgm:prSet presAssocID="{60F8790A-8087-4E3F-B4F6-D53DDC8FCDF4}" presName="thickLine" presStyleLbl="alignNode1" presStyleIdx="0" presStyleCnt="13"/>
      <dgm:spPr/>
    </dgm:pt>
    <dgm:pt modelId="{C14E6447-022A-4651-9934-4FFFF62617FC}" type="pres">
      <dgm:prSet presAssocID="{60F8790A-8087-4E3F-B4F6-D53DDC8FCDF4}" presName="horz1" presStyleCnt="0"/>
      <dgm:spPr/>
    </dgm:pt>
    <dgm:pt modelId="{920FA47A-3019-4C79-A544-0808384FAE84}" type="pres">
      <dgm:prSet presAssocID="{60F8790A-8087-4E3F-B4F6-D53DDC8FCDF4}" presName="tx1" presStyleLbl="revTx" presStyleIdx="0" presStyleCnt="13"/>
      <dgm:spPr/>
    </dgm:pt>
    <dgm:pt modelId="{E473133A-2833-4717-B72C-EE3B749904A3}" type="pres">
      <dgm:prSet presAssocID="{60F8790A-8087-4E3F-B4F6-D53DDC8FCDF4}" presName="vert1" presStyleCnt="0"/>
      <dgm:spPr/>
    </dgm:pt>
    <dgm:pt modelId="{EA8105B5-F953-41B6-ACCB-C49CCF735ABF}" type="pres">
      <dgm:prSet presAssocID="{B36B04BD-D223-4A54-B224-2D182CEF1320}" presName="thickLine" presStyleLbl="alignNode1" presStyleIdx="1" presStyleCnt="13"/>
      <dgm:spPr/>
    </dgm:pt>
    <dgm:pt modelId="{C87BCE8A-F21E-46DB-801A-AB8D5BD6C9F9}" type="pres">
      <dgm:prSet presAssocID="{B36B04BD-D223-4A54-B224-2D182CEF1320}" presName="horz1" presStyleCnt="0"/>
      <dgm:spPr/>
    </dgm:pt>
    <dgm:pt modelId="{877E08A0-6908-4FD8-9E82-2C8054104677}" type="pres">
      <dgm:prSet presAssocID="{B36B04BD-D223-4A54-B224-2D182CEF1320}" presName="tx1" presStyleLbl="revTx" presStyleIdx="1" presStyleCnt="13"/>
      <dgm:spPr/>
    </dgm:pt>
    <dgm:pt modelId="{F9B3FE76-8F83-4341-8158-13907E668C16}" type="pres">
      <dgm:prSet presAssocID="{B36B04BD-D223-4A54-B224-2D182CEF1320}" presName="vert1" presStyleCnt="0"/>
      <dgm:spPr/>
    </dgm:pt>
    <dgm:pt modelId="{0D458C7F-576C-455D-9A5B-0BD9781987E1}" type="pres">
      <dgm:prSet presAssocID="{DEAC57D2-A5F3-429D-A1A6-6C3D2F6CD6D2}" presName="thickLine" presStyleLbl="alignNode1" presStyleIdx="2" presStyleCnt="13"/>
      <dgm:spPr/>
    </dgm:pt>
    <dgm:pt modelId="{A8075B82-0D2A-46CB-9F12-50CBDA28E490}" type="pres">
      <dgm:prSet presAssocID="{DEAC57D2-A5F3-429D-A1A6-6C3D2F6CD6D2}" presName="horz1" presStyleCnt="0"/>
      <dgm:spPr/>
    </dgm:pt>
    <dgm:pt modelId="{2A1B82B5-441A-48DF-A58F-DFD13944646B}" type="pres">
      <dgm:prSet presAssocID="{DEAC57D2-A5F3-429D-A1A6-6C3D2F6CD6D2}" presName="tx1" presStyleLbl="revTx" presStyleIdx="2" presStyleCnt="13"/>
      <dgm:spPr/>
    </dgm:pt>
    <dgm:pt modelId="{30135C29-38A6-4030-B657-5C449BAB2E47}" type="pres">
      <dgm:prSet presAssocID="{DEAC57D2-A5F3-429D-A1A6-6C3D2F6CD6D2}" presName="vert1" presStyleCnt="0"/>
      <dgm:spPr/>
    </dgm:pt>
    <dgm:pt modelId="{15EAA8FD-D006-481D-B910-F04687A5D2E6}" type="pres">
      <dgm:prSet presAssocID="{CAC2F47E-56D8-422C-9A37-BE4BA3524C29}" presName="thickLine" presStyleLbl="alignNode1" presStyleIdx="3" presStyleCnt="13"/>
      <dgm:spPr/>
    </dgm:pt>
    <dgm:pt modelId="{29C5C7D2-10EE-4245-9135-31EAC867A34A}" type="pres">
      <dgm:prSet presAssocID="{CAC2F47E-56D8-422C-9A37-BE4BA3524C29}" presName="horz1" presStyleCnt="0"/>
      <dgm:spPr/>
    </dgm:pt>
    <dgm:pt modelId="{62AB89EB-6F31-47CA-849C-B44DBB752D6E}" type="pres">
      <dgm:prSet presAssocID="{CAC2F47E-56D8-422C-9A37-BE4BA3524C29}" presName="tx1" presStyleLbl="revTx" presStyleIdx="3" presStyleCnt="13"/>
      <dgm:spPr/>
    </dgm:pt>
    <dgm:pt modelId="{26F2EDB5-EA4D-4D3A-A0D8-8BB755AF4C48}" type="pres">
      <dgm:prSet presAssocID="{CAC2F47E-56D8-422C-9A37-BE4BA3524C29}" presName="vert1" presStyleCnt="0"/>
      <dgm:spPr/>
    </dgm:pt>
    <dgm:pt modelId="{DC5A02DB-4B95-4011-B4DE-448B42EF003C}" type="pres">
      <dgm:prSet presAssocID="{70B10211-B1C5-4FBE-9D74-06E7556084C0}" presName="thickLine" presStyleLbl="alignNode1" presStyleIdx="4" presStyleCnt="13"/>
      <dgm:spPr/>
    </dgm:pt>
    <dgm:pt modelId="{D8778F5E-688F-4019-86AD-0A554D76B97A}" type="pres">
      <dgm:prSet presAssocID="{70B10211-B1C5-4FBE-9D74-06E7556084C0}" presName="horz1" presStyleCnt="0"/>
      <dgm:spPr/>
    </dgm:pt>
    <dgm:pt modelId="{1EDD04A8-E0F1-446C-B80D-9864E5549825}" type="pres">
      <dgm:prSet presAssocID="{70B10211-B1C5-4FBE-9D74-06E7556084C0}" presName="tx1" presStyleLbl="revTx" presStyleIdx="4" presStyleCnt="13"/>
      <dgm:spPr/>
    </dgm:pt>
    <dgm:pt modelId="{4AE3105B-F698-4698-A4EC-FE7E992E97FD}" type="pres">
      <dgm:prSet presAssocID="{70B10211-B1C5-4FBE-9D74-06E7556084C0}" presName="vert1" presStyleCnt="0"/>
      <dgm:spPr/>
    </dgm:pt>
    <dgm:pt modelId="{B6412581-60A0-434C-90FA-7D7F210ECADA}" type="pres">
      <dgm:prSet presAssocID="{68BCB86E-6788-4424-90CC-B8CEEE3E5E58}" presName="thickLine" presStyleLbl="alignNode1" presStyleIdx="5" presStyleCnt="13"/>
      <dgm:spPr/>
    </dgm:pt>
    <dgm:pt modelId="{E627E397-2BA9-46CF-8016-AB263E2B2EF7}" type="pres">
      <dgm:prSet presAssocID="{68BCB86E-6788-4424-90CC-B8CEEE3E5E58}" presName="horz1" presStyleCnt="0"/>
      <dgm:spPr/>
    </dgm:pt>
    <dgm:pt modelId="{E5E99690-233A-4A59-A63E-A7643959821C}" type="pres">
      <dgm:prSet presAssocID="{68BCB86E-6788-4424-90CC-B8CEEE3E5E58}" presName="tx1" presStyleLbl="revTx" presStyleIdx="5" presStyleCnt="13"/>
      <dgm:spPr/>
    </dgm:pt>
    <dgm:pt modelId="{A0688440-170B-4A92-8D4C-AB8FCF53955F}" type="pres">
      <dgm:prSet presAssocID="{68BCB86E-6788-4424-90CC-B8CEEE3E5E58}" presName="vert1" presStyleCnt="0"/>
      <dgm:spPr/>
    </dgm:pt>
    <dgm:pt modelId="{93268FEF-3550-41C6-94B7-A3ADE3967EA0}" type="pres">
      <dgm:prSet presAssocID="{E1503A7F-108D-4F99-B833-1735C046F2A9}" presName="thickLine" presStyleLbl="alignNode1" presStyleIdx="6" presStyleCnt="13"/>
      <dgm:spPr/>
    </dgm:pt>
    <dgm:pt modelId="{A48B239F-5767-492E-A899-E9F9E22D7EE3}" type="pres">
      <dgm:prSet presAssocID="{E1503A7F-108D-4F99-B833-1735C046F2A9}" presName="horz1" presStyleCnt="0"/>
      <dgm:spPr/>
    </dgm:pt>
    <dgm:pt modelId="{72F88FB5-96F4-4511-9DC0-46F617E58385}" type="pres">
      <dgm:prSet presAssocID="{E1503A7F-108D-4F99-B833-1735C046F2A9}" presName="tx1" presStyleLbl="revTx" presStyleIdx="6" presStyleCnt="13"/>
      <dgm:spPr/>
    </dgm:pt>
    <dgm:pt modelId="{3B144572-9154-4014-AAB2-9C8AD60600B0}" type="pres">
      <dgm:prSet presAssocID="{E1503A7F-108D-4F99-B833-1735C046F2A9}" presName="vert1" presStyleCnt="0"/>
      <dgm:spPr/>
    </dgm:pt>
    <dgm:pt modelId="{0AA262E5-40AC-4A8D-8BFD-6779385E9078}" type="pres">
      <dgm:prSet presAssocID="{9436E3B0-F627-4001-9F99-C1BB674029A9}" presName="thickLine" presStyleLbl="alignNode1" presStyleIdx="7" presStyleCnt="13"/>
      <dgm:spPr/>
    </dgm:pt>
    <dgm:pt modelId="{356A9F5F-554C-4D29-9772-5E78D70F8B6F}" type="pres">
      <dgm:prSet presAssocID="{9436E3B0-F627-4001-9F99-C1BB674029A9}" presName="horz1" presStyleCnt="0"/>
      <dgm:spPr/>
    </dgm:pt>
    <dgm:pt modelId="{B1A5C967-C072-4832-B130-29D4A40812D8}" type="pres">
      <dgm:prSet presAssocID="{9436E3B0-F627-4001-9F99-C1BB674029A9}" presName="tx1" presStyleLbl="revTx" presStyleIdx="7" presStyleCnt="13"/>
      <dgm:spPr/>
    </dgm:pt>
    <dgm:pt modelId="{E961810E-D218-43D9-A426-4752098ABC15}" type="pres">
      <dgm:prSet presAssocID="{9436E3B0-F627-4001-9F99-C1BB674029A9}" presName="vert1" presStyleCnt="0"/>
      <dgm:spPr/>
    </dgm:pt>
    <dgm:pt modelId="{4AFA5CDB-1655-4C78-983E-CB9AA7D090FC}" type="pres">
      <dgm:prSet presAssocID="{F93E8490-1117-4D19-8ED2-789435A413FD}" presName="thickLine" presStyleLbl="alignNode1" presStyleIdx="8" presStyleCnt="13"/>
      <dgm:spPr/>
    </dgm:pt>
    <dgm:pt modelId="{626D9CD0-66A6-46DC-8049-FDBFB2D365B9}" type="pres">
      <dgm:prSet presAssocID="{F93E8490-1117-4D19-8ED2-789435A413FD}" presName="horz1" presStyleCnt="0"/>
      <dgm:spPr/>
    </dgm:pt>
    <dgm:pt modelId="{ED69D168-2DC0-46A8-BEAB-EAC4C25ACD91}" type="pres">
      <dgm:prSet presAssocID="{F93E8490-1117-4D19-8ED2-789435A413FD}" presName="tx1" presStyleLbl="revTx" presStyleIdx="8" presStyleCnt="13"/>
      <dgm:spPr/>
    </dgm:pt>
    <dgm:pt modelId="{37F5CF77-2DD5-41B8-94D6-2367C953A809}" type="pres">
      <dgm:prSet presAssocID="{F93E8490-1117-4D19-8ED2-789435A413FD}" presName="vert1" presStyleCnt="0"/>
      <dgm:spPr/>
    </dgm:pt>
    <dgm:pt modelId="{3EA51D55-414F-40E0-841A-40A83D71C955}" type="pres">
      <dgm:prSet presAssocID="{7F526E4D-A4A9-4DE3-B8E3-AEFE7E20F8A8}" presName="thickLine" presStyleLbl="alignNode1" presStyleIdx="9" presStyleCnt="13"/>
      <dgm:spPr/>
    </dgm:pt>
    <dgm:pt modelId="{0F81DC23-5380-4359-B774-219E799678CA}" type="pres">
      <dgm:prSet presAssocID="{7F526E4D-A4A9-4DE3-B8E3-AEFE7E20F8A8}" presName="horz1" presStyleCnt="0"/>
      <dgm:spPr/>
    </dgm:pt>
    <dgm:pt modelId="{0212ED12-B741-48B2-8067-050D773268DC}" type="pres">
      <dgm:prSet presAssocID="{7F526E4D-A4A9-4DE3-B8E3-AEFE7E20F8A8}" presName="tx1" presStyleLbl="revTx" presStyleIdx="9" presStyleCnt="13"/>
      <dgm:spPr/>
    </dgm:pt>
    <dgm:pt modelId="{B633246D-F3F9-410A-AE77-2022BA9BA31F}" type="pres">
      <dgm:prSet presAssocID="{7F526E4D-A4A9-4DE3-B8E3-AEFE7E20F8A8}" presName="vert1" presStyleCnt="0"/>
      <dgm:spPr/>
    </dgm:pt>
    <dgm:pt modelId="{7494C636-63F9-4ADA-9291-E450E731B73D}" type="pres">
      <dgm:prSet presAssocID="{B182F929-2C1F-40E7-9A6B-42783AC66139}" presName="thickLine" presStyleLbl="alignNode1" presStyleIdx="10" presStyleCnt="13"/>
      <dgm:spPr/>
    </dgm:pt>
    <dgm:pt modelId="{BB90F23D-A8D9-4784-BC5B-4E0DBF06418F}" type="pres">
      <dgm:prSet presAssocID="{B182F929-2C1F-40E7-9A6B-42783AC66139}" presName="horz1" presStyleCnt="0"/>
      <dgm:spPr/>
    </dgm:pt>
    <dgm:pt modelId="{EBA541BF-6C00-453A-B613-5DE5536E0EFE}" type="pres">
      <dgm:prSet presAssocID="{B182F929-2C1F-40E7-9A6B-42783AC66139}" presName="tx1" presStyleLbl="revTx" presStyleIdx="10" presStyleCnt="13"/>
      <dgm:spPr/>
    </dgm:pt>
    <dgm:pt modelId="{9027A3D2-2C45-4E38-9FC8-D631C4EDD0A4}" type="pres">
      <dgm:prSet presAssocID="{B182F929-2C1F-40E7-9A6B-42783AC66139}" presName="vert1" presStyleCnt="0"/>
      <dgm:spPr/>
    </dgm:pt>
    <dgm:pt modelId="{66A63616-324C-4EED-BED4-1EEC0FDCBB1F}" type="pres">
      <dgm:prSet presAssocID="{981921F5-1429-4B98-86B0-31282629CED8}" presName="thickLine" presStyleLbl="alignNode1" presStyleIdx="11" presStyleCnt="13"/>
      <dgm:spPr/>
    </dgm:pt>
    <dgm:pt modelId="{43D3026D-B87D-4AF0-B8ED-8F3DD8812D76}" type="pres">
      <dgm:prSet presAssocID="{981921F5-1429-4B98-86B0-31282629CED8}" presName="horz1" presStyleCnt="0"/>
      <dgm:spPr/>
    </dgm:pt>
    <dgm:pt modelId="{433B6684-DA21-4029-BFC7-03BF99D47FA1}" type="pres">
      <dgm:prSet presAssocID="{981921F5-1429-4B98-86B0-31282629CED8}" presName="tx1" presStyleLbl="revTx" presStyleIdx="11" presStyleCnt="13"/>
      <dgm:spPr/>
    </dgm:pt>
    <dgm:pt modelId="{9DA3D4C9-BF6A-4D91-A9FA-525CB4398632}" type="pres">
      <dgm:prSet presAssocID="{981921F5-1429-4B98-86B0-31282629CED8}" presName="vert1" presStyleCnt="0"/>
      <dgm:spPr/>
    </dgm:pt>
    <dgm:pt modelId="{104150EA-5779-4A57-BC59-DD47197ECE35}" type="pres">
      <dgm:prSet presAssocID="{7D673F48-E877-49F6-9652-D20814E9DB28}" presName="thickLine" presStyleLbl="alignNode1" presStyleIdx="12" presStyleCnt="13"/>
      <dgm:spPr/>
    </dgm:pt>
    <dgm:pt modelId="{8721DAEC-72EB-46DA-91B5-BB6B56B73938}" type="pres">
      <dgm:prSet presAssocID="{7D673F48-E877-49F6-9652-D20814E9DB28}" presName="horz1" presStyleCnt="0"/>
      <dgm:spPr/>
    </dgm:pt>
    <dgm:pt modelId="{70AD5EFE-42E8-4DFC-9A49-F2640820E225}" type="pres">
      <dgm:prSet presAssocID="{7D673F48-E877-49F6-9652-D20814E9DB28}" presName="tx1" presStyleLbl="revTx" presStyleIdx="12" presStyleCnt="13"/>
      <dgm:spPr/>
    </dgm:pt>
    <dgm:pt modelId="{298B57DD-EC72-4B7A-AD4C-94F6CA8A5075}" type="pres">
      <dgm:prSet presAssocID="{7D673F48-E877-49F6-9652-D20814E9DB28}" presName="vert1" presStyleCnt="0"/>
      <dgm:spPr/>
    </dgm:pt>
  </dgm:ptLst>
  <dgm:cxnLst>
    <dgm:cxn modelId="{DD529101-1B2B-419D-969B-670ED8B7F6A8}" srcId="{3F89795D-3BB4-4CEC-9D58-81817942DFEC}" destId="{DEAC57D2-A5F3-429D-A1A6-6C3D2F6CD6D2}" srcOrd="2" destOrd="0" parTransId="{F8F20CCA-06F5-4D92-99B9-79E67297D699}" sibTransId="{FD6D4165-F341-4521-B01A-26335707CF39}"/>
    <dgm:cxn modelId="{EA153A04-4011-4218-86DA-B4CC3B28EBDB}" srcId="{3F89795D-3BB4-4CEC-9D58-81817942DFEC}" destId="{7D673F48-E877-49F6-9652-D20814E9DB28}" srcOrd="12" destOrd="0" parTransId="{FA529624-A533-4E9C-9A50-C50120FC82DD}" sibTransId="{90B91434-1C36-4CF4-81AF-4B8E4BEFAEA7}"/>
    <dgm:cxn modelId="{010B150F-9EE5-48C7-97FF-E0ABC7682C2A}" type="presOf" srcId="{7F526E4D-A4A9-4DE3-B8E3-AEFE7E20F8A8}" destId="{0212ED12-B741-48B2-8067-050D773268DC}" srcOrd="0" destOrd="0" presId="urn:microsoft.com/office/officeart/2008/layout/LinedList"/>
    <dgm:cxn modelId="{E2FF5C0F-B0EA-420D-A31F-78D9BF816F7F}" srcId="{3F89795D-3BB4-4CEC-9D58-81817942DFEC}" destId="{B182F929-2C1F-40E7-9A6B-42783AC66139}" srcOrd="10" destOrd="0" parTransId="{FC1954FA-9FBE-4FB2-930E-E128887CD477}" sibTransId="{8AAA01FB-540C-405D-8ACE-9437B5602B22}"/>
    <dgm:cxn modelId="{535A131B-A463-41B1-A5EF-22AF8F2767D5}" srcId="{3F89795D-3BB4-4CEC-9D58-81817942DFEC}" destId="{B36B04BD-D223-4A54-B224-2D182CEF1320}" srcOrd="1" destOrd="0" parTransId="{27DB8470-E909-4820-9F2A-018929CBE187}" sibTransId="{237D46E1-EBE1-40A7-907C-E4D408590813}"/>
    <dgm:cxn modelId="{FF0E4825-1B53-47CB-91A4-58A138210D08}" type="presOf" srcId="{DEAC57D2-A5F3-429D-A1A6-6C3D2F6CD6D2}" destId="{2A1B82B5-441A-48DF-A58F-DFD13944646B}" srcOrd="0" destOrd="0" presId="urn:microsoft.com/office/officeart/2008/layout/LinedList"/>
    <dgm:cxn modelId="{0642A134-2C07-4365-8F2E-8D0A99D0F993}" type="presOf" srcId="{68BCB86E-6788-4424-90CC-B8CEEE3E5E58}" destId="{E5E99690-233A-4A59-A63E-A7643959821C}" srcOrd="0" destOrd="0" presId="urn:microsoft.com/office/officeart/2008/layout/LinedList"/>
    <dgm:cxn modelId="{CB08B63A-3B07-41BF-B733-76A704070B02}" type="presOf" srcId="{B182F929-2C1F-40E7-9A6B-42783AC66139}" destId="{EBA541BF-6C00-453A-B613-5DE5536E0EFE}" srcOrd="0" destOrd="0" presId="urn:microsoft.com/office/officeart/2008/layout/LinedList"/>
    <dgm:cxn modelId="{ACD0035E-3D75-4252-809B-7F208134CEE6}" type="presOf" srcId="{CAC2F47E-56D8-422C-9A37-BE4BA3524C29}" destId="{62AB89EB-6F31-47CA-849C-B44DBB752D6E}" srcOrd="0" destOrd="0" presId="urn:microsoft.com/office/officeart/2008/layout/LinedList"/>
    <dgm:cxn modelId="{2708FA41-8812-4E8A-B6E7-423930908467}" type="presOf" srcId="{7D673F48-E877-49F6-9652-D20814E9DB28}" destId="{70AD5EFE-42E8-4DFC-9A49-F2640820E225}" srcOrd="0" destOrd="0" presId="urn:microsoft.com/office/officeart/2008/layout/LinedList"/>
    <dgm:cxn modelId="{11DA6A4C-2AE6-4B9D-8CCF-5A71AC3A3EC0}" srcId="{3F89795D-3BB4-4CEC-9D58-81817942DFEC}" destId="{E1503A7F-108D-4F99-B833-1735C046F2A9}" srcOrd="6" destOrd="0" parTransId="{431C23A3-CECA-4A2F-9850-A522005CC0D6}" sibTransId="{E465E7DC-4366-4AEA-BC6F-FF890873D1A9}"/>
    <dgm:cxn modelId="{2626B16D-A6E7-425E-A714-F8CA601E6795}" type="presOf" srcId="{3F89795D-3BB4-4CEC-9D58-81817942DFEC}" destId="{1987BAB0-E4D1-4B04-8897-B69C6196F271}" srcOrd="0" destOrd="0" presId="urn:microsoft.com/office/officeart/2008/layout/LinedList"/>
    <dgm:cxn modelId="{A8DF5070-2F10-4F3E-98B1-4DB1F16D44D6}" type="presOf" srcId="{F93E8490-1117-4D19-8ED2-789435A413FD}" destId="{ED69D168-2DC0-46A8-BEAB-EAC4C25ACD91}" srcOrd="0" destOrd="0" presId="urn:microsoft.com/office/officeart/2008/layout/LinedList"/>
    <dgm:cxn modelId="{2E89C750-1597-4789-990F-7D67D1C29B94}" srcId="{3F89795D-3BB4-4CEC-9D58-81817942DFEC}" destId="{70B10211-B1C5-4FBE-9D74-06E7556084C0}" srcOrd="4" destOrd="0" parTransId="{B1E7AADC-1067-45D4-A56A-D8E66F4CEFDE}" sibTransId="{2BFF9411-A1B9-42FC-BE96-337F21891480}"/>
    <dgm:cxn modelId="{0183C876-3DA4-4A7B-97AC-4FBD141CFE91}" srcId="{3F89795D-3BB4-4CEC-9D58-81817942DFEC}" destId="{68BCB86E-6788-4424-90CC-B8CEEE3E5E58}" srcOrd="5" destOrd="0" parTransId="{8AB81C11-0884-493C-AFED-5EFC9CFC9816}" sibTransId="{9F301B68-7C3D-4862-B827-4BCD608B2261}"/>
    <dgm:cxn modelId="{74A1727B-4306-4616-83F1-693DED54320C}" srcId="{3F89795D-3BB4-4CEC-9D58-81817942DFEC}" destId="{F93E8490-1117-4D19-8ED2-789435A413FD}" srcOrd="8" destOrd="0" parTransId="{2271D660-FF7D-4910-A78E-F1434B30708E}" sibTransId="{1FAEF453-0391-4DB5-A200-9C1D161F2F2F}"/>
    <dgm:cxn modelId="{537A1984-B989-4A15-97C6-9FF4809142A1}" srcId="{3F89795D-3BB4-4CEC-9D58-81817942DFEC}" destId="{9436E3B0-F627-4001-9F99-C1BB674029A9}" srcOrd="7" destOrd="0" parTransId="{391E321B-F077-431D-8589-D00390309EB6}" sibTransId="{DFBD9429-3C6D-4908-8948-BEDDC8C0D213}"/>
    <dgm:cxn modelId="{AFE0389B-0627-4F63-B8A8-45CA763D6774}" srcId="{3F89795D-3BB4-4CEC-9D58-81817942DFEC}" destId="{CAC2F47E-56D8-422C-9A37-BE4BA3524C29}" srcOrd="3" destOrd="0" parTransId="{803D3DF4-424A-4CAA-B5DF-1B67FF965E0D}" sibTransId="{EDB11034-25E2-4420-B45E-DE796C42C998}"/>
    <dgm:cxn modelId="{917D53A3-9332-4A15-B49E-7147375717A5}" type="presOf" srcId="{E1503A7F-108D-4F99-B833-1735C046F2A9}" destId="{72F88FB5-96F4-4511-9DC0-46F617E58385}" srcOrd="0" destOrd="0" presId="urn:microsoft.com/office/officeart/2008/layout/LinedList"/>
    <dgm:cxn modelId="{3AD79DA4-B179-4B5C-BEE6-0783E1262B15}" type="presOf" srcId="{B36B04BD-D223-4A54-B224-2D182CEF1320}" destId="{877E08A0-6908-4FD8-9E82-2C8054104677}" srcOrd="0" destOrd="0" presId="urn:microsoft.com/office/officeart/2008/layout/LinedList"/>
    <dgm:cxn modelId="{819DD9A4-13E6-4AEC-B3CC-72E2264AF42C}" type="presOf" srcId="{60F8790A-8087-4E3F-B4F6-D53DDC8FCDF4}" destId="{920FA47A-3019-4C79-A544-0808384FAE84}" srcOrd="0" destOrd="0" presId="urn:microsoft.com/office/officeart/2008/layout/LinedList"/>
    <dgm:cxn modelId="{34CEE0A7-EDED-49AB-8E0E-E24B638E3CD1}" srcId="{3F89795D-3BB4-4CEC-9D58-81817942DFEC}" destId="{7F526E4D-A4A9-4DE3-B8E3-AEFE7E20F8A8}" srcOrd="9" destOrd="0" parTransId="{76D161FB-E2C3-4D57-A846-93C493543999}" sibTransId="{825FD616-4F9C-425A-AC7E-997DC131DEDC}"/>
    <dgm:cxn modelId="{9E5015C3-C827-4407-9923-5F7651BF236C}" type="presOf" srcId="{981921F5-1429-4B98-86B0-31282629CED8}" destId="{433B6684-DA21-4029-BFC7-03BF99D47FA1}" srcOrd="0" destOrd="0" presId="urn:microsoft.com/office/officeart/2008/layout/LinedList"/>
    <dgm:cxn modelId="{CCAEA4C9-B8FA-40DA-A16B-D9550406DAC9}" type="presOf" srcId="{9436E3B0-F627-4001-9F99-C1BB674029A9}" destId="{B1A5C967-C072-4832-B130-29D4A40812D8}" srcOrd="0" destOrd="0" presId="urn:microsoft.com/office/officeart/2008/layout/LinedList"/>
    <dgm:cxn modelId="{CD81F4DF-1306-4138-AD43-56867860C52E}" type="presOf" srcId="{70B10211-B1C5-4FBE-9D74-06E7556084C0}" destId="{1EDD04A8-E0F1-446C-B80D-9864E5549825}" srcOrd="0" destOrd="0" presId="urn:microsoft.com/office/officeart/2008/layout/LinedList"/>
    <dgm:cxn modelId="{3F28B7E9-E988-4BF4-8B02-E9BFF0DC1C5F}" srcId="{3F89795D-3BB4-4CEC-9D58-81817942DFEC}" destId="{981921F5-1429-4B98-86B0-31282629CED8}" srcOrd="11" destOrd="0" parTransId="{3C0F623B-3C0D-4FCC-898D-9AE0E50DF363}" sibTransId="{B8E02C49-28E2-4978-AFE6-C6A26F26E10B}"/>
    <dgm:cxn modelId="{CD8964EC-3EBA-48BF-8F95-DB97B6591BEB}" srcId="{3F89795D-3BB4-4CEC-9D58-81817942DFEC}" destId="{60F8790A-8087-4E3F-B4F6-D53DDC8FCDF4}" srcOrd="0" destOrd="0" parTransId="{729A0A9D-85EF-40A5-BD26-C32387713D45}" sibTransId="{644A7209-4C4B-4CFA-9AE1-5A7831CA3056}"/>
    <dgm:cxn modelId="{80729C36-23D3-424F-90EC-7F8CEA8D3000}" type="presParOf" srcId="{1987BAB0-E4D1-4B04-8897-B69C6196F271}" destId="{7E7F11D7-D9C4-47E0-9D58-678DD2E68FF1}" srcOrd="0" destOrd="0" presId="urn:microsoft.com/office/officeart/2008/layout/LinedList"/>
    <dgm:cxn modelId="{67859831-F702-4B33-A604-51E154B9EB48}" type="presParOf" srcId="{1987BAB0-E4D1-4B04-8897-B69C6196F271}" destId="{C14E6447-022A-4651-9934-4FFFF62617FC}" srcOrd="1" destOrd="0" presId="urn:microsoft.com/office/officeart/2008/layout/LinedList"/>
    <dgm:cxn modelId="{972622F9-A8A3-47E9-BCA5-64394B0377BD}" type="presParOf" srcId="{C14E6447-022A-4651-9934-4FFFF62617FC}" destId="{920FA47A-3019-4C79-A544-0808384FAE84}" srcOrd="0" destOrd="0" presId="urn:microsoft.com/office/officeart/2008/layout/LinedList"/>
    <dgm:cxn modelId="{D1D599D9-CAC9-4913-965C-95BBE511AA66}" type="presParOf" srcId="{C14E6447-022A-4651-9934-4FFFF62617FC}" destId="{E473133A-2833-4717-B72C-EE3B749904A3}" srcOrd="1" destOrd="0" presId="urn:microsoft.com/office/officeart/2008/layout/LinedList"/>
    <dgm:cxn modelId="{B6B3FF76-54FE-4A6D-9C55-72563B993B29}" type="presParOf" srcId="{1987BAB0-E4D1-4B04-8897-B69C6196F271}" destId="{EA8105B5-F953-41B6-ACCB-C49CCF735ABF}" srcOrd="2" destOrd="0" presId="urn:microsoft.com/office/officeart/2008/layout/LinedList"/>
    <dgm:cxn modelId="{0F1C56D3-39C7-4DE2-8C57-02B479C6F9B0}" type="presParOf" srcId="{1987BAB0-E4D1-4B04-8897-B69C6196F271}" destId="{C87BCE8A-F21E-46DB-801A-AB8D5BD6C9F9}" srcOrd="3" destOrd="0" presId="urn:microsoft.com/office/officeart/2008/layout/LinedList"/>
    <dgm:cxn modelId="{30633894-928A-46C6-8B31-C9A48810C9F5}" type="presParOf" srcId="{C87BCE8A-F21E-46DB-801A-AB8D5BD6C9F9}" destId="{877E08A0-6908-4FD8-9E82-2C8054104677}" srcOrd="0" destOrd="0" presId="urn:microsoft.com/office/officeart/2008/layout/LinedList"/>
    <dgm:cxn modelId="{F98B854A-5F60-49A2-8DA8-8CC07106B942}" type="presParOf" srcId="{C87BCE8A-F21E-46DB-801A-AB8D5BD6C9F9}" destId="{F9B3FE76-8F83-4341-8158-13907E668C16}" srcOrd="1" destOrd="0" presId="urn:microsoft.com/office/officeart/2008/layout/LinedList"/>
    <dgm:cxn modelId="{BDE7F6C0-AF88-4116-944F-58345EB5BB32}" type="presParOf" srcId="{1987BAB0-E4D1-4B04-8897-B69C6196F271}" destId="{0D458C7F-576C-455D-9A5B-0BD9781987E1}" srcOrd="4" destOrd="0" presId="urn:microsoft.com/office/officeart/2008/layout/LinedList"/>
    <dgm:cxn modelId="{06D62125-7A59-464B-9C71-62E1055FBA90}" type="presParOf" srcId="{1987BAB0-E4D1-4B04-8897-B69C6196F271}" destId="{A8075B82-0D2A-46CB-9F12-50CBDA28E490}" srcOrd="5" destOrd="0" presId="urn:microsoft.com/office/officeart/2008/layout/LinedList"/>
    <dgm:cxn modelId="{5188A44F-C204-4BF2-BC9B-AFD843DA7C08}" type="presParOf" srcId="{A8075B82-0D2A-46CB-9F12-50CBDA28E490}" destId="{2A1B82B5-441A-48DF-A58F-DFD13944646B}" srcOrd="0" destOrd="0" presId="urn:microsoft.com/office/officeart/2008/layout/LinedList"/>
    <dgm:cxn modelId="{A1BB2987-99AB-40F9-83E2-617BD66EA3BE}" type="presParOf" srcId="{A8075B82-0D2A-46CB-9F12-50CBDA28E490}" destId="{30135C29-38A6-4030-B657-5C449BAB2E47}" srcOrd="1" destOrd="0" presId="urn:microsoft.com/office/officeart/2008/layout/LinedList"/>
    <dgm:cxn modelId="{4EA33652-F0C5-4759-ACBC-1EB6A6808571}" type="presParOf" srcId="{1987BAB0-E4D1-4B04-8897-B69C6196F271}" destId="{15EAA8FD-D006-481D-B910-F04687A5D2E6}" srcOrd="6" destOrd="0" presId="urn:microsoft.com/office/officeart/2008/layout/LinedList"/>
    <dgm:cxn modelId="{0D1EEAFC-B0E3-40AA-8D7C-0C184884B364}" type="presParOf" srcId="{1987BAB0-E4D1-4B04-8897-B69C6196F271}" destId="{29C5C7D2-10EE-4245-9135-31EAC867A34A}" srcOrd="7" destOrd="0" presId="urn:microsoft.com/office/officeart/2008/layout/LinedList"/>
    <dgm:cxn modelId="{2FFE5B3A-65EF-4E45-B0D2-E4C4B666BDA0}" type="presParOf" srcId="{29C5C7D2-10EE-4245-9135-31EAC867A34A}" destId="{62AB89EB-6F31-47CA-849C-B44DBB752D6E}" srcOrd="0" destOrd="0" presId="urn:microsoft.com/office/officeart/2008/layout/LinedList"/>
    <dgm:cxn modelId="{5330DA28-3903-4334-A510-0E97DE9D8E9B}" type="presParOf" srcId="{29C5C7D2-10EE-4245-9135-31EAC867A34A}" destId="{26F2EDB5-EA4D-4D3A-A0D8-8BB755AF4C48}" srcOrd="1" destOrd="0" presId="urn:microsoft.com/office/officeart/2008/layout/LinedList"/>
    <dgm:cxn modelId="{8EED9EA2-807C-43E1-A631-4233ED30647C}" type="presParOf" srcId="{1987BAB0-E4D1-4B04-8897-B69C6196F271}" destId="{DC5A02DB-4B95-4011-B4DE-448B42EF003C}" srcOrd="8" destOrd="0" presId="urn:microsoft.com/office/officeart/2008/layout/LinedList"/>
    <dgm:cxn modelId="{4B7A4F53-8296-4E8C-BA74-AA63ABD8DE64}" type="presParOf" srcId="{1987BAB0-E4D1-4B04-8897-B69C6196F271}" destId="{D8778F5E-688F-4019-86AD-0A554D76B97A}" srcOrd="9" destOrd="0" presId="urn:microsoft.com/office/officeart/2008/layout/LinedList"/>
    <dgm:cxn modelId="{213A9F3F-2837-43B3-B4D0-E4BA0C5A459E}" type="presParOf" srcId="{D8778F5E-688F-4019-86AD-0A554D76B97A}" destId="{1EDD04A8-E0F1-446C-B80D-9864E5549825}" srcOrd="0" destOrd="0" presId="urn:microsoft.com/office/officeart/2008/layout/LinedList"/>
    <dgm:cxn modelId="{F6D03C02-BAA4-49FC-B6BD-0F5FA8D3D232}" type="presParOf" srcId="{D8778F5E-688F-4019-86AD-0A554D76B97A}" destId="{4AE3105B-F698-4698-A4EC-FE7E992E97FD}" srcOrd="1" destOrd="0" presId="urn:microsoft.com/office/officeart/2008/layout/LinedList"/>
    <dgm:cxn modelId="{9CC4038D-A205-48A9-BA61-FB2E72916EC4}" type="presParOf" srcId="{1987BAB0-E4D1-4B04-8897-B69C6196F271}" destId="{B6412581-60A0-434C-90FA-7D7F210ECADA}" srcOrd="10" destOrd="0" presId="urn:microsoft.com/office/officeart/2008/layout/LinedList"/>
    <dgm:cxn modelId="{0B313506-AA83-4D5B-8008-9B8FC07742E9}" type="presParOf" srcId="{1987BAB0-E4D1-4B04-8897-B69C6196F271}" destId="{E627E397-2BA9-46CF-8016-AB263E2B2EF7}" srcOrd="11" destOrd="0" presId="urn:microsoft.com/office/officeart/2008/layout/LinedList"/>
    <dgm:cxn modelId="{2C8014CF-EDB3-439F-BF37-0F53962538A2}" type="presParOf" srcId="{E627E397-2BA9-46CF-8016-AB263E2B2EF7}" destId="{E5E99690-233A-4A59-A63E-A7643959821C}" srcOrd="0" destOrd="0" presId="urn:microsoft.com/office/officeart/2008/layout/LinedList"/>
    <dgm:cxn modelId="{09B74EBF-FDD1-4D11-950E-3FA9E3845797}" type="presParOf" srcId="{E627E397-2BA9-46CF-8016-AB263E2B2EF7}" destId="{A0688440-170B-4A92-8D4C-AB8FCF53955F}" srcOrd="1" destOrd="0" presId="urn:microsoft.com/office/officeart/2008/layout/LinedList"/>
    <dgm:cxn modelId="{8C31E0A2-79E8-4865-9807-9A91F01C525C}" type="presParOf" srcId="{1987BAB0-E4D1-4B04-8897-B69C6196F271}" destId="{93268FEF-3550-41C6-94B7-A3ADE3967EA0}" srcOrd="12" destOrd="0" presId="urn:microsoft.com/office/officeart/2008/layout/LinedList"/>
    <dgm:cxn modelId="{0520B598-8AAB-4049-8D19-3CF7D8D81950}" type="presParOf" srcId="{1987BAB0-E4D1-4B04-8897-B69C6196F271}" destId="{A48B239F-5767-492E-A899-E9F9E22D7EE3}" srcOrd="13" destOrd="0" presId="urn:microsoft.com/office/officeart/2008/layout/LinedList"/>
    <dgm:cxn modelId="{D9E4B98D-CB35-4E67-957C-A995660C66D1}" type="presParOf" srcId="{A48B239F-5767-492E-A899-E9F9E22D7EE3}" destId="{72F88FB5-96F4-4511-9DC0-46F617E58385}" srcOrd="0" destOrd="0" presId="urn:microsoft.com/office/officeart/2008/layout/LinedList"/>
    <dgm:cxn modelId="{2F9BB2B8-A7CE-4BC0-B759-3BD8C2AE09A6}" type="presParOf" srcId="{A48B239F-5767-492E-A899-E9F9E22D7EE3}" destId="{3B144572-9154-4014-AAB2-9C8AD60600B0}" srcOrd="1" destOrd="0" presId="urn:microsoft.com/office/officeart/2008/layout/LinedList"/>
    <dgm:cxn modelId="{2C0735D1-FD54-479B-A233-72CF34C97F64}" type="presParOf" srcId="{1987BAB0-E4D1-4B04-8897-B69C6196F271}" destId="{0AA262E5-40AC-4A8D-8BFD-6779385E9078}" srcOrd="14" destOrd="0" presId="urn:microsoft.com/office/officeart/2008/layout/LinedList"/>
    <dgm:cxn modelId="{B35F451E-42DF-466A-96B1-E08E1C243F9D}" type="presParOf" srcId="{1987BAB0-E4D1-4B04-8897-B69C6196F271}" destId="{356A9F5F-554C-4D29-9772-5E78D70F8B6F}" srcOrd="15" destOrd="0" presId="urn:microsoft.com/office/officeart/2008/layout/LinedList"/>
    <dgm:cxn modelId="{F31FE540-FF62-414D-9F2E-7D4067BA5A2E}" type="presParOf" srcId="{356A9F5F-554C-4D29-9772-5E78D70F8B6F}" destId="{B1A5C967-C072-4832-B130-29D4A40812D8}" srcOrd="0" destOrd="0" presId="urn:microsoft.com/office/officeart/2008/layout/LinedList"/>
    <dgm:cxn modelId="{D89BBDE1-DE5D-44F0-AACD-C8190AE2778F}" type="presParOf" srcId="{356A9F5F-554C-4D29-9772-5E78D70F8B6F}" destId="{E961810E-D218-43D9-A426-4752098ABC15}" srcOrd="1" destOrd="0" presId="urn:microsoft.com/office/officeart/2008/layout/LinedList"/>
    <dgm:cxn modelId="{157931CA-8AE2-4A8A-AEC7-04659BA9940D}" type="presParOf" srcId="{1987BAB0-E4D1-4B04-8897-B69C6196F271}" destId="{4AFA5CDB-1655-4C78-983E-CB9AA7D090FC}" srcOrd="16" destOrd="0" presId="urn:microsoft.com/office/officeart/2008/layout/LinedList"/>
    <dgm:cxn modelId="{9A75F04F-F070-4648-A790-66323C97544A}" type="presParOf" srcId="{1987BAB0-E4D1-4B04-8897-B69C6196F271}" destId="{626D9CD0-66A6-46DC-8049-FDBFB2D365B9}" srcOrd="17" destOrd="0" presId="urn:microsoft.com/office/officeart/2008/layout/LinedList"/>
    <dgm:cxn modelId="{83787DA1-6157-401A-97E8-2C98CC2BD2E5}" type="presParOf" srcId="{626D9CD0-66A6-46DC-8049-FDBFB2D365B9}" destId="{ED69D168-2DC0-46A8-BEAB-EAC4C25ACD91}" srcOrd="0" destOrd="0" presId="urn:microsoft.com/office/officeart/2008/layout/LinedList"/>
    <dgm:cxn modelId="{CC0ECDFF-AE43-4D3A-8953-289BFBE4B0C9}" type="presParOf" srcId="{626D9CD0-66A6-46DC-8049-FDBFB2D365B9}" destId="{37F5CF77-2DD5-41B8-94D6-2367C953A809}" srcOrd="1" destOrd="0" presId="urn:microsoft.com/office/officeart/2008/layout/LinedList"/>
    <dgm:cxn modelId="{9430589C-9061-48F8-A91F-100C2624C59C}" type="presParOf" srcId="{1987BAB0-E4D1-4B04-8897-B69C6196F271}" destId="{3EA51D55-414F-40E0-841A-40A83D71C955}" srcOrd="18" destOrd="0" presId="urn:microsoft.com/office/officeart/2008/layout/LinedList"/>
    <dgm:cxn modelId="{5BA5478F-8511-4A5F-B3EA-FE7A3F25A171}" type="presParOf" srcId="{1987BAB0-E4D1-4B04-8897-B69C6196F271}" destId="{0F81DC23-5380-4359-B774-219E799678CA}" srcOrd="19" destOrd="0" presId="urn:microsoft.com/office/officeart/2008/layout/LinedList"/>
    <dgm:cxn modelId="{EDE8C2CD-E75F-4D69-BD8D-FDF6E5ABB88B}" type="presParOf" srcId="{0F81DC23-5380-4359-B774-219E799678CA}" destId="{0212ED12-B741-48B2-8067-050D773268DC}" srcOrd="0" destOrd="0" presId="urn:microsoft.com/office/officeart/2008/layout/LinedList"/>
    <dgm:cxn modelId="{6539854E-D0F0-462C-B1E5-8C8410E9E444}" type="presParOf" srcId="{0F81DC23-5380-4359-B774-219E799678CA}" destId="{B633246D-F3F9-410A-AE77-2022BA9BA31F}" srcOrd="1" destOrd="0" presId="urn:microsoft.com/office/officeart/2008/layout/LinedList"/>
    <dgm:cxn modelId="{904FDFC6-1408-4923-AC29-C0DE0B743357}" type="presParOf" srcId="{1987BAB0-E4D1-4B04-8897-B69C6196F271}" destId="{7494C636-63F9-4ADA-9291-E450E731B73D}" srcOrd="20" destOrd="0" presId="urn:microsoft.com/office/officeart/2008/layout/LinedList"/>
    <dgm:cxn modelId="{A3B9BF71-C2EC-452D-BB52-1E103AC3B314}" type="presParOf" srcId="{1987BAB0-E4D1-4B04-8897-B69C6196F271}" destId="{BB90F23D-A8D9-4784-BC5B-4E0DBF06418F}" srcOrd="21" destOrd="0" presId="urn:microsoft.com/office/officeart/2008/layout/LinedList"/>
    <dgm:cxn modelId="{F118A238-857C-4918-9127-BED90897EF1F}" type="presParOf" srcId="{BB90F23D-A8D9-4784-BC5B-4E0DBF06418F}" destId="{EBA541BF-6C00-453A-B613-5DE5536E0EFE}" srcOrd="0" destOrd="0" presId="urn:microsoft.com/office/officeart/2008/layout/LinedList"/>
    <dgm:cxn modelId="{8560A278-91A4-43AC-9C24-7208D1EA2179}" type="presParOf" srcId="{BB90F23D-A8D9-4784-BC5B-4E0DBF06418F}" destId="{9027A3D2-2C45-4E38-9FC8-D631C4EDD0A4}" srcOrd="1" destOrd="0" presId="urn:microsoft.com/office/officeart/2008/layout/LinedList"/>
    <dgm:cxn modelId="{C1922169-1DE8-4AB0-B3A8-841BC41789A9}" type="presParOf" srcId="{1987BAB0-E4D1-4B04-8897-B69C6196F271}" destId="{66A63616-324C-4EED-BED4-1EEC0FDCBB1F}" srcOrd="22" destOrd="0" presId="urn:microsoft.com/office/officeart/2008/layout/LinedList"/>
    <dgm:cxn modelId="{E117F28C-8F8E-4DA3-9D3D-F81EC6711690}" type="presParOf" srcId="{1987BAB0-E4D1-4B04-8897-B69C6196F271}" destId="{43D3026D-B87D-4AF0-B8ED-8F3DD8812D76}" srcOrd="23" destOrd="0" presId="urn:microsoft.com/office/officeart/2008/layout/LinedList"/>
    <dgm:cxn modelId="{32A61D58-D9FB-491F-A415-55AB16581B00}" type="presParOf" srcId="{43D3026D-B87D-4AF0-B8ED-8F3DD8812D76}" destId="{433B6684-DA21-4029-BFC7-03BF99D47FA1}" srcOrd="0" destOrd="0" presId="urn:microsoft.com/office/officeart/2008/layout/LinedList"/>
    <dgm:cxn modelId="{6B8BBC85-A353-4BD9-A407-8A96B9291E53}" type="presParOf" srcId="{43D3026D-B87D-4AF0-B8ED-8F3DD8812D76}" destId="{9DA3D4C9-BF6A-4D91-A9FA-525CB4398632}" srcOrd="1" destOrd="0" presId="urn:microsoft.com/office/officeart/2008/layout/LinedList"/>
    <dgm:cxn modelId="{28C7744C-E095-40FD-B111-FA2CEB5864B9}" type="presParOf" srcId="{1987BAB0-E4D1-4B04-8897-B69C6196F271}" destId="{104150EA-5779-4A57-BC59-DD47197ECE35}" srcOrd="24" destOrd="0" presId="urn:microsoft.com/office/officeart/2008/layout/LinedList"/>
    <dgm:cxn modelId="{2D0A282D-6BC5-4818-9FF0-B0BDC1E031DF}" type="presParOf" srcId="{1987BAB0-E4D1-4B04-8897-B69C6196F271}" destId="{8721DAEC-72EB-46DA-91B5-BB6B56B73938}" srcOrd="25" destOrd="0" presId="urn:microsoft.com/office/officeart/2008/layout/LinedList"/>
    <dgm:cxn modelId="{2866F3DE-075C-4BBF-84DE-20C054E55F34}" type="presParOf" srcId="{8721DAEC-72EB-46DA-91B5-BB6B56B73938}" destId="{70AD5EFE-42E8-4DFC-9A49-F2640820E225}" srcOrd="0" destOrd="0" presId="urn:microsoft.com/office/officeart/2008/layout/LinedList"/>
    <dgm:cxn modelId="{5CEB446F-D5AB-47E1-8869-C8F56C6AA16B}" type="presParOf" srcId="{8721DAEC-72EB-46DA-91B5-BB6B56B73938}" destId="{298B57DD-EC72-4B7A-AD4C-94F6CA8A507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E71356-D105-4B31-B9B5-C7A2D806DA25}">
      <dsp:nvSpPr>
        <dsp:cNvPr id="0" name=""/>
        <dsp:cNvSpPr/>
      </dsp:nvSpPr>
      <dsp:spPr>
        <a:xfrm>
          <a:off x="0" y="126106"/>
          <a:ext cx="8596668" cy="11578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dirty="0"/>
            <a:t>Gli Stati Uniti svolgono un ruolo cruciale nella geopolitica globale, mantenendo una presenza militare significativa e influenzando dinamiche internazionali. La loro spesa militare non solo riflette le priorità di sicurezza nazionale, ma influenza anche le alleanze, le strategie militari e le politiche di difesa globali.</a:t>
          </a:r>
          <a:endParaRPr lang="en-US" sz="1400" kern="1200" dirty="0"/>
        </a:p>
      </dsp:txBody>
      <dsp:txXfrm>
        <a:off x="56522" y="182628"/>
        <a:ext cx="8483624" cy="1044817"/>
      </dsp:txXfrm>
    </dsp:sp>
    <dsp:sp modelId="{A08903ED-0C45-4484-9BD1-077D5F9FD602}">
      <dsp:nvSpPr>
        <dsp:cNvPr id="0" name=""/>
        <dsp:cNvSpPr/>
      </dsp:nvSpPr>
      <dsp:spPr>
        <a:xfrm>
          <a:off x="0" y="1324288"/>
          <a:ext cx="8596668" cy="11578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dirty="0"/>
            <a:t>Un progetto di statistica sulla previsione della spesa militare USA è essenziale per comprendere l'impatto delle politiche di difesa americane sull'equilibrio globale, la sicurezza internazionale e le dinamiche economiche. Con l'odierna guerra in Ucraina, tali analisi diventano ancora più rilevanti, fornendo strumenti per prevedere e prepararsi a cambiamenti nel panorama geopolitico e nei conflitti mondiali.</a:t>
          </a:r>
          <a:endParaRPr lang="en-US" sz="1400" kern="1200" dirty="0"/>
        </a:p>
      </dsp:txBody>
      <dsp:txXfrm>
        <a:off x="56522" y="1380810"/>
        <a:ext cx="8483624" cy="1044817"/>
      </dsp:txXfrm>
    </dsp:sp>
    <dsp:sp modelId="{2A33FDB3-E017-4890-9C7F-60CFF3AF990A}">
      <dsp:nvSpPr>
        <dsp:cNvPr id="0" name=""/>
        <dsp:cNvSpPr/>
      </dsp:nvSpPr>
      <dsp:spPr>
        <a:xfrm>
          <a:off x="0" y="2522469"/>
          <a:ext cx="8596668" cy="11578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dirty="0"/>
            <a:t>Infatti La previsione della spesa può offrire insight su potenziali scenari di conflitto. Ad esempio, incrementi significativi potrebbero indicare preparativi per operazioni militari o risposte a minacce emergenti, influenzando le strategie diplomatiche e militari globali.</a:t>
          </a:r>
          <a:endParaRPr lang="en-US" sz="1400" kern="1200" dirty="0"/>
        </a:p>
      </dsp:txBody>
      <dsp:txXfrm>
        <a:off x="56522" y="2578991"/>
        <a:ext cx="8483624" cy="1044817"/>
      </dsp:txXfrm>
    </dsp:sp>
    <dsp:sp modelId="{3EBBC880-7888-47B0-9831-8783F6008531}">
      <dsp:nvSpPr>
        <dsp:cNvPr id="0" name=""/>
        <dsp:cNvSpPr/>
      </dsp:nvSpPr>
      <dsp:spPr>
        <a:xfrm>
          <a:off x="0" y="3720650"/>
          <a:ext cx="8596668" cy="115786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kern="1200" dirty="0"/>
            <a:t>Inoltre I risultati del progetto possono supportare la pianificazione delle politiche interne ed estere, offrendo dati per decisioni su alleanze, trattati di difesa e strategie di intervento. Questo è cruciale per mantenere un equilibrio tra difesa nazionale e cooperazione internazionale.</a:t>
          </a:r>
          <a:endParaRPr lang="en-US" sz="1400" kern="1200" dirty="0"/>
        </a:p>
      </dsp:txBody>
      <dsp:txXfrm>
        <a:off x="56522" y="3777172"/>
        <a:ext cx="8483624" cy="1044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7F11D7-D9C4-47E0-9D58-678DD2E68FF1}">
      <dsp:nvSpPr>
        <dsp:cNvPr id="0" name=""/>
        <dsp:cNvSpPr/>
      </dsp:nvSpPr>
      <dsp:spPr>
        <a:xfrm>
          <a:off x="0" y="56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0FA47A-3019-4C79-A544-0808384FAE84}">
      <dsp:nvSpPr>
        <dsp:cNvPr id="0" name=""/>
        <dsp:cNvSpPr/>
      </dsp:nvSpPr>
      <dsp:spPr>
        <a:xfrm>
          <a:off x="0" y="563"/>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kern="1200" dirty="0"/>
            <a:t>Il dataset di training (1960-2010) riguarda le seguenti variabili aleatorie continue: </a:t>
          </a:r>
          <a:endParaRPr lang="en-US" sz="1600" kern="1200" dirty="0"/>
        </a:p>
      </dsp:txBody>
      <dsp:txXfrm>
        <a:off x="0" y="563"/>
        <a:ext cx="8596668" cy="355119"/>
      </dsp:txXfrm>
    </dsp:sp>
    <dsp:sp modelId="{EA8105B5-F953-41B6-ACCB-C49CCF735ABF}">
      <dsp:nvSpPr>
        <dsp:cNvPr id="0" name=""/>
        <dsp:cNvSpPr/>
      </dsp:nvSpPr>
      <dsp:spPr>
        <a:xfrm>
          <a:off x="0" y="35568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7E08A0-6908-4FD8-9E82-2C8054104677}">
      <dsp:nvSpPr>
        <dsp:cNvPr id="0" name=""/>
        <dsp:cNvSpPr/>
      </dsp:nvSpPr>
      <dsp:spPr>
        <a:xfrm>
          <a:off x="0" y="355682"/>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DefenseBudget</a:t>
          </a:r>
          <a:r>
            <a:rPr lang="it-IT" sz="1600" kern="1200" dirty="0"/>
            <a:t>: variabile dipendente ∈ (47, 738) Mld $</a:t>
          </a:r>
          <a:endParaRPr lang="en-US" sz="1600" kern="1200" dirty="0"/>
        </a:p>
      </dsp:txBody>
      <dsp:txXfrm>
        <a:off x="0" y="355682"/>
        <a:ext cx="8596668" cy="355119"/>
      </dsp:txXfrm>
    </dsp:sp>
    <dsp:sp modelId="{0D458C7F-576C-455D-9A5B-0BD9781987E1}">
      <dsp:nvSpPr>
        <dsp:cNvPr id="0" name=""/>
        <dsp:cNvSpPr/>
      </dsp:nvSpPr>
      <dsp:spPr>
        <a:xfrm>
          <a:off x="0" y="71080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1B82B5-441A-48DF-A58F-DFD13944646B}">
      <dsp:nvSpPr>
        <dsp:cNvPr id="0" name=""/>
        <dsp:cNvSpPr/>
      </dsp:nvSpPr>
      <dsp:spPr>
        <a:xfrm>
          <a:off x="0" y="710801"/>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GDP</a:t>
          </a:r>
          <a:r>
            <a:rPr lang="it-IT" sz="1600" kern="1200" dirty="0"/>
            <a:t>: Pil degli Usa ∈ (543, 15000) Mld $</a:t>
          </a:r>
          <a:endParaRPr lang="en-US" sz="1600" kern="1200" dirty="0"/>
        </a:p>
      </dsp:txBody>
      <dsp:txXfrm>
        <a:off x="0" y="710801"/>
        <a:ext cx="8596668" cy="355119"/>
      </dsp:txXfrm>
    </dsp:sp>
    <dsp:sp modelId="{15EAA8FD-D006-481D-B910-F04687A5D2E6}">
      <dsp:nvSpPr>
        <dsp:cNvPr id="0" name=""/>
        <dsp:cNvSpPr/>
      </dsp:nvSpPr>
      <dsp:spPr>
        <a:xfrm>
          <a:off x="0" y="106592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AB89EB-6F31-47CA-849C-B44DBB752D6E}">
      <dsp:nvSpPr>
        <dsp:cNvPr id="0" name=""/>
        <dsp:cNvSpPr/>
      </dsp:nvSpPr>
      <dsp:spPr>
        <a:xfrm>
          <a:off x="0" y="1065921"/>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Population</a:t>
          </a:r>
          <a:r>
            <a:rPr lang="it-IT" sz="1600" kern="1200" dirty="0"/>
            <a:t>: ∈ (180, 309) Mln adim</a:t>
          </a:r>
          <a:endParaRPr lang="en-US" sz="1600" kern="1200" dirty="0"/>
        </a:p>
      </dsp:txBody>
      <dsp:txXfrm>
        <a:off x="0" y="1065921"/>
        <a:ext cx="8596668" cy="355119"/>
      </dsp:txXfrm>
    </dsp:sp>
    <dsp:sp modelId="{DC5A02DB-4B95-4011-B4DE-448B42EF003C}">
      <dsp:nvSpPr>
        <dsp:cNvPr id="0" name=""/>
        <dsp:cNvSpPr/>
      </dsp:nvSpPr>
      <dsp:spPr>
        <a:xfrm>
          <a:off x="0" y="142104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DD04A8-E0F1-446C-B80D-9864E5549825}">
      <dsp:nvSpPr>
        <dsp:cNvPr id="0" name=""/>
        <dsp:cNvSpPr/>
      </dsp:nvSpPr>
      <dsp:spPr>
        <a:xfrm>
          <a:off x="0" y="1421040"/>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Inflation</a:t>
          </a:r>
          <a:r>
            <a:rPr lang="it-IT" sz="1600" kern="1200" dirty="0"/>
            <a:t>: ∈ (-0.004, 0.14) adim</a:t>
          </a:r>
          <a:endParaRPr lang="en-US" sz="1600" kern="1200" dirty="0"/>
        </a:p>
      </dsp:txBody>
      <dsp:txXfrm>
        <a:off x="0" y="1421040"/>
        <a:ext cx="8596668" cy="355119"/>
      </dsp:txXfrm>
    </dsp:sp>
    <dsp:sp modelId="{B6412581-60A0-434C-90FA-7D7F210ECADA}">
      <dsp:nvSpPr>
        <dsp:cNvPr id="0" name=""/>
        <dsp:cNvSpPr/>
      </dsp:nvSpPr>
      <dsp:spPr>
        <a:xfrm>
          <a:off x="0" y="177615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E99690-233A-4A59-A63E-A7643959821C}">
      <dsp:nvSpPr>
        <dsp:cNvPr id="0" name=""/>
        <dsp:cNvSpPr/>
      </dsp:nvSpPr>
      <dsp:spPr>
        <a:xfrm>
          <a:off x="0" y="1776159"/>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World Conflict</a:t>
          </a:r>
          <a:r>
            <a:rPr lang="it-IT" sz="1600" kern="1200" dirty="0"/>
            <a:t>: ∈ (15, 60) adim</a:t>
          </a:r>
          <a:endParaRPr lang="en-US" sz="1600" kern="1200" dirty="0"/>
        </a:p>
      </dsp:txBody>
      <dsp:txXfrm>
        <a:off x="0" y="1776159"/>
        <a:ext cx="8596668" cy="355119"/>
      </dsp:txXfrm>
    </dsp:sp>
    <dsp:sp modelId="{93268FEF-3550-41C6-94B7-A3ADE3967EA0}">
      <dsp:nvSpPr>
        <dsp:cNvPr id="0" name=""/>
        <dsp:cNvSpPr/>
      </dsp:nvSpPr>
      <dsp:spPr>
        <a:xfrm>
          <a:off x="0" y="213127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F88FB5-96F4-4511-9DC0-46F617E58385}">
      <dsp:nvSpPr>
        <dsp:cNvPr id="0" name=""/>
        <dsp:cNvSpPr/>
      </dsp:nvSpPr>
      <dsp:spPr>
        <a:xfrm>
          <a:off x="0" y="2131278"/>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Crude oil price</a:t>
          </a:r>
          <a:r>
            <a:rPr lang="it-IT" sz="1600" kern="1200" dirty="0"/>
            <a:t>: ∈ (2, 100) $/barrel</a:t>
          </a:r>
          <a:endParaRPr lang="en-US" sz="1600" kern="1200" dirty="0"/>
        </a:p>
      </dsp:txBody>
      <dsp:txXfrm>
        <a:off x="0" y="2131278"/>
        <a:ext cx="8596668" cy="355119"/>
      </dsp:txXfrm>
    </dsp:sp>
    <dsp:sp modelId="{0AA262E5-40AC-4A8D-8BFD-6779385E9078}">
      <dsp:nvSpPr>
        <dsp:cNvPr id="0" name=""/>
        <dsp:cNvSpPr/>
      </dsp:nvSpPr>
      <dsp:spPr>
        <a:xfrm>
          <a:off x="0" y="2486397"/>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A5C967-C072-4832-B130-29D4A40812D8}">
      <dsp:nvSpPr>
        <dsp:cNvPr id="0" name=""/>
        <dsp:cNvSpPr/>
      </dsp:nvSpPr>
      <dsp:spPr>
        <a:xfrm>
          <a:off x="0" y="2486397"/>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Debt/GDP</a:t>
          </a:r>
          <a:r>
            <a:rPr lang="it-IT" sz="1600" kern="1200" dirty="0"/>
            <a:t>: ∈ (30, 89) adim</a:t>
          </a:r>
          <a:endParaRPr lang="en-US" sz="1600" kern="1200" dirty="0"/>
        </a:p>
      </dsp:txBody>
      <dsp:txXfrm>
        <a:off x="0" y="2486397"/>
        <a:ext cx="8596668" cy="355119"/>
      </dsp:txXfrm>
    </dsp:sp>
    <dsp:sp modelId="{4AFA5CDB-1655-4C78-983E-CB9AA7D090FC}">
      <dsp:nvSpPr>
        <dsp:cNvPr id="0" name=""/>
        <dsp:cNvSpPr/>
      </dsp:nvSpPr>
      <dsp:spPr>
        <a:xfrm>
          <a:off x="0" y="284151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69D168-2DC0-46A8-BEAB-EAC4C25ACD91}">
      <dsp:nvSpPr>
        <dsp:cNvPr id="0" name=""/>
        <dsp:cNvSpPr/>
      </dsp:nvSpPr>
      <dsp:spPr>
        <a:xfrm>
          <a:off x="0" y="2841516"/>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Democrats</a:t>
          </a:r>
          <a:r>
            <a:rPr lang="it-IT" sz="1600" kern="1200" dirty="0"/>
            <a:t>: ∈ (244, 353) adim</a:t>
          </a:r>
          <a:endParaRPr lang="en-US" sz="1600" kern="1200" dirty="0"/>
        </a:p>
      </dsp:txBody>
      <dsp:txXfrm>
        <a:off x="0" y="2841516"/>
        <a:ext cx="8596668" cy="355119"/>
      </dsp:txXfrm>
    </dsp:sp>
    <dsp:sp modelId="{3EA51D55-414F-40E0-841A-40A83D71C955}">
      <dsp:nvSpPr>
        <dsp:cNvPr id="0" name=""/>
        <dsp:cNvSpPr/>
      </dsp:nvSpPr>
      <dsp:spPr>
        <a:xfrm>
          <a:off x="0" y="319663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12ED12-B741-48B2-8067-050D773268DC}">
      <dsp:nvSpPr>
        <dsp:cNvPr id="0" name=""/>
        <dsp:cNvSpPr/>
      </dsp:nvSpPr>
      <dsp:spPr>
        <a:xfrm>
          <a:off x="0" y="3196635"/>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Gini index</a:t>
          </a:r>
          <a:r>
            <a:rPr lang="it-IT" sz="1600" kern="1200" dirty="0"/>
            <a:t>:  ∈ (34, 42) adim</a:t>
          </a:r>
          <a:endParaRPr lang="en-US" sz="1600" kern="1200" dirty="0"/>
        </a:p>
      </dsp:txBody>
      <dsp:txXfrm>
        <a:off x="0" y="3196635"/>
        <a:ext cx="8596668" cy="355119"/>
      </dsp:txXfrm>
    </dsp:sp>
    <dsp:sp modelId="{7494C636-63F9-4ADA-9291-E450E731B73D}">
      <dsp:nvSpPr>
        <dsp:cNvPr id="0" name=""/>
        <dsp:cNvSpPr/>
      </dsp:nvSpPr>
      <dsp:spPr>
        <a:xfrm>
          <a:off x="0" y="355175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A541BF-6C00-453A-B613-5DE5536E0EFE}">
      <dsp:nvSpPr>
        <dsp:cNvPr id="0" name=""/>
        <dsp:cNvSpPr/>
      </dsp:nvSpPr>
      <dsp:spPr>
        <a:xfrm>
          <a:off x="0" y="3551754"/>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Total crimes</a:t>
          </a:r>
          <a:r>
            <a:rPr lang="it-IT" sz="1600" kern="1200" dirty="0"/>
            <a:t>: ∈ (3000000, 11000000) adim</a:t>
          </a:r>
          <a:endParaRPr lang="en-US" sz="1600" kern="1200" dirty="0"/>
        </a:p>
      </dsp:txBody>
      <dsp:txXfrm>
        <a:off x="0" y="3551754"/>
        <a:ext cx="8596668" cy="355119"/>
      </dsp:txXfrm>
    </dsp:sp>
    <dsp:sp modelId="{66A63616-324C-4EED-BED4-1EEC0FDCBB1F}">
      <dsp:nvSpPr>
        <dsp:cNvPr id="0" name=""/>
        <dsp:cNvSpPr/>
      </dsp:nvSpPr>
      <dsp:spPr>
        <a:xfrm>
          <a:off x="0" y="390687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3B6684-DA21-4029-BFC7-03BF99D47FA1}">
      <dsp:nvSpPr>
        <dsp:cNvPr id="0" name=""/>
        <dsp:cNvSpPr/>
      </dsp:nvSpPr>
      <dsp:spPr>
        <a:xfrm>
          <a:off x="0" y="3906874"/>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Immigrants</a:t>
          </a:r>
          <a:r>
            <a:rPr lang="it-IT" sz="1600" kern="1200" dirty="0"/>
            <a:t>:  ∈ (250000, 2000000) adim</a:t>
          </a:r>
          <a:endParaRPr lang="en-US" sz="1600" kern="1200" dirty="0"/>
        </a:p>
      </dsp:txBody>
      <dsp:txXfrm>
        <a:off x="0" y="3906874"/>
        <a:ext cx="8596668" cy="355119"/>
      </dsp:txXfrm>
    </dsp:sp>
    <dsp:sp modelId="{104150EA-5779-4A57-BC59-DD47197ECE35}">
      <dsp:nvSpPr>
        <dsp:cNvPr id="0" name=""/>
        <dsp:cNvSpPr/>
      </dsp:nvSpPr>
      <dsp:spPr>
        <a:xfrm>
          <a:off x="0" y="426199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AD5EFE-42E8-4DFC-9A49-F2640820E225}">
      <dsp:nvSpPr>
        <dsp:cNvPr id="0" name=""/>
        <dsp:cNvSpPr/>
      </dsp:nvSpPr>
      <dsp:spPr>
        <a:xfrm>
          <a:off x="0" y="4261993"/>
          <a:ext cx="8596668" cy="35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it-IT" sz="1600" b="1" kern="1200" dirty="0"/>
            <a:t>Health expenditures</a:t>
          </a:r>
          <a:r>
            <a:rPr lang="it-IT" sz="1600" kern="1200" dirty="0"/>
            <a:t>: ∈ (5, 20) adim [percent of GDP] </a:t>
          </a:r>
          <a:endParaRPr lang="en-US" sz="1600" kern="1200" dirty="0"/>
        </a:p>
      </dsp:txBody>
      <dsp:txXfrm>
        <a:off x="0" y="4261993"/>
        <a:ext cx="8596668" cy="35511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7C357-2734-40C4-877A-DBBF9E01A46D}" type="datetimeFigureOut">
              <a:rPr lang="it-IT" smtClean="0"/>
              <a:t>03/07/2024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B33F6-8749-48BE-BC85-2228418BBEF0}" type="slidenum">
              <a:rPr lang="it-IT" smtClean="0"/>
              <a:t>‹N›</a:t>
            </a:fld>
            <a:endParaRPr lang="it-IT" dirty="0"/>
          </a:p>
        </p:txBody>
      </p:sp>
    </p:spTree>
    <p:extLst>
      <p:ext uri="{BB962C8B-B14F-4D97-AF65-F5344CB8AC3E}">
        <p14:creationId xmlns:p14="http://schemas.microsoft.com/office/powerpoint/2010/main" val="1126779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12028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4068538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2898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4155737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4226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2149926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159248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417796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507321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5" name="Footer Placeholder 4"/>
          <p:cNvSpPr>
            <a:spLocks noGrp="1"/>
          </p:cNvSpPr>
          <p:nvPr>
            <p:ph type="ftr" sz="quarter" idx="11"/>
          </p:nvPr>
        </p:nvSpPr>
        <p:spPr/>
        <p:txBody>
          <a:bodyPr/>
          <a:lstStyle/>
          <a:p>
            <a:endParaRPr lang="it-IT" dirty="0"/>
          </a:p>
        </p:txBody>
      </p:sp>
      <p:sp>
        <p:nvSpPr>
          <p:cNvPr id="6" name="Slide Number Placeholder 5"/>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106628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839147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8" name="Footer Placeholder 7"/>
          <p:cNvSpPr>
            <a:spLocks noGrp="1"/>
          </p:cNvSpPr>
          <p:nvPr>
            <p:ph type="ftr" sz="quarter" idx="11"/>
          </p:nvPr>
        </p:nvSpPr>
        <p:spPr/>
        <p:txBody>
          <a:bodyPr/>
          <a:lstStyle/>
          <a:p>
            <a:endParaRPr lang="it-IT" dirty="0"/>
          </a:p>
        </p:txBody>
      </p:sp>
      <p:sp>
        <p:nvSpPr>
          <p:cNvPr id="9" name="Slide Number Placeholder 8"/>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105293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4" name="Footer Placeholder 3"/>
          <p:cNvSpPr>
            <a:spLocks noGrp="1"/>
          </p:cNvSpPr>
          <p:nvPr>
            <p:ph type="ftr" sz="quarter" idx="11"/>
          </p:nvPr>
        </p:nvSpPr>
        <p:spPr/>
        <p:txBody>
          <a:bodyPr/>
          <a:lstStyle/>
          <a:p>
            <a:endParaRPr lang="it-IT" dirty="0"/>
          </a:p>
        </p:txBody>
      </p:sp>
      <p:sp>
        <p:nvSpPr>
          <p:cNvPr id="5" name="Slide Number Placeholder 4"/>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325252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3" name="Footer Placeholder 2"/>
          <p:cNvSpPr>
            <a:spLocks noGrp="1"/>
          </p:cNvSpPr>
          <p:nvPr>
            <p:ph type="ftr" sz="quarter" idx="11"/>
          </p:nvPr>
        </p:nvSpPr>
        <p:spPr/>
        <p:txBody>
          <a:bodyPr/>
          <a:lstStyle/>
          <a:p>
            <a:endParaRPr lang="it-IT" dirty="0"/>
          </a:p>
        </p:txBody>
      </p:sp>
      <p:sp>
        <p:nvSpPr>
          <p:cNvPr id="4" name="Slide Number Placeholder 3"/>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130597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8B5743B3-F50E-427B-A5C6-3BEFEF13D8A0}" type="datetimeFigureOut">
              <a:rPr lang="it-IT" smtClean="0"/>
              <a:t>03/07/2024</a:t>
            </a:fld>
            <a:endParaRPr lang="it-IT" dirty="0"/>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1A88C1A6-9F49-4E61-B18A-EBA176AC4B68}" type="slidenum">
              <a:rPr lang="it-IT" smtClean="0"/>
              <a:t>‹N›</a:t>
            </a:fld>
            <a:endParaRPr lang="it-IT" dirty="0"/>
          </a:p>
        </p:txBody>
      </p:sp>
    </p:spTree>
    <p:extLst>
      <p:ext uri="{BB962C8B-B14F-4D97-AF65-F5344CB8AC3E}">
        <p14:creationId xmlns:p14="http://schemas.microsoft.com/office/powerpoint/2010/main" val="252413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6" name="Footer Placeholder 5"/>
          <p:cNvSpPr>
            <a:spLocks noGrp="1"/>
          </p:cNvSpPr>
          <p:nvPr>
            <p:ph type="ftr" sz="quarter" idx="11"/>
          </p:nvPr>
        </p:nvSpPr>
        <p:spPr/>
        <p:txBody>
          <a:bodyPr/>
          <a:lstStyle/>
          <a:p>
            <a:endParaRPr lang="it-IT" dirty="0"/>
          </a:p>
        </p:txBody>
      </p:sp>
      <p:sp>
        <p:nvSpPr>
          <p:cNvPr id="7" name="Slide Number Placeholder 6"/>
          <p:cNvSpPr>
            <a:spLocks noGrp="1"/>
          </p:cNvSpPr>
          <p:nvPr>
            <p:ph type="sldNum" sz="quarter" idx="12"/>
          </p:nvPr>
        </p:nvSpPr>
        <p:spPr/>
        <p:txBody>
          <a:bodyPr/>
          <a:lstStyle/>
          <a:p>
            <a:fld id="{1A88C1A6-9F49-4E61-B18A-EBA176AC4B68}" type="slidenum">
              <a:rPr lang="it-IT" smtClean="0"/>
              <a:t>‹N›</a:t>
            </a:fld>
            <a:endParaRPr lang="it-IT" dirty="0"/>
          </a:p>
        </p:txBody>
      </p:sp>
      <p:sp>
        <p:nvSpPr>
          <p:cNvPr id="5" name="Date Placeholder 4"/>
          <p:cNvSpPr>
            <a:spLocks noGrp="1"/>
          </p:cNvSpPr>
          <p:nvPr>
            <p:ph type="dt" sz="half" idx="10"/>
          </p:nvPr>
        </p:nvSpPr>
        <p:spPr/>
        <p:txBody>
          <a:bodyPr/>
          <a:lstStyle/>
          <a:p>
            <a:fld id="{8B5743B3-F50E-427B-A5C6-3BEFEF13D8A0}" type="datetimeFigureOut">
              <a:rPr lang="it-IT" smtClean="0"/>
              <a:t>03/07/2024</a:t>
            </a:fld>
            <a:endParaRPr lang="it-IT" dirty="0"/>
          </a:p>
        </p:txBody>
      </p:sp>
    </p:spTree>
    <p:extLst>
      <p:ext uri="{BB962C8B-B14F-4D97-AF65-F5344CB8AC3E}">
        <p14:creationId xmlns:p14="http://schemas.microsoft.com/office/powerpoint/2010/main" val="200598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5743B3-F50E-427B-A5C6-3BEFEF13D8A0}" type="datetimeFigureOut">
              <a:rPr lang="it-IT" smtClean="0"/>
              <a:t>03/07/2024</a:t>
            </a:fld>
            <a:endParaRPr lang="it-IT"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A88C1A6-9F49-4E61-B18A-EBA176AC4B68}" type="slidenum">
              <a:rPr lang="it-IT" smtClean="0"/>
              <a:t>‹N›</a:t>
            </a:fld>
            <a:endParaRPr lang="it-IT" dirty="0"/>
          </a:p>
        </p:txBody>
      </p:sp>
    </p:spTree>
    <p:extLst>
      <p:ext uri="{BB962C8B-B14F-4D97-AF65-F5344CB8AC3E}">
        <p14:creationId xmlns:p14="http://schemas.microsoft.com/office/powerpoint/2010/main" val="311234431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fred.stlouisfed.org/series/GFDEGDQ188S" TargetMode="External"/><Relationship Id="rId13" Type="http://schemas.openxmlformats.org/officeDocument/2006/relationships/hyperlink" Target="https://www.cms.gov/data-research/statistics-trends-and-reports/national-health-expenditure-data/historical" TargetMode="External"/><Relationship Id="rId3" Type="http://schemas.openxmlformats.org/officeDocument/2006/relationships/hyperlink" Target="https://fred.stlouisfed.org/series/GDP" TargetMode="External"/><Relationship Id="rId7" Type="http://schemas.openxmlformats.org/officeDocument/2006/relationships/hyperlink" Target="https://www.macrotrends.net/1369/crude-oil-price-history-chart" TargetMode="External"/><Relationship Id="rId12" Type="http://schemas.openxmlformats.org/officeDocument/2006/relationships/hyperlink" Target="https://www.migrationpolicy.org/programs/data-hub/charts/Annual-Number-of-US-Legal-Permanent-Residents?width=850&amp;height=850&amp;iframe=true" TargetMode="External"/><Relationship Id="rId2" Type="http://schemas.openxmlformats.org/officeDocument/2006/relationships/hyperlink" Target="https://www.macrotrends.net/global-metrics/countries/USA/united-states/military-spending-defense-budget" TargetMode="External"/><Relationship Id="rId1" Type="http://schemas.openxmlformats.org/officeDocument/2006/relationships/slideLayout" Target="../slideLayouts/slideLayout2.xml"/><Relationship Id="rId6" Type="http://schemas.openxmlformats.org/officeDocument/2006/relationships/hyperlink" Target="https://ourworldindata.org/war-and-peace#explore-data-on-armed-conflict-and-war" TargetMode="External"/><Relationship Id="rId11" Type="http://schemas.openxmlformats.org/officeDocument/2006/relationships/hyperlink" Target="https://www.disastercenter.com/crime/uscrime.htm" TargetMode="External"/><Relationship Id="rId5" Type="http://schemas.openxmlformats.org/officeDocument/2006/relationships/hyperlink" Target="https://www.macrotrends.net/global-metrics/countries/USA/united-states/inflation-rate-cpi" TargetMode="External"/><Relationship Id="rId10" Type="http://schemas.openxmlformats.org/officeDocument/2006/relationships/hyperlink" Target="https://fred.stlouisfed.org/series/SIPOVGINIUSA" TargetMode="External"/><Relationship Id="rId4" Type="http://schemas.openxmlformats.org/officeDocument/2006/relationships/hyperlink" Target="https://www.statista.com/statistics/1067138/population-united-states-historical/" TargetMode="External"/><Relationship Id="rId9" Type="http://schemas.openxmlformats.org/officeDocument/2006/relationships/hyperlink" Target="https://en.wikipedia.org/wiki/Party_divisions_of_United_States_Congress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4" descr="Lente di ingrandimento che mostra prestazioni in calo">
            <a:extLst>
              <a:ext uri="{FF2B5EF4-FFF2-40B4-BE49-F238E27FC236}">
                <a16:creationId xmlns:a16="http://schemas.microsoft.com/office/drawing/2014/main" id="{30B799B2-4F44-3779-138E-E5DA994B0CC7}"/>
              </a:ext>
            </a:extLst>
          </p:cNvPr>
          <p:cNvPicPr>
            <a:picLocks noChangeAspect="1"/>
          </p:cNvPicPr>
          <p:nvPr/>
        </p:nvPicPr>
        <p:blipFill rotWithShape="1">
          <a:blip r:embed="rId2">
            <a:duotone>
              <a:prstClr val="black"/>
              <a:prstClr val="white"/>
            </a:duotone>
          </a:blip>
          <a:srcRect l="3673" r="27308" b="-2"/>
          <a:stretch/>
        </p:blipFill>
        <p:spPr>
          <a:xfrm>
            <a:off x="5097780" y="-1"/>
            <a:ext cx="7091044" cy="6858001"/>
          </a:xfrm>
          <a:custGeom>
            <a:avLst/>
            <a:gdLst/>
            <a:ahLst/>
            <a:cxnLst/>
            <a:rect l="l" t="t" r="r" b="b"/>
            <a:pathLst>
              <a:path w="7091044" h="6858001">
                <a:moveTo>
                  <a:pt x="405750" y="0"/>
                </a:moveTo>
                <a:lnTo>
                  <a:pt x="7091044" y="0"/>
                </a:lnTo>
                <a:lnTo>
                  <a:pt x="7091044" y="6858001"/>
                </a:lnTo>
                <a:lnTo>
                  <a:pt x="53572" y="6858001"/>
                </a:lnTo>
                <a:lnTo>
                  <a:pt x="1828991" y="4521201"/>
                </a:lnTo>
                <a:close/>
                <a:moveTo>
                  <a:pt x="0" y="0"/>
                </a:moveTo>
                <a:lnTo>
                  <a:pt x="405750" y="0"/>
                </a:lnTo>
                <a:lnTo>
                  <a:pt x="0" y="434"/>
                </a:lnTo>
                <a:close/>
              </a:path>
            </a:pathLst>
          </a:custGeom>
        </p:spPr>
      </p:pic>
      <p:sp>
        <p:nvSpPr>
          <p:cNvPr id="2" name="Titolo 1">
            <a:extLst>
              <a:ext uri="{FF2B5EF4-FFF2-40B4-BE49-F238E27FC236}">
                <a16:creationId xmlns:a16="http://schemas.microsoft.com/office/drawing/2014/main" id="{29ED3E56-A7BE-A736-1064-742E0B5D4F10}"/>
              </a:ext>
            </a:extLst>
          </p:cNvPr>
          <p:cNvSpPr>
            <a:spLocks noGrp="1"/>
          </p:cNvSpPr>
          <p:nvPr>
            <p:ph type="ctrTitle"/>
          </p:nvPr>
        </p:nvSpPr>
        <p:spPr>
          <a:xfrm>
            <a:off x="667037" y="1312320"/>
            <a:ext cx="5123515" cy="2369093"/>
          </a:xfrm>
        </p:spPr>
        <p:txBody>
          <a:bodyPr>
            <a:normAutofit/>
          </a:bodyPr>
          <a:lstStyle/>
          <a:p>
            <a:pPr>
              <a:lnSpc>
                <a:spcPct val="90000"/>
              </a:lnSpc>
            </a:pPr>
            <a:r>
              <a:rPr lang="it-IT" sz="4100" b="1" dirty="0">
                <a:latin typeface="Arial" panose="020B0604020202020204" pitchFamily="34" charset="0"/>
                <a:cs typeface="Arial" panose="020B0604020202020204" pitchFamily="34" charset="0"/>
              </a:rPr>
              <a:t>Progetto di Modelli e Metodi per l’Inferenza Statistica</a:t>
            </a:r>
          </a:p>
        </p:txBody>
      </p:sp>
      <p:sp>
        <p:nvSpPr>
          <p:cNvPr id="3" name="Sottotitolo 2">
            <a:extLst>
              <a:ext uri="{FF2B5EF4-FFF2-40B4-BE49-F238E27FC236}">
                <a16:creationId xmlns:a16="http://schemas.microsoft.com/office/drawing/2014/main" id="{7FE7B3DA-ADDA-6D07-B656-59B43157752C}"/>
              </a:ext>
            </a:extLst>
          </p:cNvPr>
          <p:cNvSpPr>
            <a:spLocks noGrp="1"/>
          </p:cNvSpPr>
          <p:nvPr>
            <p:ph type="subTitle" idx="1"/>
          </p:nvPr>
        </p:nvSpPr>
        <p:spPr>
          <a:xfrm>
            <a:off x="677335" y="4050831"/>
            <a:ext cx="5113217" cy="1886982"/>
          </a:xfrm>
        </p:spPr>
        <p:txBody>
          <a:bodyPr>
            <a:normAutofit/>
          </a:bodyPr>
          <a:lstStyle/>
          <a:p>
            <a:r>
              <a:rPr lang="it-IT" sz="2000" dirty="0">
                <a:latin typeface="Arial" panose="020B0604020202020204" pitchFamily="34" charset="0"/>
                <a:cs typeface="Arial" panose="020B0604020202020204" pitchFamily="34" charset="0"/>
              </a:rPr>
              <a:t>Biancini Francesco</a:t>
            </a:r>
          </a:p>
          <a:p>
            <a:r>
              <a:rPr lang="it-IT" sz="2000" dirty="0">
                <a:latin typeface="Arial" panose="020B0604020202020204" pitchFamily="34" charset="0"/>
                <a:cs typeface="Arial" panose="020B0604020202020204" pitchFamily="34" charset="0"/>
              </a:rPr>
              <a:t>Bottinelli Davide Matteo </a:t>
            </a:r>
          </a:p>
          <a:p>
            <a:r>
              <a:rPr lang="it-IT" sz="2000" dirty="0">
                <a:latin typeface="Arial" panose="020B0604020202020204" pitchFamily="34" charset="0"/>
                <a:cs typeface="Arial" panose="020B0604020202020204" pitchFamily="34" charset="0"/>
              </a:rPr>
              <a:t>Ippolito Salvatore</a:t>
            </a:r>
          </a:p>
          <a:p>
            <a:endParaRPr lang="it-IT" sz="1600" dirty="0"/>
          </a:p>
        </p:txBody>
      </p:sp>
      <p:cxnSp>
        <p:nvCxnSpPr>
          <p:cNvPr id="9" name="Straight Connector 8">
            <a:extLst>
              <a:ext uri="{FF2B5EF4-FFF2-40B4-BE49-F238E27FC236}">
                <a16:creationId xmlns:a16="http://schemas.microsoft.com/office/drawing/2014/main" id="{27A85E05-9D34-4977-8352-DB39569974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CDED616-E554-4DB6-9F28-08F38A64A9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8CDA3497-1EDA-4EB3-9C27-4D9835D30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5" name="Rectangle 25">
            <a:extLst>
              <a:ext uri="{FF2B5EF4-FFF2-40B4-BE49-F238E27FC236}">
                <a16:creationId xmlns:a16="http://schemas.microsoft.com/office/drawing/2014/main" id="{41F9764E-9AA0-49A3-9EA2-885EE991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7" name="Isosceles Triangle 24">
            <a:extLst>
              <a:ext uri="{FF2B5EF4-FFF2-40B4-BE49-F238E27FC236}">
                <a16:creationId xmlns:a16="http://schemas.microsoft.com/office/drawing/2014/main" id="{FA3A4F4A-4DC4-43F2-AC2D-06211A812F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9" name="Rectangle 27">
            <a:extLst>
              <a:ext uri="{FF2B5EF4-FFF2-40B4-BE49-F238E27FC236}">
                <a16:creationId xmlns:a16="http://schemas.microsoft.com/office/drawing/2014/main" id="{84CFB374-B343-457A-B567-B4D784B1F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1" name="Rectangle 28">
            <a:extLst>
              <a:ext uri="{FF2B5EF4-FFF2-40B4-BE49-F238E27FC236}">
                <a16:creationId xmlns:a16="http://schemas.microsoft.com/office/drawing/2014/main" id="{0597FEEE-1E11-4396-BB69-B43FA92F9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3" name="Rectangle 29">
            <a:extLst>
              <a:ext uri="{FF2B5EF4-FFF2-40B4-BE49-F238E27FC236}">
                <a16:creationId xmlns:a16="http://schemas.microsoft.com/office/drawing/2014/main" id="{A2DB2F81-3E68-4044-B7C2-03DEEC50D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5" name="Isosceles Triangle 29">
            <a:extLst>
              <a:ext uri="{FF2B5EF4-FFF2-40B4-BE49-F238E27FC236}">
                <a16:creationId xmlns:a16="http://schemas.microsoft.com/office/drawing/2014/main" id="{DC2F7294-2397-4C96-AB1E-E66CDEA3B5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27301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3ABD4-2566-CF2C-7DCE-E4F946434B3B}"/>
              </a:ext>
            </a:extLst>
          </p:cNvPr>
          <p:cNvSpPr>
            <a:spLocks noGrp="1"/>
          </p:cNvSpPr>
          <p:nvPr>
            <p:ph type="title"/>
          </p:nvPr>
        </p:nvSpPr>
        <p:spPr/>
        <p:txBody>
          <a:bodyPr>
            <a:normAutofit fontScale="90000"/>
          </a:bodyPr>
          <a:lstStyle/>
          <a:p>
            <a:r>
              <a:rPr lang="it-IT" dirty="0"/>
              <a:t>Analisi parametri economici (1)</a:t>
            </a:r>
            <a:br>
              <a:rPr lang="it-IT" dirty="0"/>
            </a:br>
            <a:r>
              <a:rPr lang="it-IT" dirty="0"/>
              <a:t>GDP vs Population</a:t>
            </a:r>
            <a:br>
              <a:rPr lang="it-IT" dirty="0"/>
            </a:br>
            <a:endParaRPr lang="it-IT" dirty="0"/>
          </a:p>
        </p:txBody>
      </p:sp>
      <p:sp>
        <p:nvSpPr>
          <p:cNvPr id="11" name="CasellaDiTesto 10">
            <a:extLst>
              <a:ext uri="{FF2B5EF4-FFF2-40B4-BE49-F238E27FC236}">
                <a16:creationId xmlns:a16="http://schemas.microsoft.com/office/drawing/2014/main" id="{0BB6C7FA-65D7-7C96-2D34-6248B8BB6863}"/>
              </a:ext>
            </a:extLst>
          </p:cNvPr>
          <p:cNvSpPr txBox="1"/>
          <p:nvPr/>
        </p:nvSpPr>
        <p:spPr>
          <a:xfrm>
            <a:off x="677334" y="2598003"/>
            <a:ext cx="3510115" cy="2123658"/>
          </a:xfrm>
          <a:prstGeom prst="rect">
            <a:avLst/>
          </a:prstGeom>
          <a:noFill/>
        </p:spPr>
        <p:txBody>
          <a:bodyPr wrap="square">
            <a:spAutoFit/>
          </a:bodyPr>
          <a:lstStyle/>
          <a:p>
            <a:r>
              <a:rPr lang="en-US" sz="2400" dirty="0">
                <a:solidFill>
                  <a:schemeClr val="tx1">
                    <a:lumMod val="65000"/>
                    <a:lumOff val="35000"/>
                  </a:schemeClr>
                </a:solidFill>
                <a:latin typeface="+mj-lt"/>
              </a:rPr>
              <a:t>GDP=C+I+G+(X−M)</a:t>
            </a:r>
          </a:p>
          <a:p>
            <a:r>
              <a:rPr lang="en-US" dirty="0">
                <a:solidFill>
                  <a:schemeClr val="tx1">
                    <a:lumMod val="65000"/>
                    <a:lumOff val="35000"/>
                  </a:schemeClr>
                </a:solidFill>
                <a:latin typeface="+mj-lt"/>
              </a:rPr>
              <a:t>Where:</a:t>
            </a:r>
          </a:p>
          <a:p>
            <a:pPr>
              <a:buFont typeface="Arial" panose="020B0604020202020204" pitchFamily="34" charset="0"/>
              <a:buChar char="•"/>
            </a:pPr>
            <a:r>
              <a:rPr lang="en-US" dirty="0">
                <a:solidFill>
                  <a:schemeClr val="tx1">
                    <a:lumMod val="65000"/>
                    <a:lumOff val="35000"/>
                  </a:schemeClr>
                </a:solidFill>
                <a:latin typeface="+mj-lt"/>
              </a:rPr>
              <a:t>C = Household Consumption</a:t>
            </a:r>
          </a:p>
          <a:p>
            <a:pPr>
              <a:buFont typeface="Arial" panose="020B0604020202020204" pitchFamily="34" charset="0"/>
              <a:buChar char="•"/>
            </a:pPr>
            <a:r>
              <a:rPr lang="en-US" dirty="0">
                <a:solidFill>
                  <a:schemeClr val="tx1">
                    <a:lumMod val="65000"/>
                    <a:lumOff val="35000"/>
                  </a:schemeClr>
                </a:solidFill>
                <a:latin typeface="+mj-lt"/>
              </a:rPr>
              <a:t>I = Business Investments</a:t>
            </a:r>
          </a:p>
          <a:p>
            <a:pPr>
              <a:buFont typeface="Arial" panose="020B0604020202020204" pitchFamily="34" charset="0"/>
              <a:buChar char="•"/>
            </a:pPr>
            <a:r>
              <a:rPr lang="en-US" dirty="0">
                <a:solidFill>
                  <a:schemeClr val="tx1">
                    <a:lumMod val="65000"/>
                    <a:lumOff val="35000"/>
                  </a:schemeClr>
                </a:solidFill>
                <a:latin typeface="+mj-lt"/>
              </a:rPr>
              <a:t>G = Government Spending</a:t>
            </a:r>
          </a:p>
          <a:p>
            <a:pPr>
              <a:buFont typeface="Arial" panose="020B0604020202020204" pitchFamily="34" charset="0"/>
              <a:buChar char="•"/>
            </a:pPr>
            <a:r>
              <a:rPr lang="en-US" dirty="0">
                <a:solidFill>
                  <a:schemeClr val="tx1">
                    <a:lumMod val="65000"/>
                    <a:lumOff val="35000"/>
                  </a:schemeClr>
                </a:solidFill>
                <a:latin typeface="+mj-lt"/>
              </a:rPr>
              <a:t>X = Exports</a:t>
            </a:r>
          </a:p>
          <a:p>
            <a:pPr>
              <a:buFont typeface="Arial" panose="020B0604020202020204" pitchFamily="34" charset="0"/>
              <a:buChar char="•"/>
            </a:pPr>
            <a:r>
              <a:rPr lang="en-US" dirty="0">
                <a:solidFill>
                  <a:schemeClr val="tx1">
                    <a:lumMod val="65000"/>
                    <a:lumOff val="35000"/>
                  </a:schemeClr>
                </a:solidFill>
                <a:latin typeface="+mj-lt"/>
              </a:rPr>
              <a:t>M = Imports</a:t>
            </a:r>
          </a:p>
        </p:txBody>
      </p:sp>
      <p:sp>
        <p:nvSpPr>
          <p:cNvPr id="12" name="CasellaDiTesto 11">
            <a:extLst>
              <a:ext uri="{FF2B5EF4-FFF2-40B4-BE49-F238E27FC236}">
                <a16:creationId xmlns:a16="http://schemas.microsoft.com/office/drawing/2014/main" id="{E36CAA15-A3AC-4479-0FFF-C5BA5F11FD38}"/>
              </a:ext>
            </a:extLst>
          </p:cNvPr>
          <p:cNvSpPr txBox="1"/>
          <p:nvPr/>
        </p:nvSpPr>
        <p:spPr>
          <a:xfrm>
            <a:off x="4187449" y="2782669"/>
            <a:ext cx="6095999" cy="1200329"/>
          </a:xfrm>
          <a:prstGeom prst="rect">
            <a:avLst/>
          </a:prstGeom>
          <a:noFill/>
        </p:spPr>
        <p:txBody>
          <a:bodyPr wrap="square">
            <a:spAutoFit/>
          </a:bodyPr>
          <a:lstStyle/>
          <a:p>
            <a:r>
              <a:rPr lang="en-US" sz="2400" dirty="0">
                <a:solidFill>
                  <a:schemeClr val="tx1">
                    <a:lumMod val="65000"/>
                    <a:lumOff val="35000"/>
                  </a:schemeClr>
                </a:solidFill>
                <a:latin typeface="+mj-lt"/>
              </a:rPr>
              <a:t>Oss3: </a:t>
            </a:r>
            <a:r>
              <a:rPr lang="it-IT" sz="2400" dirty="0">
                <a:solidFill>
                  <a:schemeClr val="tx1">
                    <a:lumMod val="65000"/>
                    <a:lumOff val="35000"/>
                  </a:schemeClr>
                </a:solidFill>
                <a:latin typeface="+mj-lt"/>
              </a:rPr>
              <a:t>Nonostante la produttività ci aspettiamo che le covariate siano correlate positivamente</a:t>
            </a:r>
            <a:endParaRPr lang="en-US" sz="2400" dirty="0">
              <a:solidFill>
                <a:schemeClr val="tx1">
                  <a:lumMod val="65000"/>
                  <a:lumOff val="35000"/>
                </a:schemeClr>
              </a:solidFill>
              <a:latin typeface="+mj-lt"/>
            </a:endParaRPr>
          </a:p>
        </p:txBody>
      </p:sp>
    </p:spTree>
    <p:extLst>
      <p:ext uri="{BB962C8B-B14F-4D97-AF65-F5344CB8AC3E}">
        <p14:creationId xmlns:p14="http://schemas.microsoft.com/office/powerpoint/2010/main" val="1367821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3ABD4-2566-CF2C-7DCE-E4F946434B3B}"/>
              </a:ext>
            </a:extLst>
          </p:cNvPr>
          <p:cNvSpPr>
            <a:spLocks noGrp="1"/>
          </p:cNvSpPr>
          <p:nvPr>
            <p:ph type="title"/>
          </p:nvPr>
        </p:nvSpPr>
        <p:spPr/>
        <p:txBody>
          <a:bodyPr>
            <a:normAutofit/>
          </a:bodyPr>
          <a:lstStyle/>
          <a:p>
            <a:r>
              <a:rPr lang="it-IT" dirty="0"/>
              <a:t>Analisi parametri economici (2)</a:t>
            </a:r>
            <a:br>
              <a:rPr lang="it-IT" dirty="0"/>
            </a:br>
            <a:r>
              <a:rPr lang="it-IT" dirty="0"/>
              <a:t>Inflation vs Crude oil price</a:t>
            </a:r>
          </a:p>
        </p:txBody>
      </p:sp>
      <p:sp>
        <p:nvSpPr>
          <p:cNvPr id="11" name="CasellaDiTesto 10">
            <a:extLst>
              <a:ext uri="{FF2B5EF4-FFF2-40B4-BE49-F238E27FC236}">
                <a16:creationId xmlns:a16="http://schemas.microsoft.com/office/drawing/2014/main" id="{0BB6C7FA-65D7-7C96-2D34-6248B8BB6863}"/>
              </a:ext>
            </a:extLst>
          </p:cNvPr>
          <p:cNvSpPr txBox="1"/>
          <p:nvPr/>
        </p:nvSpPr>
        <p:spPr>
          <a:xfrm>
            <a:off x="455793" y="2623471"/>
            <a:ext cx="3510115" cy="677108"/>
          </a:xfrm>
          <a:prstGeom prst="rect">
            <a:avLst/>
          </a:prstGeom>
          <a:noFill/>
        </p:spPr>
        <p:txBody>
          <a:bodyPr wrap="square">
            <a:spAutoFit/>
          </a:bodyPr>
          <a:lstStyle/>
          <a:p>
            <a:r>
              <a:rPr lang="en-US" sz="2000" b="1" dirty="0">
                <a:solidFill>
                  <a:schemeClr val="bg2">
                    <a:lumMod val="50000"/>
                  </a:schemeClr>
                </a:solidFill>
                <a:latin typeface="+mj-lt"/>
              </a:rPr>
              <a:t>Tasso d’inflazione</a:t>
            </a:r>
          </a:p>
          <a:p>
            <a:endParaRPr lang="en-US" dirty="0">
              <a:solidFill>
                <a:schemeClr val="tx1">
                  <a:lumMod val="65000"/>
                  <a:lumOff val="35000"/>
                </a:schemeClr>
              </a:solidFill>
              <a:latin typeface="+mj-lt"/>
            </a:endParaRPr>
          </a:p>
        </p:txBody>
      </p:sp>
      <p:sp>
        <p:nvSpPr>
          <p:cNvPr id="12" name="CasellaDiTesto 11">
            <a:extLst>
              <a:ext uri="{FF2B5EF4-FFF2-40B4-BE49-F238E27FC236}">
                <a16:creationId xmlns:a16="http://schemas.microsoft.com/office/drawing/2014/main" id="{E36CAA15-A3AC-4479-0FFF-C5BA5F11FD38}"/>
              </a:ext>
            </a:extLst>
          </p:cNvPr>
          <p:cNvSpPr txBox="1"/>
          <p:nvPr/>
        </p:nvSpPr>
        <p:spPr>
          <a:xfrm>
            <a:off x="4342438" y="2802112"/>
            <a:ext cx="6095999" cy="2308324"/>
          </a:xfrm>
          <a:prstGeom prst="rect">
            <a:avLst/>
          </a:prstGeom>
          <a:noFill/>
        </p:spPr>
        <p:txBody>
          <a:bodyPr wrap="square">
            <a:spAutoFit/>
          </a:bodyPr>
          <a:lstStyle/>
          <a:p>
            <a:r>
              <a:rPr lang="it-IT" dirty="0">
                <a:solidFill>
                  <a:schemeClr val="tx1">
                    <a:lumMod val="65000"/>
                    <a:lumOff val="35000"/>
                  </a:schemeClr>
                </a:solidFill>
              </a:rPr>
              <a:t>Ci aspettiamo una correlazione positiva tra prezzo del petrolio e tasso d’inflazione per aumento dei costi di produzione, di trasporto e della maggiore pressione sui consumatori.</a:t>
            </a:r>
          </a:p>
          <a:p>
            <a:endParaRPr lang="it-IT" dirty="0">
              <a:solidFill>
                <a:schemeClr val="tx1">
                  <a:lumMod val="65000"/>
                  <a:lumOff val="35000"/>
                </a:schemeClr>
              </a:solidFill>
            </a:endParaRPr>
          </a:p>
          <a:p>
            <a:r>
              <a:rPr lang="it-IT" dirty="0">
                <a:solidFill>
                  <a:schemeClr val="tx1">
                    <a:lumMod val="65000"/>
                    <a:lumOff val="35000"/>
                  </a:schemeClr>
                </a:solidFill>
              </a:rPr>
              <a:t>L'entità dell'effetto dipende da vari fattori economici come politica monetaria e domanda aggregata.*</a:t>
            </a:r>
          </a:p>
          <a:p>
            <a:endParaRPr lang="it-IT" dirty="0">
              <a:solidFill>
                <a:schemeClr val="tx1">
                  <a:lumMod val="65000"/>
                  <a:lumOff val="35000"/>
                </a:schemeClr>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4A1B2DCA-D213-580C-476D-C92CD9B2657C}"/>
                  </a:ext>
                </a:extLst>
              </p:cNvPr>
              <p:cNvSpPr txBox="1"/>
              <p:nvPr/>
            </p:nvSpPr>
            <p:spPr>
              <a:xfrm>
                <a:off x="581106" y="3244535"/>
                <a:ext cx="2330382" cy="8106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b="0" i="1" dirty="0" smtClean="0">
                          <a:solidFill>
                            <a:schemeClr val="tx1">
                              <a:lumMod val="65000"/>
                              <a:lumOff val="35000"/>
                            </a:schemeClr>
                          </a:solidFill>
                          <a:latin typeface="Cambria Math" panose="02040503050406030204" pitchFamily="18" charset="0"/>
                        </a:rPr>
                        <m:t>𝑖</m:t>
                      </m:r>
                      <m:r>
                        <a:rPr lang="it-IT" b="0" i="1" dirty="0" smtClean="0">
                          <a:solidFill>
                            <a:schemeClr val="tx1">
                              <a:lumMod val="65000"/>
                              <a:lumOff val="35000"/>
                            </a:schemeClr>
                          </a:solidFill>
                          <a:latin typeface="Cambria Math" panose="02040503050406030204" pitchFamily="18" charset="0"/>
                        </a:rPr>
                        <m:t>=</m:t>
                      </m:r>
                      <m:f>
                        <m:fPr>
                          <m:ctrlPr>
                            <a:rPr lang="it-IT" i="1" dirty="0" smtClean="0">
                              <a:solidFill>
                                <a:schemeClr val="tx1">
                                  <a:lumMod val="65000"/>
                                  <a:lumOff val="35000"/>
                                </a:schemeClr>
                              </a:solidFill>
                              <a:latin typeface="Cambria Math" panose="02040503050406030204" pitchFamily="18" charset="0"/>
                            </a:rPr>
                          </m:ctrlPr>
                        </m:fPr>
                        <m:num>
                          <m:r>
                            <m:rPr>
                              <m:nor/>
                            </m:rPr>
                            <a:rPr lang="it-IT" dirty="0">
                              <a:solidFill>
                                <a:schemeClr val="tx1">
                                  <a:lumMod val="65000"/>
                                  <a:lumOff val="35000"/>
                                </a:schemeClr>
                              </a:solidFill>
                            </a:rPr>
                            <m:t>CPI</m:t>
                          </m:r>
                          <m:r>
                            <m:rPr>
                              <m:nor/>
                            </m:rPr>
                            <a:rPr lang="it-IT" baseline="-25000" dirty="0">
                              <a:solidFill>
                                <a:schemeClr val="tx1">
                                  <a:lumMod val="65000"/>
                                  <a:lumOff val="35000"/>
                                </a:schemeClr>
                              </a:solidFill>
                            </a:rPr>
                            <m:t>t</m:t>
                          </m:r>
                          <m:r>
                            <m:rPr>
                              <m:nor/>
                            </m:rPr>
                            <a:rPr lang="it-IT" dirty="0">
                              <a:solidFill>
                                <a:schemeClr val="tx1">
                                  <a:lumMod val="65000"/>
                                  <a:lumOff val="35000"/>
                                </a:schemeClr>
                              </a:solidFill>
                            </a:rPr>
                            <m:t>− </m:t>
                          </m:r>
                          <m:r>
                            <m:rPr>
                              <m:nor/>
                            </m:rPr>
                            <a:rPr lang="it-IT" dirty="0">
                              <a:solidFill>
                                <a:schemeClr val="tx1">
                                  <a:lumMod val="65000"/>
                                  <a:lumOff val="35000"/>
                                </a:schemeClr>
                              </a:solidFill>
                            </a:rPr>
                            <m:t>CPItt</m:t>
                          </m:r>
                          <m:r>
                            <m:rPr>
                              <m:nor/>
                            </m:rPr>
                            <a:rPr lang="it-IT" b="0" i="0" baseline="-25000" dirty="0" smtClean="0">
                              <a:solidFill>
                                <a:schemeClr val="tx1">
                                  <a:lumMod val="65000"/>
                                  <a:lumOff val="35000"/>
                                </a:schemeClr>
                              </a:solidFill>
                            </a:rPr>
                            <m:t>−1</m:t>
                          </m:r>
                        </m:num>
                        <m:den>
                          <m:r>
                            <m:rPr>
                              <m:nor/>
                            </m:rPr>
                            <a:rPr lang="it-IT" dirty="0">
                              <a:solidFill>
                                <a:schemeClr val="tx1">
                                  <a:lumMod val="65000"/>
                                  <a:lumOff val="35000"/>
                                </a:schemeClr>
                              </a:solidFill>
                            </a:rPr>
                            <m:t>CPI</m:t>
                          </m:r>
                          <m:r>
                            <m:rPr>
                              <m:nor/>
                            </m:rPr>
                            <a:rPr lang="it-IT" baseline="-25000" dirty="0">
                              <a:solidFill>
                                <a:schemeClr val="tx1">
                                  <a:lumMod val="65000"/>
                                  <a:lumOff val="35000"/>
                                </a:schemeClr>
                              </a:solidFill>
                            </a:rPr>
                            <m:t>t</m:t>
                          </m:r>
                          <m:r>
                            <m:rPr>
                              <m:nor/>
                            </m:rPr>
                            <a:rPr lang="it-IT" baseline="-25000" dirty="0">
                              <a:solidFill>
                                <a:schemeClr val="tx1">
                                  <a:lumMod val="65000"/>
                                  <a:lumOff val="35000"/>
                                </a:schemeClr>
                              </a:solidFill>
                            </a:rPr>
                            <m:t>−1</m:t>
                          </m:r>
                        </m:den>
                      </m:f>
                      <m:r>
                        <a:rPr lang="it-IT" i="1" dirty="0" smtClean="0">
                          <a:solidFill>
                            <a:schemeClr val="tx1">
                              <a:lumMod val="65000"/>
                              <a:lumOff val="35000"/>
                            </a:schemeClr>
                          </a:solidFill>
                          <a:latin typeface="Cambria Math" panose="02040503050406030204" pitchFamily="18" charset="0"/>
                          <a:ea typeface="Cambria Math" panose="02040503050406030204" pitchFamily="18" charset="0"/>
                        </a:rPr>
                        <m:t>×</m:t>
                      </m:r>
                      <m:r>
                        <m:rPr>
                          <m:nor/>
                        </m:rPr>
                        <a:rPr lang="it-IT" dirty="0">
                          <a:solidFill>
                            <a:schemeClr val="tx1">
                              <a:lumMod val="65000"/>
                              <a:lumOff val="35000"/>
                            </a:schemeClr>
                          </a:solidFill>
                        </a:rPr>
                        <m:t>100</m:t>
                      </m:r>
                    </m:oMath>
                  </m:oMathPara>
                </a14:m>
                <a:endParaRPr lang="it-IT" dirty="0">
                  <a:solidFill>
                    <a:schemeClr val="tx1">
                      <a:lumMod val="65000"/>
                      <a:lumOff val="35000"/>
                    </a:schemeClr>
                  </a:solidFill>
                </a:endParaRPr>
              </a:p>
              <a:p>
                <a:endParaRPr lang="it-IT" dirty="0">
                  <a:solidFill>
                    <a:schemeClr val="tx1">
                      <a:lumMod val="65000"/>
                      <a:lumOff val="35000"/>
                    </a:schemeClr>
                  </a:solidFill>
                </a:endParaRPr>
              </a:p>
            </p:txBody>
          </p:sp>
        </mc:Choice>
        <mc:Fallback xmlns="">
          <p:sp>
            <p:nvSpPr>
              <p:cNvPr id="3" name="CasellaDiTesto 2">
                <a:extLst>
                  <a:ext uri="{FF2B5EF4-FFF2-40B4-BE49-F238E27FC236}">
                    <a16:creationId xmlns:a16="http://schemas.microsoft.com/office/drawing/2014/main" id="{4A1B2DCA-D213-580C-476D-C92CD9B2657C}"/>
                  </a:ext>
                </a:extLst>
              </p:cNvPr>
              <p:cNvSpPr txBox="1">
                <a:spLocks noRot="1" noChangeAspect="1" noMove="1" noResize="1" noEditPoints="1" noAdjustHandles="1" noChangeArrowheads="1" noChangeShapeType="1" noTextEdit="1"/>
              </p:cNvSpPr>
              <p:nvPr/>
            </p:nvSpPr>
            <p:spPr>
              <a:xfrm>
                <a:off x="581106" y="3244535"/>
                <a:ext cx="2330382" cy="810671"/>
              </a:xfrm>
              <a:prstGeom prst="rect">
                <a:avLst/>
              </a:prstGeom>
              <a:blipFill>
                <a:blip r:embed="rId2"/>
                <a:stretch>
                  <a:fillRect/>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99767965-54D5-828E-64AC-EFC4F3C1DFB8}"/>
              </a:ext>
            </a:extLst>
          </p:cNvPr>
          <p:cNvSpPr txBox="1"/>
          <p:nvPr/>
        </p:nvSpPr>
        <p:spPr>
          <a:xfrm>
            <a:off x="455793" y="4004321"/>
            <a:ext cx="4345771" cy="1877437"/>
          </a:xfrm>
          <a:prstGeom prst="rect">
            <a:avLst/>
          </a:prstGeom>
          <a:noFill/>
        </p:spPr>
        <p:txBody>
          <a:bodyPr wrap="square" rtlCol="0">
            <a:spAutoFit/>
          </a:bodyPr>
          <a:lstStyle/>
          <a:p>
            <a:pPr>
              <a:lnSpc>
                <a:spcPct val="200000"/>
              </a:lnSpc>
            </a:pPr>
            <a:r>
              <a:rPr lang="it-IT" sz="2000" b="1" dirty="0">
                <a:solidFill>
                  <a:schemeClr val="bg2">
                    <a:lumMod val="50000"/>
                  </a:schemeClr>
                </a:solidFill>
              </a:rPr>
              <a:t>*Equazione degli scambi</a:t>
            </a:r>
          </a:p>
          <a:p>
            <a:r>
              <a:rPr lang="it-IT" sz="2000" dirty="0">
                <a:solidFill>
                  <a:schemeClr val="bg2">
                    <a:lumMod val="50000"/>
                  </a:schemeClr>
                </a:solidFill>
              </a:rPr>
              <a:t>M*V=P*Q</a:t>
            </a:r>
          </a:p>
          <a:p>
            <a:pPr>
              <a:buFont typeface="Arial" panose="020B0604020202020204" pitchFamily="34" charset="0"/>
              <a:buChar char="•"/>
            </a:pPr>
            <a:r>
              <a:rPr lang="it-IT" sz="1400" dirty="0"/>
              <a:t>M:quantità di moneta in circolazione</a:t>
            </a:r>
          </a:p>
          <a:p>
            <a:pPr>
              <a:buFont typeface="Arial" panose="020B0604020202020204" pitchFamily="34" charset="0"/>
              <a:buChar char="•"/>
            </a:pPr>
            <a:r>
              <a:rPr lang="it-IT" sz="1400" dirty="0"/>
              <a:t>V:velocità di circolazione della moneta</a:t>
            </a:r>
          </a:p>
          <a:p>
            <a:pPr>
              <a:buFont typeface="Arial" panose="020B0604020202020204" pitchFamily="34" charset="0"/>
              <a:buChar char="•"/>
            </a:pPr>
            <a:r>
              <a:rPr lang="it-IT" sz="1400" dirty="0"/>
              <a:t>P:livello generale dei prezzi</a:t>
            </a:r>
          </a:p>
          <a:p>
            <a:pPr>
              <a:buFont typeface="Arial" panose="020B0604020202020204" pitchFamily="34" charset="0"/>
              <a:buChar char="•"/>
            </a:pPr>
            <a:r>
              <a:rPr lang="it-IT" sz="1400" dirty="0"/>
              <a:t>Q:quantità di beni e servizi prodotti </a:t>
            </a:r>
          </a:p>
        </p:txBody>
      </p:sp>
      <p:sp>
        <p:nvSpPr>
          <p:cNvPr id="7" name="AutoShape 3" descr="{\displaystyle M\cdot V=P\cdot Q}">
            <a:extLst>
              <a:ext uri="{FF2B5EF4-FFF2-40B4-BE49-F238E27FC236}">
                <a16:creationId xmlns:a16="http://schemas.microsoft.com/office/drawing/2014/main" id="{BA7D4AFC-6557-56C2-1582-60217714A722}"/>
              </a:ext>
            </a:extLst>
          </p:cNvPr>
          <p:cNvSpPr>
            <a:spLocks noChangeAspect="1" noChangeArrowheads="1"/>
          </p:cNvSpPr>
          <p:nvPr/>
        </p:nvSpPr>
        <p:spPr bwMode="auto">
          <a:xfrm>
            <a:off x="212725" y="-9080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dirty="0"/>
          </a:p>
        </p:txBody>
      </p:sp>
      <p:sp>
        <p:nvSpPr>
          <p:cNvPr id="8" name="AutoShape 4" descr="{\displaystyle M\,}">
            <a:extLst>
              <a:ext uri="{FF2B5EF4-FFF2-40B4-BE49-F238E27FC236}">
                <a16:creationId xmlns:a16="http://schemas.microsoft.com/office/drawing/2014/main" id="{511AD9FA-96DD-1FC8-7216-2A389056AA45}"/>
              </a:ext>
            </a:extLst>
          </p:cNvPr>
          <p:cNvSpPr>
            <a:spLocks noChangeAspect="1" noChangeArrowheads="1"/>
          </p:cNvSpPr>
          <p:nvPr/>
        </p:nvSpPr>
        <p:spPr bwMode="auto">
          <a:xfrm>
            <a:off x="212725" y="-4365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dirty="0"/>
          </a:p>
        </p:txBody>
      </p:sp>
      <p:sp>
        <p:nvSpPr>
          <p:cNvPr id="9" name="AutoShape 5" descr="{\displaystyle V\,}">
            <a:extLst>
              <a:ext uri="{FF2B5EF4-FFF2-40B4-BE49-F238E27FC236}">
                <a16:creationId xmlns:a16="http://schemas.microsoft.com/office/drawing/2014/main" id="{AA28AA3B-984A-ECB8-95C2-8C50250E004D}"/>
              </a:ext>
            </a:extLst>
          </p:cNvPr>
          <p:cNvSpPr>
            <a:spLocks noChangeAspect="1" noChangeArrowheads="1"/>
          </p:cNvSpPr>
          <p:nvPr/>
        </p:nvSpPr>
        <p:spPr bwMode="auto">
          <a:xfrm>
            <a:off x="212725" y="-1460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dirty="0"/>
          </a:p>
        </p:txBody>
      </p:sp>
      <p:sp>
        <p:nvSpPr>
          <p:cNvPr id="10" name="AutoShape 6" descr="{\displaystyle P\,}">
            <a:extLst>
              <a:ext uri="{FF2B5EF4-FFF2-40B4-BE49-F238E27FC236}">
                <a16:creationId xmlns:a16="http://schemas.microsoft.com/office/drawing/2014/main" id="{6BB1F5AD-A165-02EA-08BA-5AA7A26DDD76}"/>
              </a:ext>
            </a:extLst>
          </p:cNvPr>
          <p:cNvSpPr>
            <a:spLocks noChangeAspect="1" noChangeArrowheads="1"/>
          </p:cNvSpPr>
          <p:nvPr/>
        </p:nvSpPr>
        <p:spPr bwMode="auto">
          <a:xfrm>
            <a:off x="212725" y="142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dirty="0"/>
          </a:p>
        </p:txBody>
      </p:sp>
      <p:sp>
        <p:nvSpPr>
          <p:cNvPr id="13" name="AutoShape 7" descr="{\displaystyle Q\,}">
            <a:extLst>
              <a:ext uri="{FF2B5EF4-FFF2-40B4-BE49-F238E27FC236}">
                <a16:creationId xmlns:a16="http://schemas.microsoft.com/office/drawing/2014/main" id="{73275647-14AA-D740-8EEB-9F48AE2E5D5C}"/>
              </a:ext>
            </a:extLst>
          </p:cNvPr>
          <p:cNvSpPr>
            <a:spLocks noChangeAspect="1" noChangeArrowheads="1"/>
          </p:cNvSpPr>
          <p:nvPr/>
        </p:nvSpPr>
        <p:spPr bwMode="auto">
          <a:xfrm>
            <a:off x="212725" y="431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dirty="0"/>
          </a:p>
        </p:txBody>
      </p:sp>
    </p:spTree>
    <p:extLst>
      <p:ext uri="{BB962C8B-B14F-4D97-AF65-F5344CB8AC3E}">
        <p14:creationId xmlns:p14="http://schemas.microsoft.com/office/powerpoint/2010/main" val="1913099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711484-0530-AB28-CC28-78AF9A3E6826}"/>
              </a:ext>
            </a:extLst>
          </p:cNvPr>
          <p:cNvSpPr>
            <a:spLocks noGrp="1"/>
          </p:cNvSpPr>
          <p:nvPr>
            <p:ph type="title"/>
          </p:nvPr>
        </p:nvSpPr>
        <p:spPr/>
        <p:txBody>
          <a:bodyPr>
            <a:normAutofit fontScale="90000"/>
          </a:bodyPr>
          <a:lstStyle/>
          <a:p>
            <a:r>
              <a:rPr lang="it-IT" dirty="0"/>
              <a:t>Analisi parametri economici (3)</a:t>
            </a:r>
            <a:br>
              <a:rPr lang="it-IT" dirty="0"/>
            </a:br>
            <a:r>
              <a:rPr lang="it-IT" dirty="0"/>
              <a:t>Indice di Gini</a:t>
            </a:r>
            <a:br>
              <a:rPr lang="it-IT" dirty="0"/>
            </a:br>
            <a:br>
              <a:rPr lang="it-IT" dirty="0"/>
            </a:b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A6C105C-E2C7-E347-B780-5001C739442C}"/>
                  </a:ext>
                </a:extLst>
              </p:cNvPr>
              <p:cNvSpPr txBox="1"/>
              <p:nvPr/>
            </p:nvSpPr>
            <p:spPr>
              <a:xfrm>
                <a:off x="677334" y="3251777"/>
                <a:ext cx="1792157" cy="529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it-IT" dirty="0">
                          <a:solidFill>
                            <a:schemeClr val="tx1">
                              <a:lumMod val="65000"/>
                              <a:lumOff val="35000"/>
                            </a:schemeClr>
                          </a:solidFill>
                        </a:rPr>
                        <m:t>G</m:t>
                      </m:r>
                      <m:r>
                        <m:rPr>
                          <m:nor/>
                        </m:rPr>
                        <a:rPr lang="it-IT" dirty="0">
                          <a:solidFill>
                            <a:schemeClr val="tx1">
                              <a:lumMod val="65000"/>
                              <a:lumOff val="35000"/>
                            </a:schemeClr>
                          </a:solidFill>
                        </a:rPr>
                        <m:t> = </m:t>
                      </m:r>
                      <m:f>
                        <m:fPr>
                          <m:ctrlPr>
                            <a:rPr lang="it-IT" i="1" dirty="0" smtClean="0">
                              <a:solidFill>
                                <a:schemeClr val="tx1">
                                  <a:lumMod val="65000"/>
                                  <a:lumOff val="35000"/>
                                </a:schemeClr>
                              </a:solidFill>
                              <a:latin typeface="Cambria Math" panose="02040503050406030204" pitchFamily="18" charset="0"/>
                            </a:rPr>
                          </m:ctrlPr>
                        </m:fPr>
                        <m:num>
                          <m:r>
                            <m:rPr>
                              <m:nor/>
                            </m:rPr>
                            <a:rPr lang="el-GR" dirty="0">
                              <a:solidFill>
                                <a:schemeClr val="tx1">
                                  <a:lumMod val="65000"/>
                                  <a:lumOff val="35000"/>
                                </a:schemeClr>
                              </a:solidFill>
                            </a:rPr>
                            <m:t>Σ</m:t>
                          </m:r>
                          <m:r>
                            <m:rPr>
                              <m:nor/>
                            </m:rPr>
                            <a:rPr lang="it-IT" dirty="0">
                              <a:solidFill>
                                <a:schemeClr val="tx1">
                                  <a:lumMod val="65000"/>
                                  <a:lumOff val="35000"/>
                                </a:schemeClr>
                              </a:solidFill>
                            </a:rPr>
                            <m:t>ᵢ </m:t>
                          </m:r>
                          <m:r>
                            <m:rPr>
                              <m:nor/>
                            </m:rPr>
                            <a:rPr lang="el-GR" dirty="0">
                              <a:solidFill>
                                <a:schemeClr val="tx1">
                                  <a:lumMod val="65000"/>
                                  <a:lumOff val="35000"/>
                                </a:schemeClr>
                              </a:solidFill>
                            </a:rPr>
                            <m:t>Σ</m:t>
                          </m:r>
                          <m:r>
                            <m:rPr>
                              <m:nor/>
                            </m:rPr>
                            <a:rPr lang="it-IT" dirty="0">
                              <a:solidFill>
                                <a:schemeClr val="tx1">
                                  <a:lumMod val="65000"/>
                                  <a:lumOff val="35000"/>
                                </a:schemeClr>
                              </a:solidFill>
                            </a:rPr>
                            <m:t>ⱼ |</m:t>
                          </m:r>
                          <m:r>
                            <m:rPr>
                              <m:nor/>
                            </m:rPr>
                            <a:rPr lang="it-IT" dirty="0">
                              <a:solidFill>
                                <a:schemeClr val="tx1">
                                  <a:lumMod val="65000"/>
                                  <a:lumOff val="35000"/>
                                </a:schemeClr>
                              </a:solidFill>
                            </a:rPr>
                            <m:t>x</m:t>
                          </m:r>
                          <m:r>
                            <m:rPr>
                              <m:nor/>
                            </m:rPr>
                            <a:rPr lang="it-IT" dirty="0">
                              <a:solidFill>
                                <a:schemeClr val="tx1">
                                  <a:lumMod val="65000"/>
                                  <a:lumOff val="35000"/>
                                </a:schemeClr>
                              </a:solidFill>
                            </a:rPr>
                            <m:t>ᵢ − </m:t>
                          </m:r>
                          <m:r>
                            <m:rPr>
                              <m:nor/>
                            </m:rPr>
                            <a:rPr lang="it-IT" dirty="0">
                              <a:solidFill>
                                <a:schemeClr val="tx1">
                                  <a:lumMod val="65000"/>
                                  <a:lumOff val="35000"/>
                                </a:schemeClr>
                              </a:solidFill>
                            </a:rPr>
                            <m:t>x</m:t>
                          </m:r>
                          <m:r>
                            <m:rPr>
                              <m:nor/>
                            </m:rPr>
                            <a:rPr lang="it-IT" dirty="0">
                              <a:solidFill>
                                <a:schemeClr val="tx1">
                                  <a:lumMod val="65000"/>
                                  <a:lumOff val="35000"/>
                                </a:schemeClr>
                              </a:solidFill>
                            </a:rPr>
                            <m:t>ⱼ|</m:t>
                          </m:r>
                        </m:num>
                        <m:den>
                          <m:r>
                            <m:rPr>
                              <m:nor/>
                            </m:rPr>
                            <a:rPr lang="it-IT" dirty="0">
                              <a:solidFill>
                                <a:schemeClr val="tx1">
                                  <a:lumMod val="65000"/>
                                  <a:lumOff val="35000"/>
                                </a:schemeClr>
                              </a:solidFill>
                            </a:rPr>
                            <m:t>2</m:t>
                          </m:r>
                          <m:r>
                            <m:rPr>
                              <m:nor/>
                            </m:rPr>
                            <a:rPr lang="it-IT" dirty="0">
                              <a:solidFill>
                                <a:schemeClr val="tx1">
                                  <a:lumMod val="65000"/>
                                  <a:lumOff val="35000"/>
                                </a:schemeClr>
                              </a:solidFill>
                            </a:rPr>
                            <m:t>n</m:t>
                          </m:r>
                          <m:r>
                            <m:rPr>
                              <m:nor/>
                            </m:rPr>
                            <a:rPr lang="it-IT" dirty="0">
                              <a:solidFill>
                                <a:schemeClr val="tx1">
                                  <a:lumMod val="65000"/>
                                  <a:lumOff val="35000"/>
                                </a:schemeClr>
                              </a:solidFill>
                            </a:rPr>
                            <m:t>² ∗ </m:t>
                          </m:r>
                          <m:acc>
                            <m:accPr>
                              <m:chr m:val="̅"/>
                              <m:ctrlPr>
                                <a:rPr lang="it-IT"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ctrlPr>
                            </m:accPr>
                            <m:e>
                              <m:r>
                                <a:rPr lang="it-IT"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t>𝑥</m:t>
                              </m:r>
                            </m:e>
                          </m:acc>
                          <m:r>
                            <m:rPr>
                              <m:nor/>
                            </m:rPr>
                            <a:rPr lang="it-IT" dirty="0">
                              <a:solidFill>
                                <a:schemeClr val="tx1">
                                  <a:lumMod val="65000"/>
                                  <a:lumOff val="35000"/>
                                </a:schemeClr>
                              </a:solidFill>
                            </a:rPr>
                            <m:t> </m:t>
                          </m:r>
                        </m:den>
                      </m:f>
                    </m:oMath>
                  </m:oMathPara>
                </a14:m>
                <a:endParaRPr lang="it-IT" dirty="0"/>
              </a:p>
            </p:txBody>
          </p:sp>
        </mc:Choice>
        <mc:Fallback xmlns="">
          <p:sp>
            <p:nvSpPr>
              <p:cNvPr id="4" name="CasellaDiTesto 3">
                <a:extLst>
                  <a:ext uri="{FF2B5EF4-FFF2-40B4-BE49-F238E27FC236}">
                    <a16:creationId xmlns:a16="http://schemas.microsoft.com/office/drawing/2014/main" id="{CA6C105C-E2C7-E347-B780-5001C739442C}"/>
                  </a:ext>
                </a:extLst>
              </p:cNvPr>
              <p:cNvSpPr txBox="1">
                <a:spLocks noRot="1" noChangeAspect="1" noMove="1" noResize="1" noEditPoints="1" noAdjustHandles="1" noChangeArrowheads="1" noChangeShapeType="1" noTextEdit="1"/>
              </p:cNvSpPr>
              <p:nvPr/>
            </p:nvSpPr>
            <p:spPr>
              <a:xfrm>
                <a:off x="677334" y="3251777"/>
                <a:ext cx="1792157" cy="529697"/>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117E8447-CC1B-C087-429A-DA84B688AD9F}"/>
                  </a:ext>
                </a:extLst>
              </p:cNvPr>
              <p:cNvSpPr txBox="1"/>
              <p:nvPr/>
            </p:nvSpPr>
            <p:spPr>
              <a:xfrm>
                <a:off x="677334" y="2598003"/>
                <a:ext cx="3510115" cy="3194529"/>
              </a:xfrm>
              <a:prstGeom prst="rect">
                <a:avLst/>
              </a:prstGeom>
              <a:noFill/>
            </p:spPr>
            <p:txBody>
              <a:bodyPr wrap="square">
                <a:spAutoFit/>
              </a:bodyPr>
              <a:lstStyle/>
              <a:p>
                <a:r>
                  <a:rPr lang="en-US" sz="2400" dirty="0">
                    <a:solidFill>
                      <a:schemeClr val="tx1">
                        <a:lumMod val="65000"/>
                        <a:lumOff val="35000"/>
                      </a:schemeClr>
                    </a:solidFill>
                    <a:latin typeface="+mj-lt"/>
                  </a:rPr>
                  <a:t>Indice di Gini</a:t>
                </a: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pPr marL="0" indent="0">
                  <a:buNone/>
                </a:pPr>
                <a:endParaRPr lang="en-US" dirty="0">
                  <a:solidFill>
                    <a:schemeClr val="tx1">
                      <a:lumMod val="65000"/>
                      <a:lumOff val="35000"/>
                    </a:schemeClr>
                  </a:solidFill>
                  <a:latin typeface="+mj-lt"/>
                </a:endParaRPr>
              </a:p>
              <a:p>
                <a:pPr marL="0" indent="0">
                  <a:buNone/>
                </a:pPr>
                <a:r>
                  <a:rPr lang="en-US" dirty="0">
                    <a:solidFill>
                      <a:schemeClr val="tx1">
                        <a:lumMod val="65000"/>
                        <a:lumOff val="35000"/>
                      </a:schemeClr>
                    </a:solidFill>
                    <a:latin typeface="+mj-lt"/>
                  </a:rPr>
                  <a:t>Dove: </a:t>
                </a:r>
                <a:r>
                  <a:rPr lang="it-IT" sz="1800" dirty="0">
                    <a:solidFill>
                      <a:schemeClr val="tx1">
                        <a:lumMod val="65000"/>
                        <a:lumOff val="35000"/>
                      </a:schemeClr>
                    </a:solidFill>
                  </a:rPr>
                  <a:t>xᵢ sono i redditi delle osservazioni i</a:t>
                </a:r>
                <a:endParaRPr lang="it-IT" dirty="0">
                  <a:solidFill>
                    <a:schemeClr val="tx1">
                      <a:lumMod val="65000"/>
                      <a:lumOff val="35000"/>
                    </a:schemeClr>
                  </a:solidFill>
                </a:endParaRPr>
              </a:p>
              <a:p>
                <a:pPr marL="0" indent="0">
                  <a:buNone/>
                </a:pPr>
                <a:r>
                  <a:rPr lang="it-IT" sz="1800" dirty="0">
                    <a:solidFill>
                      <a:schemeClr val="tx1">
                        <a:lumMod val="65000"/>
                        <a:lumOff val="35000"/>
                      </a:schemeClr>
                    </a:solidFill>
                  </a:rPr>
                  <a:t>n è il numero delle osservazioni</a:t>
                </a:r>
              </a:p>
              <a:p>
                <a:pPr marL="0" indent="0">
                  <a:buNone/>
                </a:pPr>
                <a14:m>
                  <m:oMath xmlns:m="http://schemas.openxmlformats.org/officeDocument/2006/math">
                    <m:acc>
                      <m:accPr>
                        <m:chr m:val="̅"/>
                        <m:ctrlPr>
                          <a:rPr lang="it-IT" sz="1800"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ctrlPr>
                      </m:accPr>
                      <m:e>
                        <m:r>
                          <a:rPr lang="it-IT" sz="1800"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t>𝑥</m:t>
                        </m:r>
                      </m:e>
                    </m:acc>
                  </m:oMath>
                </a14:m>
                <a:r>
                  <a:rPr lang="it-IT" sz="1600" dirty="0">
                    <a:solidFill>
                      <a:schemeClr val="tx1">
                        <a:lumMod val="65000"/>
                        <a:lumOff val="35000"/>
                      </a:schemeClr>
                    </a:solidFill>
                  </a:rPr>
                  <a:t> è il reddito medio della popolazione</a:t>
                </a:r>
                <a:endParaRPr lang="it-IT" sz="1800" dirty="0">
                  <a:solidFill>
                    <a:schemeClr val="tx1">
                      <a:lumMod val="65000"/>
                      <a:lumOff val="35000"/>
                    </a:schemeClr>
                  </a:solidFill>
                </a:endParaRPr>
              </a:p>
              <a:p>
                <a:endParaRPr lang="en-US" dirty="0">
                  <a:solidFill>
                    <a:schemeClr val="tx1">
                      <a:lumMod val="65000"/>
                      <a:lumOff val="35000"/>
                    </a:schemeClr>
                  </a:solidFill>
                  <a:latin typeface="+mj-lt"/>
                </a:endParaRPr>
              </a:p>
            </p:txBody>
          </p:sp>
        </mc:Choice>
        <mc:Fallback xmlns="">
          <p:sp>
            <p:nvSpPr>
              <p:cNvPr id="5" name="CasellaDiTesto 4">
                <a:extLst>
                  <a:ext uri="{FF2B5EF4-FFF2-40B4-BE49-F238E27FC236}">
                    <a16:creationId xmlns:a16="http://schemas.microsoft.com/office/drawing/2014/main" id="{117E8447-CC1B-C087-429A-DA84B688AD9F}"/>
                  </a:ext>
                </a:extLst>
              </p:cNvPr>
              <p:cNvSpPr txBox="1">
                <a:spLocks noRot="1" noChangeAspect="1" noMove="1" noResize="1" noEditPoints="1" noAdjustHandles="1" noChangeArrowheads="1" noChangeShapeType="1" noTextEdit="1"/>
              </p:cNvSpPr>
              <p:nvPr/>
            </p:nvSpPr>
            <p:spPr>
              <a:xfrm>
                <a:off x="677334" y="2598003"/>
                <a:ext cx="3510115" cy="3194529"/>
              </a:xfrm>
              <a:prstGeom prst="rect">
                <a:avLst/>
              </a:prstGeom>
              <a:blipFill>
                <a:blip r:embed="rId3"/>
                <a:stretch>
                  <a:fillRect l="-2604" t="-1527"/>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B89B09C5-5AE4-CCB6-433F-F40FEAF6DC0A}"/>
              </a:ext>
            </a:extLst>
          </p:cNvPr>
          <p:cNvSpPr txBox="1"/>
          <p:nvPr/>
        </p:nvSpPr>
        <p:spPr>
          <a:xfrm>
            <a:off x="4187449" y="2782669"/>
            <a:ext cx="6095999" cy="1200329"/>
          </a:xfrm>
          <a:prstGeom prst="rect">
            <a:avLst/>
          </a:prstGeom>
          <a:noFill/>
        </p:spPr>
        <p:txBody>
          <a:bodyPr wrap="square">
            <a:spAutoFit/>
          </a:bodyPr>
          <a:lstStyle/>
          <a:p>
            <a:pPr marL="0" indent="0">
              <a:buNone/>
            </a:pPr>
            <a:r>
              <a:rPr lang="it-IT" sz="1800" dirty="0">
                <a:solidFill>
                  <a:schemeClr val="tx1">
                    <a:lumMod val="65000"/>
                    <a:lumOff val="35000"/>
                  </a:schemeClr>
                </a:solidFill>
              </a:rPr>
              <a:t>L’indice di Gini rappresenta la disuguaglianza di distribuzione dei redditi o di altre variabili tra gli individui all'interno di una popolazione associandole un valore tra 0 e 1.</a:t>
            </a:r>
          </a:p>
        </p:txBody>
      </p:sp>
    </p:spTree>
    <p:extLst>
      <p:ext uri="{BB962C8B-B14F-4D97-AF65-F5344CB8AC3E}">
        <p14:creationId xmlns:p14="http://schemas.microsoft.com/office/powerpoint/2010/main" val="135892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711484-0530-AB28-CC28-78AF9A3E6826}"/>
              </a:ext>
            </a:extLst>
          </p:cNvPr>
          <p:cNvSpPr>
            <a:spLocks noGrp="1"/>
          </p:cNvSpPr>
          <p:nvPr>
            <p:ph type="title"/>
          </p:nvPr>
        </p:nvSpPr>
        <p:spPr/>
        <p:txBody>
          <a:bodyPr>
            <a:normAutofit fontScale="90000"/>
          </a:bodyPr>
          <a:lstStyle/>
          <a:p>
            <a:r>
              <a:rPr lang="it-IT" dirty="0"/>
              <a:t>Analisi parametri economici (3)</a:t>
            </a:r>
            <a:br>
              <a:rPr lang="it-IT" dirty="0"/>
            </a:br>
            <a:r>
              <a:rPr lang="it-IT" dirty="0"/>
              <a:t>Indice di Gini e crimini violenti</a:t>
            </a:r>
            <a:br>
              <a:rPr lang="it-IT" dirty="0"/>
            </a:br>
            <a:br>
              <a:rPr lang="it-IT" dirty="0"/>
            </a:br>
            <a:endParaRPr lang="it-IT" dirty="0"/>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A6C105C-E2C7-E347-B780-5001C739442C}"/>
                  </a:ext>
                </a:extLst>
              </p:cNvPr>
              <p:cNvSpPr txBox="1"/>
              <p:nvPr/>
            </p:nvSpPr>
            <p:spPr>
              <a:xfrm>
                <a:off x="677334" y="3251777"/>
                <a:ext cx="1792157" cy="529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it-IT" dirty="0">
                          <a:solidFill>
                            <a:schemeClr val="tx1">
                              <a:lumMod val="65000"/>
                              <a:lumOff val="35000"/>
                            </a:schemeClr>
                          </a:solidFill>
                        </a:rPr>
                        <m:t>G</m:t>
                      </m:r>
                      <m:r>
                        <m:rPr>
                          <m:nor/>
                        </m:rPr>
                        <a:rPr lang="it-IT" dirty="0">
                          <a:solidFill>
                            <a:schemeClr val="tx1">
                              <a:lumMod val="65000"/>
                              <a:lumOff val="35000"/>
                            </a:schemeClr>
                          </a:solidFill>
                        </a:rPr>
                        <m:t> = </m:t>
                      </m:r>
                      <m:f>
                        <m:fPr>
                          <m:ctrlPr>
                            <a:rPr lang="it-IT" i="1" dirty="0" smtClean="0">
                              <a:solidFill>
                                <a:schemeClr val="tx1">
                                  <a:lumMod val="65000"/>
                                  <a:lumOff val="35000"/>
                                </a:schemeClr>
                              </a:solidFill>
                              <a:latin typeface="Cambria Math" panose="02040503050406030204" pitchFamily="18" charset="0"/>
                            </a:rPr>
                          </m:ctrlPr>
                        </m:fPr>
                        <m:num>
                          <m:r>
                            <m:rPr>
                              <m:nor/>
                            </m:rPr>
                            <a:rPr lang="el-GR" dirty="0">
                              <a:solidFill>
                                <a:schemeClr val="tx1">
                                  <a:lumMod val="65000"/>
                                  <a:lumOff val="35000"/>
                                </a:schemeClr>
                              </a:solidFill>
                            </a:rPr>
                            <m:t>Σ</m:t>
                          </m:r>
                          <m:r>
                            <m:rPr>
                              <m:nor/>
                            </m:rPr>
                            <a:rPr lang="it-IT" dirty="0">
                              <a:solidFill>
                                <a:schemeClr val="tx1">
                                  <a:lumMod val="65000"/>
                                  <a:lumOff val="35000"/>
                                </a:schemeClr>
                              </a:solidFill>
                            </a:rPr>
                            <m:t>ᵢ </m:t>
                          </m:r>
                          <m:r>
                            <m:rPr>
                              <m:nor/>
                            </m:rPr>
                            <a:rPr lang="el-GR" dirty="0">
                              <a:solidFill>
                                <a:schemeClr val="tx1">
                                  <a:lumMod val="65000"/>
                                  <a:lumOff val="35000"/>
                                </a:schemeClr>
                              </a:solidFill>
                            </a:rPr>
                            <m:t>Σ</m:t>
                          </m:r>
                          <m:r>
                            <m:rPr>
                              <m:nor/>
                            </m:rPr>
                            <a:rPr lang="it-IT" dirty="0">
                              <a:solidFill>
                                <a:schemeClr val="tx1">
                                  <a:lumMod val="65000"/>
                                  <a:lumOff val="35000"/>
                                </a:schemeClr>
                              </a:solidFill>
                            </a:rPr>
                            <m:t>ⱼ |</m:t>
                          </m:r>
                          <m:r>
                            <m:rPr>
                              <m:nor/>
                            </m:rPr>
                            <a:rPr lang="it-IT" dirty="0">
                              <a:solidFill>
                                <a:schemeClr val="tx1">
                                  <a:lumMod val="65000"/>
                                  <a:lumOff val="35000"/>
                                </a:schemeClr>
                              </a:solidFill>
                            </a:rPr>
                            <m:t>x</m:t>
                          </m:r>
                          <m:r>
                            <m:rPr>
                              <m:nor/>
                            </m:rPr>
                            <a:rPr lang="it-IT" dirty="0">
                              <a:solidFill>
                                <a:schemeClr val="tx1">
                                  <a:lumMod val="65000"/>
                                  <a:lumOff val="35000"/>
                                </a:schemeClr>
                              </a:solidFill>
                            </a:rPr>
                            <m:t>ᵢ − </m:t>
                          </m:r>
                          <m:r>
                            <m:rPr>
                              <m:nor/>
                            </m:rPr>
                            <a:rPr lang="it-IT" dirty="0">
                              <a:solidFill>
                                <a:schemeClr val="tx1">
                                  <a:lumMod val="65000"/>
                                  <a:lumOff val="35000"/>
                                </a:schemeClr>
                              </a:solidFill>
                            </a:rPr>
                            <m:t>x</m:t>
                          </m:r>
                          <m:r>
                            <m:rPr>
                              <m:nor/>
                            </m:rPr>
                            <a:rPr lang="it-IT" dirty="0">
                              <a:solidFill>
                                <a:schemeClr val="tx1">
                                  <a:lumMod val="65000"/>
                                  <a:lumOff val="35000"/>
                                </a:schemeClr>
                              </a:solidFill>
                            </a:rPr>
                            <m:t>ⱼ|</m:t>
                          </m:r>
                        </m:num>
                        <m:den>
                          <m:r>
                            <m:rPr>
                              <m:nor/>
                            </m:rPr>
                            <a:rPr lang="it-IT" dirty="0">
                              <a:solidFill>
                                <a:schemeClr val="tx1">
                                  <a:lumMod val="65000"/>
                                  <a:lumOff val="35000"/>
                                </a:schemeClr>
                              </a:solidFill>
                            </a:rPr>
                            <m:t>2</m:t>
                          </m:r>
                          <m:r>
                            <m:rPr>
                              <m:nor/>
                            </m:rPr>
                            <a:rPr lang="it-IT" dirty="0">
                              <a:solidFill>
                                <a:schemeClr val="tx1">
                                  <a:lumMod val="65000"/>
                                  <a:lumOff val="35000"/>
                                </a:schemeClr>
                              </a:solidFill>
                            </a:rPr>
                            <m:t>n</m:t>
                          </m:r>
                          <m:r>
                            <m:rPr>
                              <m:nor/>
                            </m:rPr>
                            <a:rPr lang="it-IT" dirty="0">
                              <a:solidFill>
                                <a:schemeClr val="tx1">
                                  <a:lumMod val="65000"/>
                                  <a:lumOff val="35000"/>
                                </a:schemeClr>
                              </a:solidFill>
                            </a:rPr>
                            <m:t>² ∗ </m:t>
                          </m:r>
                          <m:acc>
                            <m:accPr>
                              <m:chr m:val="̅"/>
                              <m:ctrlPr>
                                <a:rPr lang="it-IT"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ctrlPr>
                            </m:accPr>
                            <m:e>
                              <m:r>
                                <a:rPr lang="it-IT"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t>𝑥</m:t>
                              </m:r>
                            </m:e>
                          </m:acc>
                          <m:r>
                            <m:rPr>
                              <m:nor/>
                            </m:rPr>
                            <a:rPr lang="it-IT" dirty="0">
                              <a:solidFill>
                                <a:schemeClr val="tx1">
                                  <a:lumMod val="65000"/>
                                  <a:lumOff val="35000"/>
                                </a:schemeClr>
                              </a:solidFill>
                            </a:rPr>
                            <m:t> </m:t>
                          </m:r>
                        </m:den>
                      </m:f>
                    </m:oMath>
                  </m:oMathPara>
                </a14:m>
                <a:endParaRPr lang="it-IT" dirty="0"/>
              </a:p>
            </p:txBody>
          </p:sp>
        </mc:Choice>
        <mc:Fallback xmlns="">
          <p:sp>
            <p:nvSpPr>
              <p:cNvPr id="4" name="CasellaDiTesto 3">
                <a:extLst>
                  <a:ext uri="{FF2B5EF4-FFF2-40B4-BE49-F238E27FC236}">
                    <a16:creationId xmlns:a16="http://schemas.microsoft.com/office/drawing/2014/main" id="{CA6C105C-E2C7-E347-B780-5001C739442C}"/>
                  </a:ext>
                </a:extLst>
              </p:cNvPr>
              <p:cNvSpPr txBox="1">
                <a:spLocks noRot="1" noChangeAspect="1" noMove="1" noResize="1" noEditPoints="1" noAdjustHandles="1" noChangeArrowheads="1" noChangeShapeType="1" noTextEdit="1"/>
              </p:cNvSpPr>
              <p:nvPr/>
            </p:nvSpPr>
            <p:spPr>
              <a:xfrm>
                <a:off x="677334" y="3251777"/>
                <a:ext cx="1792157" cy="529697"/>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117E8447-CC1B-C087-429A-DA84B688AD9F}"/>
                  </a:ext>
                </a:extLst>
              </p:cNvPr>
              <p:cNvSpPr txBox="1"/>
              <p:nvPr/>
            </p:nvSpPr>
            <p:spPr>
              <a:xfrm>
                <a:off x="677334" y="2598003"/>
                <a:ext cx="3510115" cy="3194529"/>
              </a:xfrm>
              <a:prstGeom prst="rect">
                <a:avLst/>
              </a:prstGeom>
              <a:noFill/>
            </p:spPr>
            <p:txBody>
              <a:bodyPr wrap="square">
                <a:spAutoFit/>
              </a:bodyPr>
              <a:lstStyle/>
              <a:p>
                <a:r>
                  <a:rPr lang="en-US" sz="2400" dirty="0">
                    <a:solidFill>
                      <a:schemeClr val="tx1">
                        <a:lumMod val="65000"/>
                        <a:lumOff val="35000"/>
                      </a:schemeClr>
                    </a:solidFill>
                    <a:latin typeface="+mj-lt"/>
                  </a:rPr>
                  <a:t>Indice di Gini</a:t>
                </a: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endParaRPr lang="en-US" dirty="0">
                  <a:solidFill>
                    <a:schemeClr val="tx1">
                      <a:lumMod val="65000"/>
                      <a:lumOff val="35000"/>
                    </a:schemeClr>
                  </a:solidFill>
                  <a:latin typeface="+mj-lt"/>
                </a:endParaRPr>
              </a:p>
              <a:p>
                <a:pPr marL="0" indent="0">
                  <a:buNone/>
                </a:pPr>
                <a:endParaRPr lang="en-US" dirty="0">
                  <a:solidFill>
                    <a:schemeClr val="tx1">
                      <a:lumMod val="65000"/>
                      <a:lumOff val="35000"/>
                    </a:schemeClr>
                  </a:solidFill>
                  <a:latin typeface="+mj-lt"/>
                </a:endParaRPr>
              </a:p>
              <a:p>
                <a:pPr marL="0" indent="0">
                  <a:buNone/>
                </a:pPr>
                <a:r>
                  <a:rPr lang="en-US" dirty="0">
                    <a:solidFill>
                      <a:schemeClr val="tx1">
                        <a:lumMod val="65000"/>
                        <a:lumOff val="35000"/>
                      </a:schemeClr>
                    </a:solidFill>
                    <a:latin typeface="+mj-lt"/>
                  </a:rPr>
                  <a:t>Dove: </a:t>
                </a:r>
                <a:r>
                  <a:rPr lang="it-IT" sz="1800" dirty="0">
                    <a:solidFill>
                      <a:schemeClr val="tx1">
                        <a:lumMod val="65000"/>
                        <a:lumOff val="35000"/>
                      </a:schemeClr>
                    </a:solidFill>
                  </a:rPr>
                  <a:t>xᵢ sono i redditi delle osservazioni i</a:t>
                </a:r>
                <a:endParaRPr lang="it-IT" dirty="0">
                  <a:solidFill>
                    <a:schemeClr val="tx1">
                      <a:lumMod val="65000"/>
                      <a:lumOff val="35000"/>
                    </a:schemeClr>
                  </a:solidFill>
                </a:endParaRPr>
              </a:p>
              <a:p>
                <a:pPr marL="0" indent="0">
                  <a:buNone/>
                </a:pPr>
                <a:r>
                  <a:rPr lang="it-IT" sz="1800" dirty="0">
                    <a:solidFill>
                      <a:schemeClr val="tx1">
                        <a:lumMod val="65000"/>
                        <a:lumOff val="35000"/>
                      </a:schemeClr>
                    </a:solidFill>
                  </a:rPr>
                  <a:t>n è il numero delle osservazioni</a:t>
                </a:r>
              </a:p>
              <a:p>
                <a:pPr marL="0" indent="0">
                  <a:buNone/>
                </a:pPr>
                <a14:m>
                  <m:oMath xmlns:m="http://schemas.openxmlformats.org/officeDocument/2006/math">
                    <m:acc>
                      <m:accPr>
                        <m:chr m:val="̅"/>
                        <m:ctrlPr>
                          <a:rPr lang="it-IT" sz="1800"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ctrlPr>
                      </m:accPr>
                      <m:e>
                        <m:r>
                          <a:rPr lang="it-IT" sz="1800" i="1" kern="100">
                            <a:solidFill>
                              <a:schemeClr val="tx1">
                                <a:lumMod val="65000"/>
                                <a:lumOff val="35000"/>
                              </a:schemeClr>
                            </a:solidFill>
                            <a:latin typeface="Cambria Math" panose="02040503050406030204" pitchFamily="18" charset="0"/>
                            <a:ea typeface="Aptos" panose="020B0004020202020204" pitchFamily="34" charset="0"/>
                            <a:cs typeface="Times New Roman" panose="02020603050405020304" pitchFamily="18" charset="0"/>
                          </a:rPr>
                          <m:t>𝑥</m:t>
                        </m:r>
                      </m:e>
                    </m:acc>
                  </m:oMath>
                </a14:m>
                <a:r>
                  <a:rPr lang="it-IT" sz="1600" dirty="0">
                    <a:solidFill>
                      <a:schemeClr val="tx1">
                        <a:lumMod val="65000"/>
                        <a:lumOff val="35000"/>
                      </a:schemeClr>
                    </a:solidFill>
                  </a:rPr>
                  <a:t> è il reddito medio della popolazione</a:t>
                </a:r>
                <a:endParaRPr lang="it-IT" sz="1800" dirty="0">
                  <a:solidFill>
                    <a:schemeClr val="tx1">
                      <a:lumMod val="65000"/>
                      <a:lumOff val="35000"/>
                    </a:schemeClr>
                  </a:solidFill>
                </a:endParaRPr>
              </a:p>
              <a:p>
                <a:endParaRPr lang="en-US" dirty="0">
                  <a:solidFill>
                    <a:schemeClr val="tx1">
                      <a:lumMod val="65000"/>
                      <a:lumOff val="35000"/>
                    </a:schemeClr>
                  </a:solidFill>
                  <a:latin typeface="+mj-lt"/>
                </a:endParaRPr>
              </a:p>
            </p:txBody>
          </p:sp>
        </mc:Choice>
        <mc:Fallback xmlns="">
          <p:sp>
            <p:nvSpPr>
              <p:cNvPr id="5" name="CasellaDiTesto 4">
                <a:extLst>
                  <a:ext uri="{FF2B5EF4-FFF2-40B4-BE49-F238E27FC236}">
                    <a16:creationId xmlns:a16="http://schemas.microsoft.com/office/drawing/2014/main" id="{117E8447-CC1B-C087-429A-DA84B688AD9F}"/>
                  </a:ext>
                </a:extLst>
              </p:cNvPr>
              <p:cNvSpPr txBox="1">
                <a:spLocks noRot="1" noChangeAspect="1" noMove="1" noResize="1" noEditPoints="1" noAdjustHandles="1" noChangeArrowheads="1" noChangeShapeType="1" noTextEdit="1"/>
              </p:cNvSpPr>
              <p:nvPr/>
            </p:nvSpPr>
            <p:spPr>
              <a:xfrm>
                <a:off x="677334" y="2598003"/>
                <a:ext cx="3510115" cy="3194529"/>
              </a:xfrm>
              <a:prstGeom prst="rect">
                <a:avLst/>
              </a:prstGeom>
              <a:blipFill>
                <a:blip r:embed="rId3"/>
                <a:stretch>
                  <a:fillRect l="-2604" t="-1527"/>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B89B09C5-5AE4-CCB6-433F-F40FEAF6DC0A}"/>
              </a:ext>
            </a:extLst>
          </p:cNvPr>
          <p:cNvSpPr txBox="1"/>
          <p:nvPr/>
        </p:nvSpPr>
        <p:spPr>
          <a:xfrm>
            <a:off x="4187449" y="2598003"/>
            <a:ext cx="6095999" cy="2308324"/>
          </a:xfrm>
          <a:prstGeom prst="rect">
            <a:avLst/>
          </a:prstGeom>
          <a:noFill/>
        </p:spPr>
        <p:txBody>
          <a:bodyPr wrap="square">
            <a:spAutoFit/>
          </a:bodyPr>
          <a:lstStyle/>
          <a:p>
            <a:pPr marL="0" indent="0">
              <a:buNone/>
            </a:pPr>
            <a:r>
              <a:rPr lang="it-IT" sz="1800" dirty="0">
                <a:solidFill>
                  <a:schemeClr val="tx1">
                    <a:lumMod val="65000"/>
                    <a:lumOff val="35000"/>
                  </a:schemeClr>
                </a:solidFill>
              </a:rPr>
              <a:t>Diversi studi statistici hanno trovato evidenze di una correlazione tra alti livelli di disuguaglianza e tassi più elevati di criminalità, specialmente i crimini violenti. </a:t>
            </a:r>
          </a:p>
          <a:p>
            <a:pPr marL="0" indent="0">
              <a:buNone/>
            </a:pPr>
            <a:endParaRPr lang="it-IT" dirty="0">
              <a:solidFill>
                <a:schemeClr val="tx1">
                  <a:lumMod val="65000"/>
                  <a:lumOff val="35000"/>
                </a:schemeClr>
              </a:solidFill>
            </a:endParaRPr>
          </a:p>
          <a:p>
            <a:pPr marL="0" indent="0">
              <a:buNone/>
            </a:pPr>
            <a:r>
              <a:rPr lang="it-IT" sz="1800" dirty="0">
                <a:solidFill>
                  <a:schemeClr val="tx1">
                    <a:lumMod val="65000"/>
                    <a:lumOff val="35000"/>
                  </a:schemeClr>
                </a:solidFill>
              </a:rPr>
              <a:t>Tuttavia, è importante considerare che questa relazione può essere influenzata da molti altri fattori, come le politiche governative, le condizioni economiche generali, la struttura demografica, e i fattori culturali.</a:t>
            </a:r>
          </a:p>
        </p:txBody>
      </p:sp>
    </p:spTree>
    <p:extLst>
      <p:ext uri="{BB962C8B-B14F-4D97-AF65-F5344CB8AC3E}">
        <p14:creationId xmlns:p14="http://schemas.microsoft.com/office/powerpoint/2010/main" val="421675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B7EC20-B637-BDD6-2A9C-40D60251D419}"/>
              </a:ext>
            </a:extLst>
          </p:cNvPr>
          <p:cNvSpPr>
            <a:spLocks noGrp="1"/>
          </p:cNvSpPr>
          <p:nvPr>
            <p:ph type="title"/>
          </p:nvPr>
        </p:nvSpPr>
        <p:spPr/>
        <p:txBody>
          <a:bodyPr>
            <a:normAutofit/>
          </a:bodyPr>
          <a:lstStyle/>
          <a:p>
            <a:r>
              <a:rPr lang="it-IT" dirty="0"/>
              <a:t>Analisi parametri economici (4)</a:t>
            </a:r>
            <a:br>
              <a:rPr lang="it-IT" dirty="0"/>
            </a:br>
            <a:r>
              <a:rPr lang="it-IT" dirty="0"/>
              <a:t>Debito/GDP e spesa sanitaria</a:t>
            </a:r>
          </a:p>
        </p:txBody>
      </p:sp>
      <p:sp>
        <p:nvSpPr>
          <p:cNvPr id="3" name="Segnaposto contenuto 2">
            <a:extLst>
              <a:ext uri="{FF2B5EF4-FFF2-40B4-BE49-F238E27FC236}">
                <a16:creationId xmlns:a16="http://schemas.microsoft.com/office/drawing/2014/main" id="{054B0F6C-93CB-949A-CC51-76B3B879CFB8}"/>
              </a:ext>
            </a:extLst>
          </p:cNvPr>
          <p:cNvSpPr>
            <a:spLocks noGrp="1"/>
          </p:cNvSpPr>
          <p:nvPr>
            <p:ph idx="1"/>
          </p:nvPr>
        </p:nvSpPr>
        <p:spPr>
          <a:xfrm>
            <a:off x="677334" y="2578878"/>
            <a:ext cx="8596668" cy="3312635"/>
          </a:xfrm>
        </p:spPr>
        <p:txBody>
          <a:bodyPr>
            <a:normAutofit/>
          </a:bodyPr>
          <a:lstStyle/>
          <a:p>
            <a:pPr marL="0" indent="0">
              <a:buNone/>
            </a:pPr>
            <a:r>
              <a:rPr lang="it-IT" sz="2400" dirty="0">
                <a:solidFill>
                  <a:schemeClr val="tx1">
                    <a:lumMod val="65000"/>
                    <a:lumOff val="35000"/>
                  </a:schemeClr>
                </a:solidFill>
              </a:rPr>
              <a:t>La spesa sanitaria come percentuale del prodotto interno lordo potrebbe essere correlata negativamente con il debito in funzione del PIL, in quanto al crescere dell’indebitamento di un paese potrebbero aumentare le cosiddette misure di austerity ovvero di tagli e ridimensionamento della spesa dello Stato</a:t>
            </a:r>
          </a:p>
        </p:txBody>
      </p:sp>
    </p:spTree>
    <p:extLst>
      <p:ext uri="{BB962C8B-B14F-4D97-AF65-F5344CB8AC3E}">
        <p14:creationId xmlns:p14="http://schemas.microsoft.com/office/powerpoint/2010/main" val="390564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D3E56-A7BE-A736-1064-742E0B5D4F10}"/>
              </a:ext>
            </a:extLst>
          </p:cNvPr>
          <p:cNvSpPr>
            <a:spLocks noGrp="1"/>
          </p:cNvSpPr>
          <p:nvPr>
            <p:ph type="ctrTitle"/>
          </p:nvPr>
        </p:nvSpPr>
        <p:spPr>
          <a:xfrm>
            <a:off x="505838" y="2814638"/>
            <a:ext cx="8638162" cy="2375812"/>
          </a:xfrm>
        </p:spPr>
        <p:txBody>
          <a:bodyPr>
            <a:normAutofit/>
          </a:bodyPr>
          <a:lstStyle/>
          <a:p>
            <a:pPr algn="l"/>
            <a:r>
              <a:rPr lang="it-IT" sz="3300" b="1" dirty="0">
                <a:solidFill>
                  <a:schemeClr val="bg1"/>
                </a:solidFill>
                <a:latin typeface="Arial" panose="020B0604020202020204" pitchFamily="34" charset="0"/>
                <a:cs typeface="Arial" panose="020B0604020202020204" pitchFamily="34" charset="0"/>
              </a:rPr>
              <a:t>Analisi in R</a:t>
            </a:r>
          </a:p>
        </p:txBody>
      </p:sp>
    </p:spTree>
    <p:extLst>
      <p:ext uri="{BB962C8B-B14F-4D97-AF65-F5344CB8AC3E}">
        <p14:creationId xmlns:p14="http://schemas.microsoft.com/office/powerpoint/2010/main" val="310380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6B4BF6-8BC1-2D11-2DD0-FDD98664B385}"/>
              </a:ext>
            </a:extLst>
          </p:cNvPr>
          <p:cNvSpPr>
            <a:spLocks noGrp="1"/>
          </p:cNvSpPr>
          <p:nvPr>
            <p:ph type="title"/>
          </p:nvPr>
        </p:nvSpPr>
        <p:spPr/>
        <p:txBody>
          <a:bodyPr/>
          <a:lstStyle/>
          <a:p>
            <a:r>
              <a:rPr lang="it-IT" dirty="0"/>
              <a:t>Collinearità delle covariate</a:t>
            </a:r>
          </a:p>
        </p:txBody>
      </p:sp>
      <p:pic>
        <p:nvPicPr>
          <p:cNvPr id="9" name="Segnaposto contenuto 8" descr="Immagine che contiene testo, calligrafia, Carattere, numero&#10;&#10;Descrizione generata automaticamente">
            <a:extLst>
              <a:ext uri="{FF2B5EF4-FFF2-40B4-BE49-F238E27FC236}">
                <a16:creationId xmlns:a16="http://schemas.microsoft.com/office/drawing/2014/main" id="{82D04417-5437-C20B-1C18-CB282E8EC23B}"/>
              </a:ext>
            </a:extLst>
          </p:cNvPr>
          <p:cNvPicPr>
            <a:picLocks noGrp="1" noChangeAspect="1"/>
          </p:cNvPicPr>
          <p:nvPr>
            <p:ph idx="1"/>
          </p:nvPr>
        </p:nvPicPr>
        <p:blipFill>
          <a:blip r:embed="rId2"/>
          <a:stretch>
            <a:fillRect/>
          </a:stretch>
        </p:blipFill>
        <p:spPr>
          <a:xfrm>
            <a:off x="677334" y="1425677"/>
            <a:ext cx="9246438" cy="3911323"/>
          </a:xfrm>
          <a:ln>
            <a:solidFill>
              <a:schemeClr val="tx1">
                <a:lumMod val="65000"/>
                <a:lumOff val="35000"/>
              </a:schemeClr>
            </a:solidFill>
          </a:ln>
          <a:effectLst>
            <a:softEdge rad="0"/>
          </a:effectLst>
        </p:spPr>
      </p:pic>
    </p:spTree>
    <p:extLst>
      <p:ext uri="{BB962C8B-B14F-4D97-AF65-F5344CB8AC3E}">
        <p14:creationId xmlns:p14="http://schemas.microsoft.com/office/powerpoint/2010/main" val="745057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egnaposto contenuto 8" descr="Immagine che contiene testo, schermata, Carattere, numero&#10;&#10;Descrizione generata automaticamente">
            <a:extLst>
              <a:ext uri="{FF2B5EF4-FFF2-40B4-BE49-F238E27FC236}">
                <a16:creationId xmlns:a16="http://schemas.microsoft.com/office/drawing/2014/main" id="{5CC5A3F8-CE0E-9A9B-6E8E-01A15489106A}"/>
              </a:ext>
            </a:extLst>
          </p:cNvPr>
          <p:cNvPicPr preferRelativeResize="0">
            <a:picLocks noGrp="1"/>
          </p:cNvPicPr>
          <p:nvPr>
            <p:ph idx="1"/>
          </p:nvPr>
        </p:nvPicPr>
        <p:blipFill>
          <a:blip r:embed="rId2"/>
          <a:stretch>
            <a:fillRect/>
          </a:stretch>
        </p:blipFill>
        <p:spPr>
          <a:xfrm>
            <a:off x="677334" y="1008437"/>
            <a:ext cx="7748911" cy="5490686"/>
          </a:xfrm>
        </p:spPr>
      </p:pic>
      <p:sp>
        <p:nvSpPr>
          <p:cNvPr id="2" name="Titolo 1">
            <a:extLst>
              <a:ext uri="{FF2B5EF4-FFF2-40B4-BE49-F238E27FC236}">
                <a16:creationId xmlns:a16="http://schemas.microsoft.com/office/drawing/2014/main" id="{93F6B823-8161-5EDD-0EF1-D519F134C185}"/>
              </a:ext>
            </a:extLst>
          </p:cNvPr>
          <p:cNvSpPr>
            <a:spLocks noGrp="1"/>
          </p:cNvSpPr>
          <p:nvPr>
            <p:ph type="title"/>
          </p:nvPr>
        </p:nvSpPr>
        <p:spPr/>
        <p:txBody>
          <a:bodyPr/>
          <a:lstStyle/>
          <a:p>
            <a:r>
              <a:rPr lang="it-IT" dirty="0"/>
              <a:t>Collinearità delle covariate</a:t>
            </a:r>
          </a:p>
        </p:txBody>
      </p:sp>
    </p:spTree>
    <p:extLst>
      <p:ext uri="{BB962C8B-B14F-4D97-AF65-F5344CB8AC3E}">
        <p14:creationId xmlns:p14="http://schemas.microsoft.com/office/powerpoint/2010/main" val="53546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F204C3-DCEE-9D10-7985-F6FAAF0F6B80}"/>
              </a:ext>
            </a:extLst>
          </p:cNvPr>
          <p:cNvSpPr>
            <a:spLocks noGrp="1"/>
          </p:cNvSpPr>
          <p:nvPr>
            <p:ph type="title"/>
          </p:nvPr>
        </p:nvSpPr>
        <p:spPr/>
        <p:txBody>
          <a:bodyPr>
            <a:normAutofit/>
          </a:bodyPr>
          <a:lstStyle/>
          <a:p>
            <a:r>
              <a:rPr lang="it-IT" dirty="0"/>
              <a:t>Ulteriori osservazioni sulle correlazioni</a:t>
            </a:r>
          </a:p>
        </p:txBody>
      </p:sp>
      <p:sp>
        <p:nvSpPr>
          <p:cNvPr id="3" name="Segnaposto contenuto 2">
            <a:extLst>
              <a:ext uri="{FF2B5EF4-FFF2-40B4-BE49-F238E27FC236}">
                <a16:creationId xmlns:a16="http://schemas.microsoft.com/office/drawing/2014/main" id="{4F45F3EC-C431-57C5-4C32-8A7F877BC67A}"/>
              </a:ext>
            </a:extLst>
          </p:cNvPr>
          <p:cNvSpPr>
            <a:spLocks noGrp="1"/>
          </p:cNvSpPr>
          <p:nvPr>
            <p:ph idx="1"/>
          </p:nvPr>
        </p:nvSpPr>
        <p:spPr/>
        <p:txBody>
          <a:bodyPr>
            <a:normAutofit/>
          </a:bodyPr>
          <a:lstStyle/>
          <a:p>
            <a:r>
              <a:rPr lang="it-IT" dirty="0">
                <a:solidFill>
                  <a:schemeClr val="tx1">
                    <a:lumMod val="65000"/>
                    <a:lumOff val="35000"/>
                  </a:schemeClr>
                </a:solidFill>
              </a:rPr>
              <a:t>Correlazione positiva prossima a 1 tra spese sanitarie, GDP e numero di abitanti</a:t>
            </a:r>
          </a:p>
          <a:p>
            <a:pPr marL="0" indent="0">
              <a:buNone/>
            </a:pPr>
            <a:endParaRPr lang="it-IT" dirty="0">
              <a:solidFill>
                <a:schemeClr val="tx1">
                  <a:lumMod val="65000"/>
                  <a:lumOff val="35000"/>
                </a:schemeClr>
              </a:solidFill>
            </a:endParaRPr>
          </a:p>
          <a:p>
            <a:pPr marL="0" indent="0">
              <a:buNone/>
            </a:pPr>
            <a:endParaRPr lang="it-IT" dirty="0">
              <a:solidFill>
                <a:schemeClr val="tx1">
                  <a:lumMod val="65000"/>
                  <a:lumOff val="35000"/>
                </a:schemeClr>
              </a:solidFill>
            </a:endParaRPr>
          </a:p>
          <a:p>
            <a:pPr marL="0" indent="0">
              <a:buNone/>
            </a:pPr>
            <a:endParaRPr lang="it-IT" dirty="0">
              <a:solidFill>
                <a:schemeClr val="tx1">
                  <a:lumMod val="65000"/>
                  <a:lumOff val="35000"/>
                </a:schemeClr>
              </a:solidFill>
            </a:endParaRPr>
          </a:p>
          <a:p>
            <a:r>
              <a:rPr lang="it-IT" dirty="0">
                <a:solidFill>
                  <a:schemeClr val="tx1">
                    <a:lumMod val="65000"/>
                    <a:lumOff val="35000"/>
                  </a:schemeClr>
                </a:solidFill>
              </a:rPr>
              <a:t>Correlazione altamente positiva tra indice di Gini e GDP (+0,847) </a:t>
            </a:r>
          </a:p>
          <a:p>
            <a:pPr marL="0" indent="0">
              <a:buNone/>
            </a:pPr>
            <a:endParaRPr lang="it-IT" dirty="0">
              <a:solidFill>
                <a:schemeClr val="tx1">
                  <a:lumMod val="65000"/>
                  <a:lumOff val="35000"/>
                </a:schemeClr>
              </a:solidFill>
            </a:endParaRPr>
          </a:p>
          <a:p>
            <a:pPr marL="0" indent="0">
              <a:buNone/>
            </a:pPr>
            <a:endParaRPr lang="it-IT" dirty="0">
              <a:solidFill>
                <a:schemeClr val="tx1">
                  <a:lumMod val="65000"/>
                  <a:lumOff val="35000"/>
                </a:schemeClr>
              </a:solidFill>
            </a:endParaRPr>
          </a:p>
          <a:p>
            <a:pPr marL="0" indent="0">
              <a:buNone/>
            </a:pPr>
            <a:endParaRPr lang="it-IT" dirty="0">
              <a:solidFill>
                <a:schemeClr val="tx1">
                  <a:lumMod val="65000"/>
                  <a:lumOff val="35000"/>
                </a:schemeClr>
              </a:solidFill>
            </a:endParaRPr>
          </a:p>
          <a:p>
            <a:r>
              <a:rPr lang="it-IT" dirty="0">
                <a:solidFill>
                  <a:schemeClr val="tx1">
                    <a:lumMod val="65000"/>
                    <a:lumOff val="35000"/>
                  </a:schemeClr>
                </a:solidFill>
              </a:rPr>
              <a:t>Correlazione negativa tra inflazione e Debito/GDP(-0,65)</a:t>
            </a:r>
          </a:p>
        </p:txBody>
      </p:sp>
    </p:spTree>
    <p:extLst>
      <p:ext uri="{BB962C8B-B14F-4D97-AF65-F5344CB8AC3E}">
        <p14:creationId xmlns:p14="http://schemas.microsoft.com/office/powerpoint/2010/main" val="16882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5E41B80A-23E3-7F6C-C4DF-AF893C6B4298}"/>
              </a:ext>
            </a:extLst>
          </p:cNvPr>
          <p:cNvSpPr>
            <a:spLocks noGrp="1"/>
          </p:cNvSpPr>
          <p:nvPr>
            <p:ph idx="1"/>
          </p:nvPr>
        </p:nvSpPr>
        <p:spPr>
          <a:xfrm>
            <a:off x="677334" y="1366685"/>
            <a:ext cx="8323726" cy="4759479"/>
          </a:xfrm>
        </p:spPr>
        <p:txBody>
          <a:bodyPr>
            <a:noAutofit/>
          </a:bodyPr>
          <a:lstStyle/>
          <a:p>
            <a:pPr marL="0" indent="0">
              <a:buNone/>
            </a:pPr>
            <a:r>
              <a:rPr lang="it-IT" sz="1000" dirty="0">
                <a:solidFill>
                  <a:schemeClr val="tx1">
                    <a:lumMod val="65000"/>
                    <a:lumOff val="35000"/>
                  </a:schemeClr>
                </a:solidFill>
              </a:rPr>
              <a:t>lm(formula = DefenseBudget ~ GDP + Population + Inflation + `World Conflict` + </a:t>
            </a:r>
          </a:p>
          <a:p>
            <a:pPr marL="0" indent="0">
              <a:buNone/>
            </a:pPr>
            <a:r>
              <a:rPr lang="it-IT" sz="1000" dirty="0">
                <a:solidFill>
                  <a:schemeClr val="tx1">
                    <a:lumMod val="65000"/>
                    <a:lumOff val="35000"/>
                  </a:schemeClr>
                </a:solidFill>
              </a:rPr>
              <a:t>    `Crude oil price` + `Debt/GDP` + Democrats + `Gini index` + </a:t>
            </a:r>
          </a:p>
          <a:p>
            <a:pPr marL="0" indent="0">
              <a:buNone/>
            </a:pPr>
            <a:r>
              <a:rPr lang="it-IT" sz="1000" dirty="0">
                <a:solidFill>
                  <a:schemeClr val="tx1">
                    <a:lumMod val="65000"/>
                    <a:lumOff val="35000"/>
                  </a:schemeClr>
                </a:solidFill>
              </a:rPr>
              <a:t>    `Total crimes` + Immigrants + `Health Expenditures`, data = MS_training)</a:t>
            </a:r>
          </a:p>
          <a:p>
            <a:pPr marL="0" indent="0">
              <a:buNone/>
            </a:pPr>
            <a:r>
              <a:rPr lang="it-IT" sz="1000" dirty="0">
                <a:solidFill>
                  <a:schemeClr val="tx1">
                    <a:lumMod val="65000"/>
                    <a:lumOff val="35000"/>
                  </a:schemeClr>
                </a:solidFill>
              </a:rPr>
              <a:t>Coefficients:         Estimate      Std.Error   t-value   Pr(&gt;|t|)    </a:t>
            </a:r>
          </a:p>
          <a:p>
            <a:pPr marL="0" indent="0">
              <a:buNone/>
            </a:pPr>
            <a:r>
              <a:rPr lang="it-IT" sz="1000" dirty="0">
                <a:solidFill>
                  <a:schemeClr val="tx1">
                    <a:lumMod val="65000"/>
                    <a:lumOff val="35000"/>
                  </a:schemeClr>
                </a:solidFill>
              </a:rPr>
              <a:t>(Intercept)            1.160e+03  5.360e+02   2.163  0.03672 *  </a:t>
            </a:r>
          </a:p>
          <a:p>
            <a:pPr marL="0" indent="0">
              <a:buNone/>
            </a:pPr>
            <a:r>
              <a:rPr lang="it-IT" sz="1000" dirty="0">
                <a:solidFill>
                  <a:schemeClr val="tx1">
                    <a:lumMod val="65000"/>
                    <a:lumOff val="35000"/>
                  </a:schemeClr>
                </a:solidFill>
              </a:rPr>
              <a:t>GDP                    2.886e-02  1.730e-02   1.668  0.10335    </a:t>
            </a:r>
          </a:p>
          <a:p>
            <a:pPr marL="0" indent="0">
              <a:buNone/>
            </a:pPr>
            <a:r>
              <a:rPr lang="it-IT" sz="1000" dirty="0">
                <a:solidFill>
                  <a:schemeClr val="tx1">
                    <a:lumMod val="65000"/>
                    <a:lumOff val="35000"/>
                  </a:schemeClr>
                </a:solidFill>
              </a:rPr>
              <a:t>Population            -3.161e+00  2.314e+00  -1.366  0.17975    </a:t>
            </a:r>
          </a:p>
          <a:p>
            <a:pPr marL="0" indent="0">
              <a:buNone/>
            </a:pPr>
            <a:r>
              <a:rPr lang="it-IT" sz="1000" dirty="0">
                <a:solidFill>
                  <a:schemeClr val="tx1">
                    <a:lumMod val="65000"/>
                    <a:lumOff val="35000"/>
                  </a:schemeClr>
                </a:solidFill>
              </a:rPr>
              <a:t>Inflation             -1.052e+03  3.161e+02  -3.328  0.00192 ** </a:t>
            </a:r>
          </a:p>
          <a:p>
            <a:pPr marL="0" indent="0">
              <a:buNone/>
            </a:pPr>
            <a:r>
              <a:rPr lang="it-IT" sz="1000" dirty="0">
                <a:solidFill>
                  <a:schemeClr val="tx1">
                    <a:lumMod val="65000"/>
                    <a:lumOff val="35000"/>
                  </a:schemeClr>
                </a:solidFill>
              </a:rPr>
              <a:t>`World Conflict`      -6.520e-01  1.341e+00  -0.486  0.62960    </a:t>
            </a:r>
          </a:p>
          <a:p>
            <a:pPr marL="0" indent="0">
              <a:buNone/>
            </a:pPr>
            <a:r>
              <a:rPr lang="it-IT" sz="1000" dirty="0">
                <a:solidFill>
                  <a:schemeClr val="tx1">
                    <a:lumMod val="65000"/>
                    <a:lumOff val="35000"/>
                  </a:schemeClr>
                </a:solidFill>
              </a:rPr>
              <a:t>`Crude oil price`      2.904e+00  6.061e-01   4.792 2.41e-05 ***</a:t>
            </a:r>
          </a:p>
          <a:p>
            <a:pPr marL="0" indent="0">
              <a:buNone/>
            </a:pPr>
            <a:r>
              <a:rPr lang="it-IT" sz="1000" dirty="0">
                <a:solidFill>
                  <a:schemeClr val="tx1">
                    <a:lumMod val="65000"/>
                    <a:lumOff val="35000"/>
                  </a:schemeClr>
                </a:solidFill>
              </a:rPr>
              <a:t>`Debt/GDP`             1.112e+00  9.643e-01   1.153  0.25591    </a:t>
            </a:r>
          </a:p>
          <a:p>
            <a:pPr marL="0" indent="0">
              <a:buNone/>
            </a:pPr>
            <a:r>
              <a:rPr lang="it-IT" sz="1000" dirty="0">
                <a:solidFill>
                  <a:schemeClr val="tx1">
                    <a:lumMod val="65000"/>
                    <a:lumOff val="35000"/>
                  </a:schemeClr>
                </a:solidFill>
              </a:rPr>
              <a:t>Democrats              1.551e-01  2.052e-01   0.756  0.45430    </a:t>
            </a:r>
          </a:p>
          <a:p>
            <a:pPr marL="0" indent="0">
              <a:buNone/>
            </a:pPr>
            <a:r>
              <a:rPr lang="it-IT" sz="1000" dirty="0">
                <a:solidFill>
                  <a:schemeClr val="tx1">
                    <a:lumMod val="65000"/>
                    <a:lumOff val="35000"/>
                  </a:schemeClr>
                </a:solidFill>
              </a:rPr>
              <a:t>`Gini index`          -2.157e+01  7.099e+00  -3.039  0.00423 ** </a:t>
            </a:r>
          </a:p>
          <a:p>
            <a:pPr marL="0" indent="0">
              <a:buNone/>
            </a:pPr>
            <a:r>
              <a:rPr lang="it-IT" sz="1000" dirty="0">
                <a:solidFill>
                  <a:schemeClr val="tx1">
                    <a:lumMod val="65000"/>
                    <a:lumOff val="35000"/>
                  </a:schemeClr>
                </a:solidFill>
              </a:rPr>
              <a:t>`Total crimes`         7.878e-06  6.741e-06   1.169  0.24968    </a:t>
            </a:r>
          </a:p>
          <a:p>
            <a:pPr marL="0" indent="0">
              <a:buNone/>
            </a:pPr>
            <a:r>
              <a:rPr lang="it-IT" sz="1000" dirty="0">
                <a:solidFill>
                  <a:schemeClr val="tx1">
                    <a:lumMod val="65000"/>
                    <a:lumOff val="35000"/>
                  </a:schemeClr>
                </a:solidFill>
              </a:rPr>
              <a:t>Immigrants            -6.557e-06  2.687e-05  -0.244  0.80852    </a:t>
            </a:r>
          </a:p>
          <a:p>
            <a:pPr marL="0" indent="0">
              <a:buNone/>
            </a:pPr>
            <a:r>
              <a:rPr lang="it-IT" sz="1000" dirty="0">
                <a:solidFill>
                  <a:schemeClr val="tx1">
                    <a:lumMod val="65000"/>
                    <a:lumOff val="35000"/>
                  </a:schemeClr>
                </a:solidFill>
              </a:rPr>
              <a:t>`Health Expenditures`  3.303e+01  1.650e+01   2.001  0.05234 .  </a:t>
            </a:r>
          </a:p>
        </p:txBody>
      </p:sp>
      <p:sp>
        <p:nvSpPr>
          <p:cNvPr id="2" name="Titolo 1">
            <a:extLst>
              <a:ext uri="{FF2B5EF4-FFF2-40B4-BE49-F238E27FC236}">
                <a16:creationId xmlns:a16="http://schemas.microsoft.com/office/drawing/2014/main" id="{412E5760-F714-BAAD-83EC-DB914622CC3D}"/>
              </a:ext>
            </a:extLst>
          </p:cNvPr>
          <p:cNvSpPr>
            <a:spLocks noGrp="1"/>
          </p:cNvSpPr>
          <p:nvPr>
            <p:ph type="title"/>
          </p:nvPr>
        </p:nvSpPr>
        <p:spPr/>
        <p:txBody>
          <a:bodyPr/>
          <a:lstStyle/>
          <a:p>
            <a:r>
              <a:rPr lang="it-IT" dirty="0"/>
              <a:t>Modello con tutte le covariate</a:t>
            </a:r>
          </a:p>
        </p:txBody>
      </p:sp>
      <p:sp>
        <p:nvSpPr>
          <p:cNvPr id="5" name="CasellaDiTesto 4">
            <a:extLst>
              <a:ext uri="{FF2B5EF4-FFF2-40B4-BE49-F238E27FC236}">
                <a16:creationId xmlns:a16="http://schemas.microsoft.com/office/drawing/2014/main" id="{3647FF43-5200-CC0C-82B7-82474F50E2F7}"/>
              </a:ext>
            </a:extLst>
          </p:cNvPr>
          <p:cNvSpPr txBox="1"/>
          <p:nvPr/>
        </p:nvSpPr>
        <p:spPr>
          <a:xfrm>
            <a:off x="4839197" y="4927601"/>
            <a:ext cx="4025392" cy="861774"/>
          </a:xfrm>
          <a:prstGeom prst="rect">
            <a:avLst/>
          </a:prstGeom>
          <a:noFill/>
        </p:spPr>
        <p:txBody>
          <a:bodyPr wrap="square">
            <a:spAutoFit/>
          </a:bodyPr>
          <a:lstStyle/>
          <a:p>
            <a:r>
              <a:rPr lang="it-IT" sz="1000" dirty="0">
                <a:solidFill>
                  <a:schemeClr val="tx1">
                    <a:lumMod val="65000"/>
                    <a:lumOff val="35000"/>
                  </a:schemeClr>
                </a:solidFill>
              </a:rPr>
              <a:t>Signif. codes:  0 ‘***’ 0.001 ‘**’ 0.01 ‘*’ 0.05 ‘.’ 0.1 ‘ ’ 1</a:t>
            </a:r>
          </a:p>
          <a:p>
            <a:pPr marL="0" indent="0">
              <a:buNone/>
            </a:pPr>
            <a:endParaRPr lang="it-IT" sz="1000" dirty="0">
              <a:solidFill>
                <a:schemeClr val="tx1">
                  <a:lumMod val="65000"/>
                  <a:lumOff val="35000"/>
                </a:schemeClr>
              </a:solidFill>
            </a:endParaRPr>
          </a:p>
          <a:p>
            <a:pPr marL="0" indent="0">
              <a:buNone/>
            </a:pPr>
            <a:r>
              <a:rPr lang="it-IT" sz="1000" dirty="0">
                <a:solidFill>
                  <a:schemeClr val="tx1">
                    <a:lumMod val="65000"/>
                    <a:lumOff val="35000"/>
                  </a:schemeClr>
                </a:solidFill>
              </a:rPr>
              <a:t>Residual standard error: 30.27 on 39 degrees of freedom</a:t>
            </a:r>
          </a:p>
          <a:p>
            <a:pPr marL="0" indent="0">
              <a:buNone/>
            </a:pPr>
            <a:r>
              <a:rPr lang="it-IT" sz="1000" dirty="0">
                <a:solidFill>
                  <a:schemeClr val="tx1">
                    <a:lumMod val="65000"/>
                    <a:lumOff val="35000"/>
                  </a:schemeClr>
                </a:solidFill>
              </a:rPr>
              <a:t>Multiple R-squared:  0.9788,	Adjusted R-squared:  0.9728 </a:t>
            </a:r>
          </a:p>
          <a:p>
            <a:pPr marL="0" indent="0">
              <a:buNone/>
            </a:pPr>
            <a:r>
              <a:rPr lang="it-IT" sz="1000" dirty="0">
                <a:solidFill>
                  <a:schemeClr val="tx1">
                    <a:lumMod val="65000"/>
                    <a:lumOff val="35000"/>
                  </a:schemeClr>
                </a:solidFill>
              </a:rPr>
              <a:t>F-statistic: 163.7 on 11 and 39 DF,  p-value: &lt; 2.2e-16</a:t>
            </a:r>
          </a:p>
        </p:txBody>
      </p:sp>
    </p:spTree>
    <p:extLst>
      <p:ext uri="{BB962C8B-B14F-4D97-AF65-F5344CB8AC3E}">
        <p14:creationId xmlns:p14="http://schemas.microsoft.com/office/powerpoint/2010/main" val="673501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fico su documento con penna">
            <a:extLst>
              <a:ext uri="{FF2B5EF4-FFF2-40B4-BE49-F238E27FC236}">
                <a16:creationId xmlns:a16="http://schemas.microsoft.com/office/drawing/2014/main" id="{8551DA7C-C4E0-4736-39FC-3AAB8E348552}"/>
              </a:ext>
            </a:extLst>
          </p:cNvPr>
          <p:cNvPicPr>
            <a:picLocks noChangeAspect="1"/>
          </p:cNvPicPr>
          <p:nvPr/>
        </p:nvPicPr>
        <p:blipFill rotWithShape="1">
          <a:blip r:embed="rId2"/>
          <a:srcRect l="18307" r="4584"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olo 1">
            <a:extLst>
              <a:ext uri="{FF2B5EF4-FFF2-40B4-BE49-F238E27FC236}">
                <a16:creationId xmlns:a16="http://schemas.microsoft.com/office/drawing/2014/main" id="{358E2CD4-9091-6429-13F4-624A30D837AD}"/>
              </a:ext>
            </a:extLst>
          </p:cNvPr>
          <p:cNvSpPr>
            <a:spLocks noGrp="1"/>
          </p:cNvSpPr>
          <p:nvPr>
            <p:ph type="title"/>
          </p:nvPr>
        </p:nvSpPr>
        <p:spPr>
          <a:xfrm>
            <a:off x="677333" y="609600"/>
            <a:ext cx="3851123" cy="1320800"/>
          </a:xfrm>
        </p:spPr>
        <p:txBody>
          <a:bodyPr>
            <a:normAutofit/>
          </a:bodyPr>
          <a:lstStyle/>
          <a:p>
            <a:r>
              <a:rPr lang="it-IT" b="1" dirty="0"/>
              <a:t>Overview</a:t>
            </a:r>
          </a:p>
        </p:txBody>
      </p:sp>
      <p:sp>
        <p:nvSpPr>
          <p:cNvPr id="3" name="Segnaposto contenuto 2">
            <a:extLst>
              <a:ext uri="{FF2B5EF4-FFF2-40B4-BE49-F238E27FC236}">
                <a16:creationId xmlns:a16="http://schemas.microsoft.com/office/drawing/2014/main" id="{84C32779-B6A9-454A-0678-87B4CB3CA692}"/>
              </a:ext>
            </a:extLst>
          </p:cNvPr>
          <p:cNvSpPr>
            <a:spLocks noGrp="1"/>
          </p:cNvSpPr>
          <p:nvPr>
            <p:ph idx="1"/>
          </p:nvPr>
        </p:nvSpPr>
        <p:spPr>
          <a:xfrm>
            <a:off x="677334" y="1278195"/>
            <a:ext cx="3851122" cy="4763168"/>
          </a:xfrm>
        </p:spPr>
        <p:txBody>
          <a:bodyPr>
            <a:normAutofit fontScale="92500" lnSpcReduction="20000"/>
          </a:bodyPr>
          <a:lstStyle/>
          <a:p>
            <a:pPr marL="457200">
              <a:lnSpc>
                <a:spcPct val="90000"/>
              </a:lnSpc>
            </a:pPr>
            <a:r>
              <a:rPr lang="en-US" sz="2200" dirty="0"/>
              <a:t>Introduzione</a:t>
            </a:r>
          </a:p>
          <a:p>
            <a:pPr marL="457200">
              <a:lnSpc>
                <a:spcPct val="90000"/>
              </a:lnSpc>
            </a:pPr>
            <a:r>
              <a:rPr lang="en-US" sz="2200" dirty="0"/>
              <a:t>Presentazione dataset</a:t>
            </a:r>
          </a:p>
          <a:p>
            <a:pPr marL="457200">
              <a:lnSpc>
                <a:spcPct val="90000"/>
              </a:lnSpc>
            </a:pPr>
            <a:r>
              <a:rPr lang="en-US" sz="2200" dirty="0"/>
              <a:t>Prima analisi parametri economici</a:t>
            </a:r>
          </a:p>
          <a:p>
            <a:pPr marL="457200">
              <a:lnSpc>
                <a:spcPct val="90000"/>
              </a:lnSpc>
            </a:pPr>
            <a:r>
              <a:rPr lang="en-US" sz="2200" dirty="0"/>
              <a:t>Collinearità covariate</a:t>
            </a:r>
          </a:p>
          <a:p>
            <a:pPr marL="457200">
              <a:lnSpc>
                <a:spcPct val="90000"/>
              </a:lnSpc>
            </a:pPr>
            <a:r>
              <a:rPr lang="en-US" sz="2200" dirty="0"/>
              <a:t>Metodo AIC per scelta covariate</a:t>
            </a:r>
          </a:p>
          <a:p>
            <a:pPr marL="457200">
              <a:lnSpc>
                <a:spcPct val="90000"/>
              </a:lnSpc>
            </a:pPr>
            <a:r>
              <a:rPr lang="en-US" sz="2200" dirty="0"/>
              <a:t>Modello lineare finale</a:t>
            </a:r>
          </a:p>
          <a:p>
            <a:pPr marL="457200">
              <a:lnSpc>
                <a:spcPct val="90000"/>
              </a:lnSpc>
            </a:pPr>
            <a:r>
              <a:rPr lang="en-US" sz="2200" dirty="0"/>
              <a:t>Verifica ipotesi normalità e omoschedasticità</a:t>
            </a:r>
          </a:p>
          <a:p>
            <a:pPr marL="457200">
              <a:lnSpc>
                <a:spcPct val="90000"/>
              </a:lnSpc>
            </a:pPr>
            <a:r>
              <a:rPr lang="en-US" sz="2200" dirty="0"/>
              <a:t>Previsioni</a:t>
            </a:r>
          </a:p>
          <a:p>
            <a:pPr marL="457200">
              <a:lnSpc>
                <a:spcPct val="90000"/>
              </a:lnSpc>
            </a:pPr>
            <a:r>
              <a:rPr lang="en-US" sz="2200" dirty="0"/>
              <a:t>Cross-validation </a:t>
            </a:r>
          </a:p>
          <a:p>
            <a:pPr marL="457200">
              <a:lnSpc>
                <a:spcPct val="90000"/>
              </a:lnSpc>
            </a:pPr>
            <a:r>
              <a:rPr lang="en-US" sz="2200" dirty="0"/>
              <a:t>Criticità del modello</a:t>
            </a:r>
          </a:p>
          <a:p>
            <a:pPr marL="457200">
              <a:lnSpc>
                <a:spcPct val="90000"/>
              </a:lnSpc>
            </a:pPr>
            <a:r>
              <a:rPr lang="en-US" sz="2200" dirty="0"/>
              <a:t>Punti influenti</a:t>
            </a:r>
          </a:p>
          <a:p>
            <a:pPr marL="114300" indent="0">
              <a:lnSpc>
                <a:spcPct val="90000"/>
              </a:lnSpc>
              <a:buNone/>
            </a:pPr>
            <a:endParaRPr lang="en-US" sz="1500" dirty="0"/>
          </a:p>
          <a:p>
            <a:pPr marL="114300" indent="0">
              <a:lnSpc>
                <a:spcPct val="90000"/>
              </a:lnSpc>
              <a:buNone/>
            </a:pPr>
            <a:endParaRPr lang="en-US" sz="1500" dirty="0"/>
          </a:p>
          <a:p>
            <a:pPr>
              <a:lnSpc>
                <a:spcPct val="90000"/>
              </a:lnSpc>
            </a:pPr>
            <a:endParaRPr lang="it-IT" sz="1500" dirty="0"/>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1152688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0E3FA9-0E83-DCDC-61C8-E5027BD47233}"/>
              </a:ext>
            </a:extLst>
          </p:cNvPr>
          <p:cNvSpPr>
            <a:spLocks noGrp="1"/>
          </p:cNvSpPr>
          <p:nvPr>
            <p:ph type="title"/>
          </p:nvPr>
        </p:nvSpPr>
        <p:spPr/>
        <p:txBody>
          <a:bodyPr anchor="t">
            <a:normAutofit/>
          </a:bodyPr>
          <a:lstStyle/>
          <a:p>
            <a:r>
              <a:rPr lang="it-IT" dirty="0"/>
              <a:t>Collinearità delle covariate: Vif</a:t>
            </a:r>
          </a:p>
        </p:txBody>
      </p:sp>
      <p:pic>
        <p:nvPicPr>
          <p:cNvPr id="22" name="Segnaposto contenuto 21" descr="Immagine che contiene testo, schermata, Carattere, numero&#10;&#10;Descrizione generata automaticamente">
            <a:extLst>
              <a:ext uri="{FF2B5EF4-FFF2-40B4-BE49-F238E27FC236}">
                <a16:creationId xmlns:a16="http://schemas.microsoft.com/office/drawing/2014/main" id="{71534B3E-7A5C-2DC0-E690-5C5CBC8722E9}"/>
              </a:ext>
            </a:extLst>
          </p:cNvPr>
          <p:cNvPicPr>
            <a:picLocks noGrp="1" noChangeAspect="1"/>
          </p:cNvPicPr>
          <p:nvPr>
            <p:ph idx="1"/>
          </p:nvPr>
        </p:nvPicPr>
        <p:blipFill>
          <a:blip r:embed="rId2"/>
          <a:stretch>
            <a:fillRect/>
          </a:stretch>
        </p:blipFill>
        <p:spPr>
          <a:xfrm>
            <a:off x="677334" y="1745065"/>
            <a:ext cx="7886700" cy="3367869"/>
          </a:xfrm>
        </p:spPr>
      </p:pic>
    </p:spTree>
    <p:extLst>
      <p:ext uri="{BB962C8B-B14F-4D97-AF65-F5344CB8AC3E}">
        <p14:creationId xmlns:p14="http://schemas.microsoft.com/office/powerpoint/2010/main" val="2878072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DD9594-F5E5-B177-367B-9E99D57A82D7}"/>
              </a:ext>
            </a:extLst>
          </p:cNvPr>
          <p:cNvSpPr>
            <a:spLocks noGrp="1"/>
          </p:cNvSpPr>
          <p:nvPr>
            <p:ph type="title"/>
          </p:nvPr>
        </p:nvSpPr>
        <p:spPr/>
        <p:txBody>
          <a:bodyPr>
            <a:normAutofit/>
          </a:bodyPr>
          <a:lstStyle/>
          <a:p>
            <a:r>
              <a:rPr lang="it-IT" dirty="0"/>
              <a:t>Selezione delle predittori: Metodo AIC</a:t>
            </a:r>
          </a:p>
        </p:txBody>
      </p:sp>
      <p:sp>
        <p:nvSpPr>
          <p:cNvPr id="3" name="Segnaposto contenuto 2">
            <a:extLst>
              <a:ext uri="{FF2B5EF4-FFF2-40B4-BE49-F238E27FC236}">
                <a16:creationId xmlns:a16="http://schemas.microsoft.com/office/drawing/2014/main" id="{3B51CE17-9938-7C14-4E05-22670B21DDDA}"/>
              </a:ext>
            </a:extLst>
          </p:cNvPr>
          <p:cNvSpPr>
            <a:spLocks noGrp="1"/>
          </p:cNvSpPr>
          <p:nvPr>
            <p:ph idx="1"/>
          </p:nvPr>
        </p:nvSpPr>
        <p:spPr>
          <a:xfrm>
            <a:off x="677334" y="1459424"/>
            <a:ext cx="8323726" cy="4788976"/>
          </a:xfrm>
        </p:spPr>
        <p:txBody>
          <a:bodyPr>
            <a:normAutofit/>
          </a:bodyPr>
          <a:lstStyle/>
          <a:p>
            <a:pPr marL="0" indent="0">
              <a:buNone/>
            </a:pPr>
            <a:r>
              <a:rPr lang="it-IT" sz="1600" dirty="0">
                <a:solidFill>
                  <a:schemeClr val="tx1">
                    <a:lumMod val="65000"/>
                    <a:lumOff val="35000"/>
                  </a:schemeClr>
                </a:solidFill>
              </a:rPr>
              <a:t>Step:  AIC=351.91</a:t>
            </a:r>
          </a:p>
          <a:p>
            <a:pPr marL="0" indent="0">
              <a:buNone/>
            </a:pPr>
            <a:r>
              <a:rPr lang="it-IT" sz="1600" dirty="0">
                <a:solidFill>
                  <a:schemeClr val="tx1">
                    <a:lumMod val="65000"/>
                    <a:lumOff val="35000"/>
                  </a:schemeClr>
                </a:solidFill>
              </a:rPr>
              <a:t>DefenseBudget ~ GDP + Population + Inflation + `Crude oil price` + </a:t>
            </a:r>
          </a:p>
          <a:p>
            <a:pPr marL="0" indent="0">
              <a:buNone/>
            </a:pPr>
            <a:r>
              <a:rPr lang="it-IT" sz="1600" dirty="0">
                <a:solidFill>
                  <a:schemeClr val="tx1">
                    <a:lumMod val="65000"/>
                    <a:lumOff val="35000"/>
                  </a:schemeClr>
                </a:solidFill>
              </a:rPr>
              <a:t>    `Gini index` + `Health Expenditures`</a:t>
            </a:r>
          </a:p>
          <a:p>
            <a:pPr marL="0" indent="0">
              <a:buNone/>
            </a:pPr>
            <a:endParaRPr lang="it-IT" sz="1600" dirty="0">
              <a:solidFill>
                <a:schemeClr val="tx1">
                  <a:lumMod val="65000"/>
                  <a:lumOff val="35000"/>
                </a:schemeClr>
              </a:solidFill>
            </a:endParaRPr>
          </a:p>
          <a:p>
            <a:pPr marL="0" indent="0">
              <a:buNone/>
            </a:pPr>
            <a:r>
              <a:rPr lang="it-IT" sz="1600" dirty="0">
                <a:solidFill>
                  <a:schemeClr val="tx1">
                    <a:lumMod val="65000"/>
                    <a:lumOff val="35000"/>
                  </a:schemeClr>
                </a:solidFill>
              </a:rPr>
              <a:t>                              Df 		Sum of Sq   		RSS    		AIC</a:t>
            </a:r>
          </a:p>
          <a:p>
            <a:pPr marL="0" indent="0">
              <a:buNone/>
            </a:pPr>
            <a:r>
              <a:rPr lang="it-IT" sz="1600" dirty="0">
                <a:solidFill>
                  <a:schemeClr val="tx1">
                    <a:lumMod val="65000"/>
                    <a:lumOff val="35000"/>
                  </a:schemeClr>
                </a:solidFill>
              </a:rPr>
              <a:t>&lt;none&gt;                               					38462		351.91</a:t>
            </a:r>
          </a:p>
          <a:p>
            <a:pPr marL="0" indent="0">
              <a:buNone/>
            </a:pPr>
            <a:r>
              <a:rPr lang="it-IT" sz="1600" dirty="0">
                <a:solidFill>
                  <a:schemeClr val="tx1">
                    <a:lumMod val="65000"/>
                    <a:lumOff val="35000"/>
                  </a:schemeClr>
                </a:solidFill>
              </a:rPr>
              <a:t>- GDP                     	1		6386.3 			44849 		357.74</a:t>
            </a:r>
          </a:p>
          <a:p>
            <a:pPr marL="0" indent="0">
              <a:buNone/>
            </a:pPr>
            <a:r>
              <a:rPr lang="it-IT" sz="1600" dirty="0">
                <a:solidFill>
                  <a:schemeClr val="tx1">
                    <a:lumMod val="65000"/>
                    <a:lumOff val="35000"/>
                  </a:schemeClr>
                </a:solidFill>
              </a:rPr>
              <a:t>- Population            1    		6416.3 			44879 		357.77</a:t>
            </a:r>
          </a:p>
          <a:p>
            <a:pPr marL="0" indent="0">
              <a:buNone/>
            </a:pPr>
            <a:r>
              <a:rPr lang="it-IT" sz="1600" dirty="0">
                <a:solidFill>
                  <a:schemeClr val="tx1">
                    <a:lumMod val="65000"/>
                    <a:lumOff val="35000"/>
                  </a:schemeClr>
                </a:solidFill>
              </a:rPr>
              <a:t>- `Gini index`         1 		10161.9 			48624 		361.86</a:t>
            </a:r>
          </a:p>
          <a:p>
            <a:pPr marL="0" indent="0">
              <a:buNone/>
            </a:pPr>
            <a:r>
              <a:rPr lang="it-IT" sz="1600" dirty="0">
                <a:solidFill>
                  <a:schemeClr val="tx1">
                    <a:lumMod val="65000"/>
                    <a:lumOff val="35000"/>
                  </a:schemeClr>
                </a:solidFill>
              </a:rPr>
              <a:t>- Inflation               1		13336.0 			51799 		365.09</a:t>
            </a:r>
          </a:p>
          <a:p>
            <a:pPr marL="0" indent="0">
              <a:buNone/>
            </a:pPr>
            <a:r>
              <a:rPr lang="it-IT" sz="1600" dirty="0">
                <a:solidFill>
                  <a:schemeClr val="tx1">
                    <a:lumMod val="65000"/>
                    <a:lumOff val="35000"/>
                  </a:schemeClr>
                </a:solidFill>
              </a:rPr>
              <a:t>- Health Exp		1 		26547.1			65010 		376.67</a:t>
            </a:r>
          </a:p>
          <a:p>
            <a:pPr marL="0" indent="0">
              <a:buNone/>
            </a:pPr>
            <a:r>
              <a:rPr lang="it-IT" sz="1600" dirty="0">
                <a:solidFill>
                  <a:schemeClr val="tx1">
                    <a:lumMod val="65000"/>
                    <a:lumOff val="35000"/>
                  </a:schemeClr>
                </a:solidFill>
              </a:rPr>
              <a:t>- `Crude oil price`  1   		26942.2 			65405 		376.98</a:t>
            </a:r>
          </a:p>
        </p:txBody>
      </p:sp>
    </p:spTree>
    <p:extLst>
      <p:ext uri="{BB962C8B-B14F-4D97-AF65-F5344CB8AC3E}">
        <p14:creationId xmlns:p14="http://schemas.microsoft.com/office/powerpoint/2010/main" val="1715478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821CE2-C0FA-C9D4-9632-568561A05517}"/>
              </a:ext>
            </a:extLst>
          </p:cNvPr>
          <p:cNvSpPr>
            <a:spLocks noGrp="1"/>
          </p:cNvSpPr>
          <p:nvPr>
            <p:ph type="title"/>
          </p:nvPr>
        </p:nvSpPr>
        <p:spPr/>
        <p:txBody>
          <a:bodyPr>
            <a:normAutofit/>
          </a:bodyPr>
          <a:lstStyle/>
          <a:p>
            <a:r>
              <a:rPr lang="it-IT" dirty="0"/>
              <a:t>Selezione delle variabili: Metodo AIC</a:t>
            </a:r>
          </a:p>
        </p:txBody>
      </p:sp>
      <p:sp>
        <p:nvSpPr>
          <p:cNvPr id="3" name="Segnaposto contenuto 2">
            <a:extLst>
              <a:ext uri="{FF2B5EF4-FFF2-40B4-BE49-F238E27FC236}">
                <a16:creationId xmlns:a16="http://schemas.microsoft.com/office/drawing/2014/main" id="{D2AC7F3A-AD74-B8D3-613F-6678B58A857B}"/>
              </a:ext>
            </a:extLst>
          </p:cNvPr>
          <p:cNvSpPr>
            <a:spLocks noGrp="1"/>
          </p:cNvSpPr>
          <p:nvPr>
            <p:ph idx="1"/>
          </p:nvPr>
        </p:nvSpPr>
        <p:spPr>
          <a:xfrm>
            <a:off x="677334" y="1439760"/>
            <a:ext cx="5418666" cy="4808640"/>
          </a:xfrm>
        </p:spPr>
        <p:txBody>
          <a:bodyPr>
            <a:normAutofit fontScale="47500" lnSpcReduction="20000"/>
          </a:bodyPr>
          <a:lstStyle/>
          <a:p>
            <a:pPr marL="0" indent="0">
              <a:buNone/>
            </a:pPr>
            <a:r>
              <a:rPr lang="it-IT" sz="2600" dirty="0">
                <a:solidFill>
                  <a:schemeClr val="tx1">
                    <a:lumMod val="65000"/>
                    <a:lumOff val="35000"/>
                  </a:schemeClr>
                </a:solidFill>
              </a:rPr>
              <a:t>Coefficients:</a:t>
            </a:r>
          </a:p>
          <a:p>
            <a:pPr marL="0" indent="0">
              <a:buNone/>
            </a:pPr>
            <a:r>
              <a:rPr lang="it-IT" sz="2600" dirty="0">
                <a:solidFill>
                  <a:schemeClr val="tx1">
                    <a:lumMod val="65000"/>
                    <a:lumOff val="35000"/>
                  </a:schemeClr>
                </a:solidFill>
              </a:rPr>
              <a:t>                                    Estimate   Std. Error    t-value Pr(&gt;|t|)    </a:t>
            </a:r>
          </a:p>
          <a:p>
            <a:pPr marL="0" indent="0">
              <a:buNone/>
            </a:pPr>
            <a:r>
              <a:rPr lang="it-IT" sz="2600" dirty="0">
                <a:solidFill>
                  <a:schemeClr val="tx1">
                    <a:lumMod val="65000"/>
                    <a:lumOff val="35000"/>
                  </a:schemeClr>
                </a:solidFill>
              </a:rPr>
              <a:t>(Intercept)                   1.329e+03  3.555e+02   3.740    0.000529 ***</a:t>
            </a:r>
          </a:p>
          <a:p>
            <a:pPr marL="0" indent="0">
              <a:buNone/>
            </a:pPr>
            <a:r>
              <a:rPr lang="it-IT" sz="2600" dirty="0">
                <a:solidFill>
                  <a:schemeClr val="tx1">
                    <a:lumMod val="65000"/>
                    <a:lumOff val="35000"/>
                  </a:schemeClr>
                </a:solidFill>
              </a:rPr>
              <a:t>GDP                              2.281e-02  8.441e-03   2.703    0.009731 ** </a:t>
            </a:r>
          </a:p>
          <a:p>
            <a:pPr marL="0" indent="0">
              <a:buNone/>
            </a:pPr>
            <a:r>
              <a:rPr lang="it-IT" sz="2600" dirty="0">
                <a:solidFill>
                  <a:schemeClr val="tx1">
                    <a:lumMod val="65000"/>
                    <a:lumOff val="35000"/>
                  </a:schemeClr>
                </a:solidFill>
              </a:rPr>
              <a:t>Population                   -3.658e+00  1.350e+00  -2.709   0.009573 ** </a:t>
            </a:r>
          </a:p>
          <a:p>
            <a:pPr marL="0" indent="0">
              <a:buNone/>
            </a:pPr>
            <a:r>
              <a:rPr lang="it-IT" sz="2600" dirty="0">
                <a:solidFill>
                  <a:schemeClr val="tx1">
                    <a:lumMod val="65000"/>
                    <a:lumOff val="35000"/>
                  </a:schemeClr>
                </a:solidFill>
              </a:rPr>
              <a:t>Inflation                      -1.064e+03  2.724e+02  -3.906   0.000319 ***</a:t>
            </a:r>
          </a:p>
          <a:p>
            <a:pPr marL="0" indent="0">
              <a:buNone/>
            </a:pPr>
            <a:r>
              <a:rPr lang="it-IT" sz="2600" dirty="0">
                <a:solidFill>
                  <a:schemeClr val="tx1">
                    <a:lumMod val="65000"/>
                    <a:lumOff val="35000"/>
                  </a:schemeClr>
                </a:solidFill>
              </a:rPr>
              <a:t>`Crude oil price`          2.876e+00  5.180e-01   5.552    1.53e-06 ***</a:t>
            </a:r>
          </a:p>
          <a:p>
            <a:pPr marL="0" indent="0">
              <a:buNone/>
            </a:pPr>
            <a:r>
              <a:rPr lang="it-IT" sz="2600" dirty="0">
                <a:solidFill>
                  <a:schemeClr val="tx1">
                    <a:lumMod val="65000"/>
                    <a:lumOff val="35000"/>
                  </a:schemeClr>
                </a:solidFill>
              </a:rPr>
              <a:t>`Gini index`                -2.297e+01  6.736e+00  -3.410   0.001404 ** </a:t>
            </a:r>
          </a:p>
          <a:p>
            <a:pPr marL="0" indent="0">
              <a:buNone/>
            </a:pPr>
            <a:r>
              <a:rPr lang="it-IT" sz="2600" dirty="0">
                <a:solidFill>
                  <a:schemeClr val="tx1">
                    <a:lumMod val="65000"/>
                    <a:lumOff val="35000"/>
                  </a:schemeClr>
                </a:solidFill>
              </a:rPr>
              <a:t>`Health Expenditures`  5.167e+01  9.377e+00   5.511   1.76e-06 ***</a:t>
            </a:r>
          </a:p>
          <a:p>
            <a:pPr marL="0" indent="0">
              <a:buNone/>
            </a:pPr>
            <a:endParaRPr lang="it-IT" sz="2600" dirty="0">
              <a:solidFill>
                <a:schemeClr val="tx1">
                  <a:lumMod val="65000"/>
                  <a:lumOff val="35000"/>
                </a:schemeClr>
              </a:solidFill>
            </a:endParaRPr>
          </a:p>
          <a:p>
            <a:pPr marL="0" indent="0">
              <a:buNone/>
            </a:pPr>
            <a:r>
              <a:rPr lang="it-IT" sz="2600" dirty="0">
                <a:solidFill>
                  <a:schemeClr val="tx1">
                    <a:lumMod val="65000"/>
                    <a:lumOff val="35000"/>
                  </a:schemeClr>
                </a:solidFill>
              </a:rPr>
              <a:t>Signif. codes:  0 ‘***’ 0.001 ‘**’ 0.01 ‘*’ 0.05 ‘.’ 0.1 ‘ ’ 1</a:t>
            </a:r>
          </a:p>
          <a:p>
            <a:pPr marL="0" indent="0">
              <a:buNone/>
            </a:pPr>
            <a:endParaRPr lang="it-IT" sz="2600" dirty="0">
              <a:solidFill>
                <a:schemeClr val="tx1">
                  <a:lumMod val="65000"/>
                  <a:lumOff val="35000"/>
                </a:schemeClr>
              </a:solidFill>
            </a:endParaRPr>
          </a:p>
          <a:p>
            <a:pPr marL="0" indent="0">
              <a:buNone/>
            </a:pPr>
            <a:r>
              <a:rPr lang="it-IT" sz="2600" dirty="0">
                <a:solidFill>
                  <a:schemeClr val="tx1">
                    <a:lumMod val="65000"/>
                    <a:lumOff val="35000"/>
                  </a:schemeClr>
                </a:solidFill>
              </a:rPr>
              <a:t>Residual standard error: 29.57 on 44 degrees of freedom</a:t>
            </a:r>
          </a:p>
          <a:p>
            <a:pPr marL="0" indent="0">
              <a:buNone/>
            </a:pPr>
            <a:r>
              <a:rPr lang="it-IT" sz="2600" dirty="0">
                <a:solidFill>
                  <a:schemeClr val="tx1">
                    <a:lumMod val="65000"/>
                    <a:lumOff val="35000"/>
                  </a:schemeClr>
                </a:solidFill>
              </a:rPr>
              <a:t>Multiple R-squared:  0.9772,	Adjusted R-squared:  0.9741 </a:t>
            </a:r>
          </a:p>
          <a:p>
            <a:pPr marL="0" indent="0">
              <a:buNone/>
            </a:pPr>
            <a:r>
              <a:rPr lang="it-IT" sz="2600" dirty="0">
                <a:solidFill>
                  <a:schemeClr val="tx1">
                    <a:lumMod val="65000"/>
                    <a:lumOff val="35000"/>
                  </a:schemeClr>
                </a:solidFill>
              </a:rPr>
              <a:t>F-statistic: 313.9 on 6 and 44 DF,  p-value: &lt; 2.2e-16</a:t>
            </a:r>
          </a:p>
          <a:p>
            <a:pPr marL="0" indent="0">
              <a:buNone/>
            </a:pPr>
            <a:r>
              <a:rPr lang="it-IT" dirty="0">
                <a:solidFill>
                  <a:schemeClr val="tx1">
                    <a:lumMod val="65000"/>
                    <a:lumOff val="35000"/>
                  </a:schemeClr>
                </a:solidFill>
              </a:rPr>
              <a:t> </a:t>
            </a:r>
          </a:p>
        </p:txBody>
      </p:sp>
      <p:sp>
        <p:nvSpPr>
          <p:cNvPr id="5" name="CasellaDiTesto 4">
            <a:extLst>
              <a:ext uri="{FF2B5EF4-FFF2-40B4-BE49-F238E27FC236}">
                <a16:creationId xmlns:a16="http://schemas.microsoft.com/office/drawing/2014/main" id="{BEC4CED7-F0BA-0B07-DF5E-2D51EBC3D451}"/>
              </a:ext>
            </a:extLst>
          </p:cNvPr>
          <p:cNvSpPr txBox="1"/>
          <p:nvPr/>
        </p:nvSpPr>
        <p:spPr>
          <a:xfrm>
            <a:off x="6096000" y="2996518"/>
            <a:ext cx="3753556" cy="1754326"/>
          </a:xfrm>
          <a:prstGeom prst="rect">
            <a:avLst/>
          </a:prstGeom>
          <a:noFill/>
        </p:spPr>
        <p:txBody>
          <a:bodyPr wrap="square">
            <a:spAutoFit/>
          </a:bodyPr>
          <a:lstStyle/>
          <a:p>
            <a:pPr marL="0" indent="0">
              <a:buNone/>
            </a:pPr>
            <a:r>
              <a:rPr lang="it-IT" sz="1800" dirty="0">
                <a:solidFill>
                  <a:schemeClr val="tx1">
                    <a:lumMod val="65000"/>
                    <a:lumOff val="35000"/>
                  </a:schemeClr>
                </a:solidFill>
              </a:rPr>
              <a:t>Il modello lineare con le variabili suggerita da AIC risulta migliorato tantissimo in quanto tutti i </a:t>
            </a:r>
          </a:p>
          <a:p>
            <a:pPr marL="0" indent="0">
              <a:buNone/>
            </a:pPr>
            <a:r>
              <a:rPr lang="it-IT" sz="1800" dirty="0">
                <a:solidFill>
                  <a:schemeClr val="tx1">
                    <a:lumMod val="65000"/>
                    <a:lumOff val="35000"/>
                  </a:schemeClr>
                </a:solidFill>
              </a:rPr>
              <a:t>p-value associati all’ipotesi di nullità dei coefficienti sono molto bassi.</a:t>
            </a:r>
          </a:p>
        </p:txBody>
      </p:sp>
    </p:spTree>
    <p:extLst>
      <p:ext uri="{BB962C8B-B14F-4D97-AF65-F5344CB8AC3E}">
        <p14:creationId xmlns:p14="http://schemas.microsoft.com/office/powerpoint/2010/main" val="3465837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E03B14-9F90-4FDD-0899-E7F12B75748F}"/>
              </a:ext>
            </a:extLst>
          </p:cNvPr>
          <p:cNvSpPr>
            <a:spLocks noGrp="1"/>
          </p:cNvSpPr>
          <p:nvPr>
            <p:ph type="title"/>
          </p:nvPr>
        </p:nvSpPr>
        <p:spPr/>
        <p:txBody>
          <a:bodyPr/>
          <a:lstStyle/>
          <a:p>
            <a:r>
              <a:rPr lang="it-IT" dirty="0"/>
              <a:t>Vif con modello AIC</a:t>
            </a:r>
          </a:p>
        </p:txBody>
      </p:sp>
      <p:pic>
        <p:nvPicPr>
          <p:cNvPr id="7" name="Immagine 6" descr="Immagine che contiene testo, Carattere, schermata&#10;&#10;Descrizione generata automaticamente">
            <a:extLst>
              <a:ext uri="{FF2B5EF4-FFF2-40B4-BE49-F238E27FC236}">
                <a16:creationId xmlns:a16="http://schemas.microsoft.com/office/drawing/2014/main" id="{24D251E4-5401-636D-7651-FE700540777E}"/>
              </a:ext>
            </a:extLst>
          </p:cNvPr>
          <p:cNvPicPr>
            <a:picLocks noChangeAspect="1"/>
          </p:cNvPicPr>
          <p:nvPr/>
        </p:nvPicPr>
        <p:blipFill>
          <a:blip r:embed="rId2"/>
          <a:stretch>
            <a:fillRect/>
          </a:stretch>
        </p:blipFill>
        <p:spPr>
          <a:xfrm>
            <a:off x="677334" y="1464857"/>
            <a:ext cx="8106697" cy="2370485"/>
          </a:xfrm>
          <a:prstGeom prst="rect">
            <a:avLst/>
          </a:prstGeom>
        </p:spPr>
      </p:pic>
      <p:sp>
        <p:nvSpPr>
          <p:cNvPr id="8" name="CasellaDiTesto 7">
            <a:extLst>
              <a:ext uri="{FF2B5EF4-FFF2-40B4-BE49-F238E27FC236}">
                <a16:creationId xmlns:a16="http://schemas.microsoft.com/office/drawing/2014/main" id="{3F73680D-641C-F662-AFEC-354FE8B241AE}"/>
              </a:ext>
            </a:extLst>
          </p:cNvPr>
          <p:cNvSpPr txBox="1"/>
          <p:nvPr/>
        </p:nvSpPr>
        <p:spPr>
          <a:xfrm flipH="1">
            <a:off x="677334" y="4188937"/>
            <a:ext cx="8396312" cy="1477328"/>
          </a:xfrm>
          <a:prstGeom prst="rect">
            <a:avLst/>
          </a:prstGeom>
          <a:noFill/>
        </p:spPr>
        <p:txBody>
          <a:bodyPr wrap="square" rtlCol="0">
            <a:spAutoFit/>
          </a:bodyPr>
          <a:lstStyle/>
          <a:p>
            <a:r>
              <a:rPr lang="it-IT" dirty="0">
                <a:solidFill>
                  <a:schemeClr val="tx1">
                    <a:lumMod val="65000"/>
                    <a:lumOff val="35000"/>
                  </a:schemeClr>
                </a:solidFill>
              </a:rPr>
              <a:t>Tuttavia è presente ancora una elevata collinearità tra i regressori come è indicata dalla nuova analisi Vif sul nuovo modello.</a:t>
            </a:r>
          </a:p>
          <a:p>
            <a:endParaRPr lang="it-IT" dirty="0">
              <a:solidFill>
                <a:schemeClr val="tx1">
                  <a:lumMod val="65000"/>
                  <a:lumOff val="35000"/>
                </a:schemeClr>
              </a:solidFill>
            </a:endParaRPr>
          </a:p>
          <a:p>
            <a:r>
              <a:rPr lang="it-IT" dirty="0">
                <a:solidFill>
                  <a:schemeClr val="tx1">
                    <a:lumMod val="65000"/>
                    <a:lumOff val="35000"/>
                  </a:schemeClr>
                </a:solidFill>
                <a:latin typeface="+mj-lt"/>
              </a:rPr>
              <a:t>Procediamo eliminando Population e GDP che possiedono un vif elevato uno per volta in modo da analizzare come cambia la collinearità tra le variabili</a:t>
            </a:r>
            <a:endParaRPr lang="it-IT" dirty="0">
              <a:solidFill>
                <a:schemeClr val="tx1">
                  <a:lumMod val="65000"/>
                  <a:lumOff val="35000"/>
                </a:schemeClr>
              </a:solidFill>
            </a:endParaRPr>
          </a:p>
        </p:txBody>
      </p:sp>
    </p:spTree>
    <p:extLst>
      <p:ext uri="{BB962C8B-B14F-4D97-AF65-F5344CB8AC3E}">
        <p14:creationId xmlns:p14="http://schemas.microsoft.com/office/powerpoint/2010/main" val="2073733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0D6C42-567B-90A8-F562-8AF0AB29BFEB}"/>
              </a:ext>
            </a:extLst>
          </p:cNvPr>
          <p:cNvSpPr>
            <a:spLocks noGrp="1"/>
          </p:cNvSpPr>
          <p:nvPr>
            <p:ph type="title"/>
          </p:nvPr>
        </p:nvSpPr>
        <p:spPr/>
        <p:txBody>
          <a:bodyPr>
            <a:normAutofit/>
          </a:bodyPr>
          <a:lstStyle/>
          <a:p>
            <a:r>
              <a:rPr lang="it-IT" dirty="0"/>
              <a:t>Vif con modello AIC (senza population) </a:t>
            </a:r>
          </a:p>
        </p:txBody>
      </p:sp>
      <p:sp>
        <p:nvSpPr>
          <p:cNvPr id="3" name="Segnaposto contenuto 2">
            <a:extLst>
              <a:ext uri="{FF2B5EF4-FFF2-40B4-BE49-F238E27FC236}">
                <a16:creationId xmlns:a16="http://schemas.microsoft.com/office/drawing/2014/main" id="{B6960117-E9AE-DFBE-E267-813B6F36E27B}"/>
              </a:ext>
            </a:extLst>
          </p:cNvPr>
          <p:cNvSpPr>
            <a:spLocks noGrp="1"/>
          </p:cNvSpPr>
          <p:nvPr>
            <p:ph idx="1"/>
          </p:nvPr>
        </p:nvSpPr>
        <p:spPr>
          <a:xfrm>
            <a:off x="677334" y="1459424"/>
            <a:ext cx="8412364" cy="4788976"/>
          </a:xfrm>
        </p:spPr>
        <p:txBody>
          <a:bodyPr>
            <a:normAutofit fontScale="62500" lnSpcReduction="20000"/>
          </a:bodyPr>
          <a:lstStyle/>
          <a:p>
            <a:pPr marL="0" indent="0">
              <a:buNone/>
            </a:pPr>
            <a:r>
              <a:rPr lang="it-IT" dirty="0">
                <a:solidFill>
                  <a:schemeClr val="tx1">
                    <a:lumMod val="65000"/>
                    <a:lumOff val="35000"/>
                  </a:schemeClr>
                </a:solidFill>
              </a:rPr>
              <a:t>Coefficients:</a:t>
            </a:r>
          </a:p>
          <a:p>
            <a:pPr marL="0" indent="0">
              <a:buNone/>
            </a:pPr>
            <a:r>
              <a:rPr lang="it-IT" dirty="0">
                <a:solidFill>
                  <a:schemeClr val="tx1">
                    <a:lumMod val="65000"/>
                    <a:lumOff val="35000"/>
                  </a:schemeClr>
                </a:solidFill>
              </a:rPr>
              <a:t>                                   Estimate    Std. Error   t value   Pr(&gt;|t|)    </a:t>
            </a:r>
          </a:p>
          <a:p>
            <a:pPr marL="0" indent="0">
              <a:buNone/>
            </a:pPr>
            <a:r>
              <a:rPr lang="it-IT" dirty="0">
                <a:solidFill>
                  <a:schemeClr val="tx1">
                    <a:lumMod val="65000"/>
                    <a:lumOff val="35000"/>
                  </a:schemeClr>
                </a:solidFill>
              </a:rPr>
              <a:t>(Intercept)                   6.522e+02  2.700e+02   2.416    0.01982 *  </a:t>
            </a:r>
          </a:p>
          <a:p>
            <a:pPr marL="0" indent="0">
              <a:buNone/>
            </a:pPr>
            <a:r>
              <a:rPr lang="it-IT" dirty="0">
                <a:solidFill>
                  <a:schemeClr val="tx1">
                    <a:lumMod val="65000"/>
                    <a:lumOff val="35000"/>
                  </a:schemeClr>
                </a:solidFill>
              </a:rPr>
              <a:t>GDP                             6.098e-03  6.152e-03   0.991     0.32688    </a:t>
            </a:r>
          </a:p>
          <a:p>
            <a:pPr marL="0" indent="0">
              <a:buNone/>
            </a:pPr>
            <a:r>
              <a:rPr lang="it-IT" dirty="0">
                <a:solidFill>
                  <a:schemeClr val="tx1">
                    <a:lumMod val="65000"/>
                    <a:lumOff val="35000"/>
                  </a:schemeClr>
                </a:solidFill>
              </a:rPr>
              <a:t>Inflation                      -1.350e+03  2.681e+02  -5.036    8.15e-06 ***</a:t>
            </a:r>
          </a:p>
          <a:p>
            <a:pPr marL="0" indent="0">
              <a:buNone/>
            </a:pPr>
            <a:r>
              <a:rPr lang="it-IT" dirty="0">
                <a:solidFill>
                  <a:schemeClr val="tx1">
                    <a:lumMod val="65000"/>
                    <a:lumOff val="35000"/>
                  </a:schemeClr>
                </a:solidFill>
              </a:rPr>
              <a:t>`Crude oil price`          3.543e+00  4.869e-01   7.276     3.97e-09 ***</a:t>
            </a:r>
          </a:p>
          <a:p>
            <a:pPr marL="0" indent="0">
              <a:buNone/>
            </a:pPr>
            <a:r>
              <a:rPr lang="it-IT" dirty="0">
                <a:solidFill>
                  <a:schemeClr val="tx1">
                    <a:lumMod val="65000"/>
                    <a:lumOff val="35000"/>
                  </a:schemeClr>
                </a:solidFill>
              </a:rPr>
              <a:t>`Gini index`                -2.013e+01  7.108e+00  -2.833    0.00688 ** </a:t>
            </a:r>
          </a:p>
          <a:p>
            <a:pPr marL="0" indent="0">
              <a:buNone/>
            </a:pPr>
            <a:r>
              <a:rPr lang="it-IT" dirty="0">
                <a:solidFill>
                  <a:schemeClr val="tx1">
                    <a:lumMod val="65000"/>
                    <a:lumOff val="35000"/>
                  </a:schemeClr>
                </a:solidFill>
              </a:rPr>
              <a:t>`Health Expenditures`  3.029e+01  5.408e+00   5.601    1.22e-06 ***</a:t>
            </a:r>
          </a:p>
          <a:p>
            <a:pPr marL="0" indent="0">
              <a:buNone/>
            </a:pPr>
            <a:r>
              <a:rPr lang="it-IT" dirty="0">
                <a:solidFill>
                  <a:schemeClr val="tx1">
                    <a:lumMod val="65000"/>
                    <a:lumOff val="35000"/>
                  </a:schemeClr>
                </a:solidFill>
              </a:rPr>
              <a:t>---</a:t>
            </a:r>
          </a:p>
          <a:p>
            <a:pPr marL="0" indent="0">
              <a:buNone/>
            </a:pPr>
            <a:r>
              <a:rPr lang="it-IT" dirty="0">
                <a:solidFill>
                  <a:schemeClr val="tx1">
                    <a:lumMod val="65000"/>
                    <a:lumOff val="35000"/>
                  </a:schemeClr>
                </a:solidFill>
              </a:rPr>
              <a:t>Signif. codes:  0 ‘***’ 0.001 ‘**’ 0.01 ‘*’ 0.05 ‘.’ 0.1 ‘ ’ 1</a:t>
            </a:r>
          </a:p>
          <a:p>
            <a:pPr marL="0" indent="0">
              <a:buNone/>
            </a:pPr>
            <a:endParaRPr lang="it-IT" dirty="0">
              <a:solidFill>
                <a:schemeClr val="tx1">
                  <a:lumMod val="65000"/>
                  <a:lumOff val="35000"/>
                </a:schemeClr>
              </a:solidFill>
            </a:endParaRPr>
          </a:p>
          <a:p>
            <a:pPr marL="0" indent="0">
              <a:buNone/>
            </a:pPr>
            <a:r>
              <a:rPr lang="it-IT" dirty="0">
                <a:solidFill>
                  <a:schemeClr val="tx1">
                    <a:lumMod val="65000"/>
                    <a:lumOff val="35000"/>
                  </a:schemeClr>
                </a:solidFill>
              </a:rPr>
              <a:t>Residual standard error: 31.58 on 45 degrees of freedom</a:t>
            </a:r>
          </a:p>
          <a:p>
            <a:pPr marL="0" indent="0">
              <a:buNone/>
            </a:pPr>
            <a:r>
              <a:rPr lang="it-IT" dirty="0">
                <a:solidFill>
                  <a:schemeClr val="tx1">
                    <a:lumMod val="65000"/>
                    <a:lumOff val="35000"/>
                  </a:schemeClr>
                </a:solidFill>
              </a:rPr>
              <a:t>Multiple R-squared:  0.9734,	Adjusted R-squared:  0.9704 </a:t>
            </a:r>
          </a:p>
          <a:p>
            <a:pPr marL="0" indent="0">
              <a:buNone/>
            </a:pPr>
            <a:r>
              <a:rPr lang="it-IT" dirty="0">
                <a:solidFill>
                  <a:schemeClr val="tx1">
                    <a:lumMod val="65000"/>
                    <a:lumOff val="35000"/>
                  </a:schemeClr>
                </a:solidFill>
              </a:rPr>
              <a:t>F-statistic: 328.9 on 5 and 45 DF,  p-value: &lt; 2.2e-16</a:t>
            </a:r>
          </a:p>
          <a:p>
            <a:pPr marL="0" indent="0">
              <a:buNone/>
            </a:pPr>
            <a:endParaRPr lang="it-IT" dirty="0">
              <a:solidFill>
                <a:schemeClr val="tx1">
                  <a:lumMod val="65000"/>
                  <a:lumOff val="35000"/>
                </a:schemeClr>
              </a:solidFill>
            </a:endParaRPr>
          </a:p>
          <a:p>
            <a:pPr marL="0" indent="0">
              <a:buNone/>
            </a:pPr>
            <a:r>
              <a:rPr lang="it-IT" dirty="0">
                <a:solidFill>
                  <a:schemeClr val="tx1">
                    <a:lumMod val="65000"/>
                    <a:lumOff val="35000"/>
                  </a:schemeClr>
                </a:solidFill>
              </a:rPr>
              <a:t>&gt; vif(g1)</a:t>
            </a:r>
          </a:p>
          <a:p>
            <a:pPr marL="0" indent="0">
              <a:buNone/>
            </a:pPr>
            <a:r>
              <a:rPr lang="it-IT" dirty="0">
                <a:solidFill>
                  <a:schemeClr val="tx1">
                    <a:lumMod val="65000"/>
                    <a:lumOff val="35000"/>
                  </a:schemeClr>
                </a:solidFill>
              </a:rPr>
              <a:t>                  GDP             Inflation     `Crude oil price`          `Gini index` `Health Expenditures` </a:t>
            </a:r>
          </a:p>
          <a:p>
            <a:pPr marL="0" indent="0">
              <a:buNone/>
            </a:pPr>
            <a:r>
              <a:rPr lang="it-IT" dirty="0">
                <a:solidFill>
                  <a:schemeClr val="tx1">
                    <a:lumMod val="65000"/>
                    <a:lumOff val="35000"/>
                  </a:schemeClr>
                </a:solidFill>
              </a:rPr>
              <a:t>            40.781795              2.936617              4.831715              9.913662             20.240532 </a:t>
            </a:r>
          </a:p>
        </p:txBody>
      </p:sp>
      <p:sp>
        <p:nvSpPr>
          <p:cNvPr id="5" name="CasellaDiTesto 4">
            <a:extLst>
              <a:ext uri="{FF2B5EF4-FFF2-40B4-BE49-F238E27FC236}">
                <a16:creationId xmlns:a16="http://schemas.microsoft.com/office/drawing/2014/main" id="{8A00A927-CC3A-EBFD-E5B8-F55546997364}"/>
              </a:ext>
            </a:extLst>
          </p:cNvPr>
          <p:cNvSpPr txBox="1"/>
          <p:nvPr/>
        </p:nvSpPr>
        <p:spPr>
          <a:xfrm>
            <a:off x="5578813" y="2780224"/>
            <a:ext cx="4139119" cy="1477328"/>
          </a:xfrm>
          <a:prstGeom prst="rect">
            <a:avLst/>
          </a:prstGeom>
          <a:noFill/>
        </p:spPr>
        <p:txBody>
          <a:bodyPr wrap="square">
            <a:spAutoFit/>
          </a:bodyPr>
          <a:lstStyle/>
          <a:p>
            <a:r>
              <a:rPr lang="it-IT" sz="1800" dirty="0">
                <a:solidFill>
                  <a:schemeClr val="tx1">
                    <a:lumMod val="65000"/>
                    <a:lumOff val="35000"/>
                  </a:schemeClr>
                </a:solidFill>
              </a:rPr>
              <a:t>Possiamo procede con l’escludere anche GPD, poiché oltre ad avere Vif&gt;20 (rule of thumb) è scarsamente significativo avendo un p-value molto alto</a:t>
            </a:r>
          </a:p>
        </p:txBody>
      </p:sp>
    </p:spTree>
    <p:extLst>
      <p:ext uri="{BB962C8B-B14F-4D97-AF65-F5344CB8AC3E}">
        <p14:creationId xmlns:p14="http://schemas.microsoft.com/office/powerpoint/2010/main" val="420224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A80C03-0102-5176-B377-2C16A36C8FC1}"/>
              </a:ext>
            </a:extLst>
          </p:cNvPr>
          <p:cNvSpPr>
            <a:spLocks noGrp="1"/>
          </p:cNvSpPr>
          <p:nvPr>
            <p:ph type="title"/>
          </p:nvPr>
        </p:nvSpPr>
        <p:spPr/>
        <p:txBody>
          <a:bodyPr>
            <a:normAutofit/>
          </a:bodyPr>
          <a:lstStyle/>
          <a:p>
            <a:r>
              <a:rPr lang="it-IT" dirty="0"/>
              <a:t>Vif con modello AIC (senza population e GDP ) </a:t>
            </a:r>
          </a:p>
        </p:txBody>
      </p:sp>
      <p:sp>
        <p:nvSpPr>
          <p:cNvPr id="3" name="Segnaposto contenuto 2">
            <a:extLst>
              <a:ext uri="{FF2B5EF4-FFF2-40B4-BE49-F238E27FC236}">
                <a16:creationId xmlns:a16="http://schemas.microsoft.com/office/drawing/2014/main" id="{4461FD5F-CA5C-CF67-684B-D2D0D296A7B2}"/>
              </a:ext>
            </a:extLst>
          </p:cNvPr>
          <p:cNvSpPr>
            <a:spLocks noGrp="1"/>
          </p:cNvSpPr>
          <p:nvPr>
            <p:ph idx="1"/>
          </p:nvPr>
        </p:nvSpPr>
        <p:spPr>
          <a:xfrm>
            <a:off x="677334" y="1930400"/>
            <a:ext cx="8323726" cy="4525963"/>
          </a:xfrm>
        </p:spPr>
        <p:txBody>
          <a:bodyPr>
            <a:normAutofit fontScale="62500" lnSpcReduction="20000"/>
          </a:bodyPr>
          <a:lstStyle/>
          <a:p>
            <a:pPr marL="0" indent="0">
              <a:buNone/>
            </a:pPr>
            <a:r>
              <a:rPr lang="it-IT" dirty="0"/>
              <a:t>Coefficients:</a:t>
            </a:r>
          </a:p>
          <a:p>
            <a:pPr marL="0" indent="0">
              <a:buNone/>
            </a:pPr>
            <a:r>
              <a:rPr lang="it-IT" dirty="0"/>
              <a:t>                                     Estimate   Std. Error t value       Pr(&gt;|t|)    </a:t>
            </a:r>
          </a:p>
          <a:p>
            <a:pPr marL="0" indent="0">
              <a:buNone/>
            </a:pPr>
            <a:r>
              <a:rPr lang="it-IT" dirty="0"/>
              <a:t>(Intercept)                     499.0691      221.3424   2.255    0.02895 *  </a:t>
            </a:r>
          </a:p>
          <a:p>
            <a:pPr marL="0" indent="0">
              <a:buNone/>
            </a:pPr>
            <a:r>
              <a:rPr lang="it-IT" dirty="0"/>
              <a:t>Inflation                        -1345.9737   268.0457   -5.021    8.18e-06 ***</a:t>
            </a:r>
          </a:p>
          <a:p>
            <a:pPr marL="0" indent="0">
              <a:buNone/>
            </a:pPr>
            <a:r>
              <a:rPr lang="it-IT" dirty="0"/>
              <a:t>`Crude oil price`            3.8797         0.3486       11.130   1.21e-14 ***</a:t>
            </a:r>
          </a:p>
          <a:p>
            <a:pPr marL="0" indent="0">
              <a:buNone/>
            </a:pPr>
            <a:r>
              <a:rPr lang="it-IT" dirty="0"/>
              <a:t>`Gini index`                  -16.6433       6.1725      -2.696    0.00976 ** </a:t>
            </a:r>
          </a:p>
          <a:p>
            <a:pPr marL="0" indent="0">
              <a:buNone/>
            </a:pPr>
            <a:r>
              <a:rPr lang="it-IT" dirty="0"/>
              <a:t>`Health Expenditures`    34.7779        2.9595      11.751   1.88e-15 ***</a:t>
            </a:r>
          </a:p>
          <a:p>
            <a:pPr marL="0" indent="0">
              <a:buNone/>
            </a:pPr>
            <a:r>
              <a:rPr lang="it-IT" dirty="0"/>
              <a:t>---</a:t>
            </a:r>
          </a:p>
          <a:p>
            <a:pPr marL="0" indent="0">
              <a:buNone/>
            </a:pPr>
            <a:r>
              <a:rPr lang="it-IT" dirty="0"/>
              <a:t>Signif. codes:  0 ‘***’ 0.001 ‘**’ 0.01 ‘*’ 0.05 ‘.’ 0.1 ‘ ’ 1</a:t>
            </a:r>
          </a:p>
          <a:p>
            <a:pPr marL="0" indent="0">
              <a:buNone/>
            </a:pPr>
            <a:endParaRPr lang="it-IT" dirty="0"/>
          </a:p>
          <a:p>
            <a:pPr marL="0" indent="0">
              <a:buNone/>
            </a:pPr>
            <a:r>
              <a:rPr lang="it-IT" dirty="0"/>
              <a:t>Residual standard error: 31.57 on 46 degrees of freedom</a:t>
            </a:r>
          </a:p>
          <a:p>
            <a:pPr marL="0" indent="0">
              <a:buNone/>
            </a:pPr>
            <a:r>
              <a:rPr lang="it-IT" dirty="0"/>
              <a:t>Multiple R-squared:  0.9728,	Adjusted R-squared:  0.9704 </a:t>
            </a:r>
          </a:p>
          <a:p>
            <a:pPr marL="0" indent="0">
              <a:buNone/>
            </a:pPr>
            <a:r>
              <a:rPr lang="it-IT" dirty="0"/>
              <a:t>F-statistic:   411 on 4 and 46 DF,  p-value: &lt; 2.2e-16</a:t>
            </a:r>
          </a:p>
          <a:p>
            <a:pPr marL="0" indent="0">
              <a:buNone/>
            </a:pPr>
            <a:endParaRPr lang="it-IT" dirty="0"/>
          </a:p>
          <a:p>
            <a:pPr marL="0" indent="0">
              <a:buNone/>
            </a:pPr>
            <a:r>
              <a:rPr lang="it-IT" dirty="0"/>
              <a:t>&gt; vif(g1)</a:t>
            </a:r>
          </a:p>
          <a:p>
            <a:pPr marL="0" indent="0">
              <a:buNone/>
            </a:pPr>
            <a:r>
              <a:rPr lang="it-IT" dirty="0"/>
              <a:t>            Inflation     `Crude oil price`          `Gini index` `Health Expenditures` </a:t>
            </a:r>
          </a:p>
          <a:p>
            <a:pPr marL="0" indent="0">
              <a:buNone/>
            </a:pPr>
            <a:r>
              <a:rPr lang="it-IT" dirty="0"/>
              <a:t>             2.935791              2.477461              7.479397              6.063467</a:t>
            </a:r>
            <a:r>
              <a:rPr lang="it-IT" sz="2600" dirty="0"/>
              <a:t> </a:t>
            </a:r>
          </a:p>
        </p:txBody>
      </p:sp>
      <p:sp>
        <p:nvSpPr>
          <p:cNvPr id="5" name="CasellaDiTesto 4">
            <a:extLst>
              <a:ext uri="{FF2B5EF4-FFF2-40B4-BE49-F238E27FC236}">
                <a16:creationId xmlns:a16="http://schemas.microsoft.com/office/drawing/2014/main" id="{58076D81-B5C7-94BF-3C50-3FA9C37A837F}"/>
              </a:ext>
            </a:extLst>
          </p:cNvPr>
          <p:cNvSpPr txBox="1"/>
          <p:nvPr/>
        </p:nvSpPr>
        <p:spPr>
          <a:xfrm>
            <a:off x="5688366" y="2967335"/>
            <a:ext cx="3585636" cy="923330"/>
          </a:xfrm>
          <a:prstGeom prst="rect">
            <a:avLst/>
          </a:prstGeom>
          <a:noFill/>
        </p:spPr>
        <p:txBody>
          <a:bodyPr wrap="square">
            <a:spAutoFit/>
          </a:bodyPr>
          <a:lstStyle/>
          <a:p>
            <a:pPr marL="0" indent="0">
              <a:buNone/>
            </a:pPr>
            <a:r>
              <a:rPr lang="it-IT" sz="1800" dirty="0">
                <a:solidFill>
                  <a:schemeClr val="tx1">
                    <a:lumMod val="65000"/>
                    <a:lumOff val="35000"/>
                  </a:schemeClr>
                </a:solidFill>
              </a:rPr>
              <a:t>Le seguenti covariate risultano tutte significative e non hanno un’elevata collenearità</a:t>
            </a:r>
          </a:p>
        </p:txBody>
      </p:sp>
    </p:spTree>
    <p:extLst>
      <p:ext uri="{BB962C8B-B14F-4D97-AF65-F5344CB8AC3E}">
        <p14:creationId xmlns:p14="http://schemas.microsoft.com/office/powerpoint/2010/main" val="703895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86F0E17-7AFC-EDA7-1D42-0E59DF20EB36}"/>
              </a:ext>
            </a:extLst>
          </p:cNvPr>
          <p:cNvSpPr>
            <a:spLocks noGrp="1"/>
          </p:cNvSpPr>
          <p:nvPr>
            <p:ph type="title"/>
          </p:nvPr>
        </p:nvSpPr>
        <p:spPr/>
        <p:txBody>
          <a:bodyPr/>
          <a:lstStyle/>
          <a:p>
            <a:r>
              <a:rPr lang="it-IT" dirty="0"/>
              <a:t>Verifica ipotesi: Omoschedasticità</a:t>
            </a:r>
          </a:p>
        </p:txBody>
      </p:sp>
      <p:pic>
        <p:nvPicPr>
          <p:cNvPr id="5" name="Segnaposto contenuto 4" descr="Immagine che contiene testo, schermata, diagramma, Carattere&#10;&#10;Descrizione generata automaticamente">
            <a:extLst>
              <a:ext uri="{FF2B5EF4-FFF2-40B4-BE49-F238E27FC236}">
                <a16:creationId xmlns:a16="http://schemas.microsoft.com/office/drawing/2014/main" id="{ABF9F472-504E-7029-BEA0-E8647FD055FB}"/>
              </a:ext>
            </a:extLst>
          </p:cNvPr>
          <p:cNvPicPr>
            <a:picLocks noGrp="1" noChangeAspect="1"/>
          </p:cNvPicPr>
          <p:nvPr>
            <p:ph idx="1"/>
          </p:nvPr>
        </p:nvPicPr>
        <p:blipFill>
          <a:blip r:embed="rId2"/>
          <a:stretch>
            <a:fillRect/>
          </a:stretch>
        </p:blipFill>
        <p:spPr>
          <a:xfrm>
            <a:off x="677334" y="1587281"/>
            <a:ext cx="4279573" cy="3873285"/>
          </a:xfrm>
        </p:spPr>
      </p:pic>
      <p:pic>
        <p:nvPicPr>
          <p:cNvPr id="7" name="Immagine 6" descr="Immagine che contiene testo, diagramma, schermata, linea&#10;&#10;Descrizione generata automaticamente">
            <a:extLst>
              <a:ext uri="{FF2B5EF4-FFF2-40B4-BE49-F238E27FC236}">
                <a16:creationId xmlns:a16="http://schemas.microsoft.com/office/drawing/2014/main" id="{4EC3E944-7C49-6169-1213-A7D7470ACC17}"/>
              </a:ext>
            </a:extLst>
          </p:cNvPr>
          <p:cNvPicPr>
            <a:picLocks noChangeAspect="1"/>
          </p:cNvPicPr>
          <p:nvPr/>
        </p:nvPicPr>
        <p:blipFill>
          <a:blip r:embed="rId3"/>
          <a:stretch>
            <a:fillRect/>
          </a:stretch>
        </p:blipFill>
        <p:spPr>
          <a:xfrm>
            <a:off x="4956907" y="1587281"/>
            <a:ext cx="4279573" cy="3873285"/>
          </a:xfrm>
          <a:prstGeom prst="rect">
            <a:avLst/>
          </a:prstGeom>
        </p:spPr>
      </p:pic>
    </p:spTree>
    <p:extLst>
      <p:ext uri="{BB962C8B-B14F-4D97-AF65-F5344CB8AC3E}">
        <p14:creationId xmlns:p14="http://schemas.microsoft.com/office/powerpoint/2010/main" val="2481000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34C8EFD-0235-E7AE-5A06-52F344CBA4F9}"/>
              </a:ext>
            </a:extLst>
          </p:cNvPr>
          <p:cNvSpPr>
            <a:spLocks noGrp="1"/>
          </p:cNvSpPr>
          <p:nvPr>
            <p:ph type="title"/>
          </p:nvPr>
        </p:nvSpPr>
        <p:spPr/>
        <p:txBody>
          <a:bodyPr>
            <a:normAutofit/>
          </a:bodyPr>
          <a:lstStyle/>
          <a:p>
            <a:r>
              <a:rPr lang="it-IT" dirty="0"/>
              <a:t>Verifica ipotesi: Gaussianità dei residui</a:t>
            </a:r>
          </a:p>
        </p:txBody>
      </p:sp>
      <p:pic>
        <p:nvPicPr>
          <p:cNvPr id="5" name="Segnaposto contenuto 4" descr="Immagine che contiene testo, diagramma, linea, schermata&#10;&#10;Descrizione generata automaticamente">
            <a:extLst>
              <a:ext uri="{FF2B5EF4-FFF2-40B4-BE49-F238E27FC236}">
                <a16:creationId xmlns:a16="http://schemas.microsoft.com/office/drawing/2014/main" id="{3E99F356-B085-DAE4-03D8-34226B5EF1DD}"/>
              </a:ext>
            </a:extLst>
          </p:cNvPr>
          <p:cNvPicPr>
            <a:picLocks noGrp="1" noChangeAspect="1"/>
          </p:cNvPicPr>
          <p:nvPr>
            <p:ph idx="1"/>
          </p:nvPr>
        </p:nvPicPr>
        <p:blipFill>
          <a:blip r:embed="rId2"/>
          <a:stretch>
            <a:fillRect/>
          </a:stretch>
        </p:blipFill>
        <p:spPr>
          <a:xfrm>
            <a:off x="677334" y="1539704"/>
            <a:ext cx="4807771" cy="4351338"/>
          </a:xfrm>
        </p:spPr>
      </p:pic>
      <p:sp>
        <p:nvSpPr>
          <p:cNvPr id="6" name="CasellaDiTesto 5">
            <a:extLst>
              <a:ext uri="{FF2B5EF4-FFF2-40B4-BE49-F238E27FC236}">
                <a16:creationId xmlns:a16="http://schemas.microsoft.com/office/drawing/2014/main" id="{8820331B-9D71-471C-DD49-C52A2ED3A582}"/>
              </a:ext>
            </a:extLst>
          </p:cNvPr>
          <p:cNvSpPr txBox="1"/>
          <p:nvPr/>
        </p:nvSpPr>
        <p:spPr>
          <a:xfrm>
            <a:off x="5485105" y="2422711"/>
            <a:ext cx="3982064" cy="2585323"/>
          </a:xfrm>
          <a:prstGeom prst="rect">
            <a:avLst/>
          </a:prstGeom>
          <a:noFill/>
        </p:spPr>
        <p:txBody>
          <a:bodyPr wrap="square" rtlCol="0">
            <a:spAutoFit/>
          </a:bodyPr>
          <a:lstStyle/>
          <a:p>
            <a:r>
              <a:rPr lang="en-US" dirty="0">
                <a:solidFill>
                  <a:schemeClr val="tx1">
                    <a:lumMod val="65000"/>
                    <a:lumOff val="35000"/>
                  </a:schemeClr>
                </a:solidFill>
              </a:rPr>
              <a:t>Shapiro-Wilk normality test</a:t>
            </a: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a:solidFill>
                  <a:schemeClr val="tx1">
                    <a:lumMod val="65000"/>
                    <a:lumOff val="35000"/>
                  </a:schemeClr>
                </a:solidFill>
              </a:rPr>
              <a:t>data:  g1$res</a:t>
            </a:r>
          </a:p>
          <a:p>
            <a:r>
              <a:rPr lang="en-US" dirty="0">
                <a:solidFill>
                  <a:schemeClr val="tx1">
                    <a:lumMod val="65000"/>
                    <a:lumOff val="35000"/>
                  </a:schemeClr>
                </a:solidFill>
              </a:rPr>
              <a:t>W = 0.9765, p-value = 0.4024</a:t>
            </a:r>
          </a:p>
          <a:p>
            <a:endParaRPr lang="en-US" dirty="0">
              <a:solidFill>
                <a:schemeClr val="tx1">
                  <a:lumMod val="65000"/>
                  <a:lumOff val="35000"/>
                </a:schemeClr>
              </a:solidFill>
            </a:endParaRPr>
          </a:p>
          <a:p>
            <a:endParaRPr lang="en-US" dirty="0">
              <a:solidFill>
                <a:schemeClr val="tx1">
                  <a:lumMod val="65000"/>
                  <a:lumOff val="35000"/>
                </a:schemeClr>
              </a:solidFill>
            </a:endParaRPr>
          </a:p>
          <a:p>
            <a:r>
              <a:rPr lang="en-US" dirty="0">
                <a:solidFill>
                  <a:schemeClr val="tx1">
                    <a:lumMod val="65000"/>
                    <a:lumOff val="35000"/>
                  </a:schemeClr>
                </a:solidFill>
              </a:rPr>
              <a:t>Le ipotesi del modello risultano sufficientemente soddisfatte</a:t>
            </a:r>
            <a:endParaRPr lang="it-IT" dirty="0">
              <a:solidFill>
                <a:schemeClr val="tx1">
                  <a:lumMod val="65000"/>
                  <a:lumOff val="35000"/>
                </a:schemeClr>
              </a:solidFill>
            </a:endParaRPr>
          </a:p>
        </p:txBody>
      </p:sp>
    </p:spTree>
    <p:extLst>
      <p:ext uri="{BB962C8B-B14F-4D97-AF65-F5344CB8AC3E}">
        <p14:creationId xmlns:p14="http://schemas.microsoft.com/office/powerpoint/2010/main" val="2366442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D3E56-A7BE-A736-1064-742E0B5D4F10}"/>
              </a:ext>
            </a:extLst>
          </p:cNvPr>
          <p:cNvSpPr>
            <a:spLocks noGrp="1"/>
          </p:cNvSpPr>
          <p:nvPr>
            <p:ph type="ctrTitle"/>
          </p:nvPr>
        </p:nvSpPr>
        <p:spPr>
          <a:xfrm>
            <a:off x="505838" y="2814638"/>
            <a:ext cx="8638162" cy="2375812"/>
          </a:xfrm>
        </p:spPr>
        <p:txBody>
          <a:bodyPr>
            <a:normAutofit/>
          </a:bodyPr>
          <a:lstStyle/>
          <a:p>
            <a:pPr algn="l"/>
            <a:r>
              <a:rPr lang="it-IT" sz="3300" b="1" dirty="0">
                <a:solidFill>
                  <a:schemeClr val="bg1"/>
                </a:solidFill>
                <a:latin typeface="Arial" panose="020B0604020202020204" pitchFamily="34" charset="0"/>
                <a:cs typeface="Arial" panose="020B0604020202020204" pitchFamily="34" charset="0"/>
              </a:rPr>
              <a:t>Interpretazione modello finale</a:t>
            </a:r>
          </a:p>
        </p:txBody>
      </p:sp>
    </p:spTree>
    <p:extLst>
      <p:ext uri="{BB962C8B-B14F-4D97-AF65-F5344CB8AC3E}">
        <p14:creationId xmlns:p14="http://schemas.microsoft.com/office/powerpoint/2010/main" val="3888794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E9F736-29B8-6D9B-D21D-87820F3087AF}"/>
              </a:ext>
            </a:extLst>
          </p:cNvPr>
          <p:cNvSpPr>
            <a:spLocks noGrp="1"/>
          </p:cNvSpPr>
          <p:nvPr>
            <p:ph type="title"/>
          </p:nvPr>
        </p:nvSpPr>
        <p:spPr>
          <a:xfrm>
            <a:off x="2786047" y="609600"/>
            <a:ext cx="6487955" cy="1320800"/>
          </a:xfrm>
        </p:spPr>
        <p:txBody>
          <a:bodyPr>
            <a:normAutofit/>
          </a:bodyPr>
          <a:lstStyle/>
          <a:p>
            <a:r>
              <a:rPr lang="it-IT" dirty="0"/>
              <a:t>Tasso d’inflazione(-1345,97)</a:t>
            </a:r>
          </a:p>
        </p:txBody>
      </p:sp>
      <p:pic>
        <p:nvPicPr>
          <p:cNvPr id="5" name="Picture 4" descr="Grafico su documento con penna">
            <a:extLst>
              <a:ext uri="{FF2B5EF4-FFF2-40B4-BE49-F238E27FC236}">
                <a16:creationId xmlns:a16="http://schemas.microsoft.com/office/drawing/2014/main" id="{3E268D8B-6067-6786-330A-40D12D998B09}"/>
              </a:ext>
            </a:extLst>
          </p:cNvPr>
          <p:cNvPicPr>
            <a:picLocks noChangeAspect="1"/>
          </p:cNvPicPr>
          <p:nvPr/>
        </p:nvPicPr>
        <p:blipFill rotWithShape="1">
          <a:blip r:embed="rId2">
            <a:duotone>
              <a:prstClr val="black"/>
              <a:schemeClr val="tx2">
                <a:tint val="45000"/>
                <a:satMod val="400000"/>
              </a:schemeClr>
            </a:duotone>
          </a:blip>
          <a:srcRect l="43590" r="29870" b="1"/>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9" name="Isosceles Triangle 8">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3" name="Segnaposto contenuto 2">
            <a:extLst>
              <a:ext uri="{FF2B5EF4-FFF2-40B4-BE49-F238E27FC236}">
                <a16:creationId xmlns:a16="http://schemas.microsoft.com/office/drawing/2014/main" id="{48B83B30-BD3E-1142-77DC-84B7F0D1F48F}"/>
              </a:ext>
            </a:extLst>
          </p:cNvPr>
          <p:cNvSpPr>
            <a:spLocks noGrp="1"/>
          </p:cNvSpPr>
          <p:nvPr>
            <p:ph idx="1"/>
          </p:nvPr>
        </p:nvSpPr>
        <p:spPr>
          <a:xfrm>
            <a:off x="2786047" y="2160589"/>
            <a:ext cx="6487955" cy="3880773"/>
          </a:xfrm>
        </p:spPr>
        <p:txBody>
          <a:bodyPr>
            <a:normAutofit/>
          </a:bodyPr>
          <a:lstStyle/>
          <a:p>
            <a:pPr marL="0" indent="0">
              <a:buNone/>
            </a:pPr>
            <a:r>
              <a:rPr lang="it-IT" dirty="0"/>
              <a:t>Un aumento dell'inflazione comporta generalmente un aumento dei prezzi e dei costi generali.</a:t>
            </a:r>
          </a:p>
          <a:p>
            <a:pPr marL="0" indent="0">
              <a:buNone/>
            </a:pPr>
            <a:endParaRPr lang="it-IT" dirty="0"/>
          </a:p>
          <a:p>
            <a:pPr marL="0" indent="0">
              <a:buNone/>
            </a:pPr>
            <a:r>
              <a:rPr lang="it-IT" dirty="0"/>
              <a:t>Per gestire l'aumento dei costi, il governo potrebbe ridurre le spese in alcune aree, tra cui la spesa militare.</a:t>
            </a:r>
          </a:p>
          <a:p>
            <a:pPr marL="0" indent="0">
              <a:buNone/>
            </a:pPr>
            <a:endParaRPr lang="it-IT" dirty="0"/>
          </a:p>
          <a:p>
            <a:pPr marL="0" indent="0">
              <a:buNone/>
            </a:pPr>
            <a:r>
              <a:rPr lang="it-IT" dirty="0"/>
              <a:t>Inoltre, l'aumento dell'inflazione può portare a una redistribuzione delle risorse per affrontare le pressioni economiche interne, riducendo così le risorse disponibili per la spesa militare.</a:t>
            </a:r>
          </a:p>
        </p:txBody>
      </p:sp>
    </p:spTree>
    <p:extLst>
      <p:ext uri="{BB962C8B-B14F-4D97-AF65-F5344CB8AC3E}">
        <p14:creationId xmlns:p14="http://schemas.microsoft.com/office/powerpoint/2010/main" val="231564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F3B9BD-292A-774C-B036-7CC350B5A8BB}"/>
              </a:ext>
            </a:extLst>
          </p:cNvPr>
          <p:cNvSpPr>
            <a:spLocks noGrp="1"/>
          </p:cNvSpPr>
          <p:nvPr>
            <p:ph type="title"/>
          </p:nvPr>
        </p:nvSpPr>
        <p:spPr>
          <a:xfrm>
            <a:off x="677334" y="609600"/>
            <a:ext cx="8596668" cy="776748"/>
          </a:xfrm>
        </p:spPr>
        <p:txBody>
          <a:bodyPr/>
          <a:lstStyle/>
          <a:p>
            <a:r>
              <a:rPr lang="it-IT" dirty="0"/>
              <a:t>Introduzione</a:t>
            </a:r>
          </a:p>
        </p:txBody>
      </p:sp>
      <p:graphicFrame>
        <p:nvGraphicFramePr>
          <p:cNvPr id="5" name="Segnaposto contenuto 2">
            <a:extLst>
              <a:ext uri="{FF2B5EF4-FFF2-40B4-BE49-F238E27FC236}">
                <a16:creationId xmlns:a16="http://schemas.microsoft.com/office/drawing/2014/main" id="{3E3DA5CA-A245-117A-6E9A-00EDC6A68112}"/>
              </a:ext>
            </a:extLst>
          </p:cNvPr>
          <p:cNvGraphicFramePr>
            <a:graphicFrameLocks noGrp="1"/>
          </p:cNvGraphicFramePr>
          <p:nvPr>
            <p:ph idx="1"/>
            <p:extLst>
              <p:ext uri="{D42A27DB-BD31-4B8C-83A1-F6EECF244321}">
                <p14:modId xmlns:p14="http://schemas.microsoft.com/office/powerpoint/2010/main" val="1707300538"/>
              </p:ext>
            </p:extLst>
          </p:nvPr>
        </p:nvGraphicFramePr>
        <p:xfrm>
          <a:off x="677334" y="1386348"/>
          <a:ext cx="8596668" cy="5004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3183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4" descr="Raffineria di petrolio con cielo blu">
            <a:extLst>
              <a:ext uri="{FF2B5EF4-FFF2-40B4-BE49-F238E27FC236}">
                <a16:creationId xmlns:a16="http://schemas.microsoft.com/office/drawing/2014/main" id="{C9120D53-EC15-82DE-0D57-A14BCF698D13}"/>
              </a:ext>
            </a:extLst>
          </p:cNvPr>
          <p:cNvPicPr>
            <a:picLocks noChangeAspect="1"/>
          </p:cNvPicPr>
          <p:nvPr/>
        </p:nvPicPr>
        <p:blipFill rotWithShape="1">
          <a:blip r:embed="rId2"/>
          <a:srcRect l="21649" r="1337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olo 1">
            <a:extLst>
              <a:ext uri="{FF2B5EF4-FFF2-40B4-BE49-F238E27FC236}">
                <a16:creationId xmlns:a16="http://schemas.microsoft.com/office/drawing/2014/main" id="{5DB45E6C-311D-F127-E05B-A682BC9E97CC}"/>
              </a:ext>
            </a:extLst>
          </p:cNvPr>
          <p:cNvSpPr>
            <a:spLocks noGrp="1"/>
          </p:cNvSpPr>
          <p:nvPr>
            <p:ph type="title"/>
          </p:nvPr>
        </p:nvSpPr>
        <p:spPr>
          <a:xfrm>
            <a:off x="677333" y="609600"/>
            <a:ext cx="3851123" cy="1320800"/>
          </a:xfrm>
        </p:spPr>
        <p:txBody>
          <a:bodyPr>
            <a:normAutofit/>
          </a:bodyPr>
          <a:lstStyle/>
          <a:p>
            <a:r>
              <a:rPr lang="it-IT" sz="3300" dirty="0"/>
              <a:t>Prezzo del petrolio al barile(3,88)</a:t>
            </a:r>
          </a:p>
        </p:txBody>
      </p:sp>
      <p:sp>
        <p:nvSpPr>
          <p:cNvPr id="3" name="Segnaposto contenuto 2">
            <a:extLst>
              <a:ext uri="{FF2B5EF4-FFF2-40B4-BE49-F238E27FC236}">
                <a16:creationId xmlns:a16="http://schemas.microsoft.com/office/drawing/2014/main" id="{844AB805-9864-DAE2-55AF-49A99613100D}"/>
              </a:ext>
            </a:extLst>
          </p:cNvPr>
          <p:cNvSpPr>
            <a:spLocks noGrp="1"/>
          </p:cNvSpPr>
          <p:nvPr>
            <p:ph idx="1"/>
          </p:nvPr>
        </p:nvSpPr>
        <p:spPr>
          <a:xfrm>
            <a:off x="677334" y="2160589"/>
            <a:ext cx="3851122" cy="3880773"/>
          </a:xfrm>
        </p:spPr>
        <p:txBody>
          <a:bodyPr>
            <a:normAutofit/>
          </a:bodyPr>
          <a:lstStyle/>
          <a:p>
            <a:pPr marL="0" indent="0">
              <a:lnSpc>
                <a:spcPct val="90000"/>
              </a:lnSpc>
              <a:buNone/>
            </a:pPr>
            <a:r>
              <a:rPr lang="it-IT" dirty="0"/>
              <a:t>Un prezzo del petrolio più alto aumenta i costi energetici, compresi quelli relativi alle operazioni militari (ad esempio, il costo del carburante per i veicoli e le attrezzature militari). Inoltre, un aumento del prezzo del petrolio potrebbe riflettere tensioni geopolitiche o instabilità nelle regioni produttrici di petrolio, portando a un aumento della spesa militare per proteggere gli interessi energetici e mantenere la sicurezza internazionale.</a:t>
            </a:r>
          </a:p>
        </p:txBody>
      </p:sp>
      <p:cxnSp>
        <p:nvCxnSpPr>
          <p:cNvPr id="14"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Tree>
    <p:extLst>
      <p:ext uri="{BB962C8B-B14F-4D97-AF65-F5344CB8AC3E}">
        <p14:creationId xmlns:p14="http://schemas.microsoft.com/office/powerpoint/2010/main" val="14286574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4671E-5F55-3125-DF07-E07BEBD61D7E}"/>
              </a:ext>
            </a:extLst>
          </p:cNvPr>
          <p:cNvSpPr>
            <a:spLocks noGrp="1"/>
          </p:cNvSpPr>
          <p:nvPr>
            <p:ph type="title"/>
          </p:nvPr>
        </p:nvSpPr>
        <p:spPr>
          <a:xfrm>
            <a:off x="2786047" y="609600"/>
            <a:ext cx="6487955" cy="1320800"/>
          </a:xfrm>
        </p:spPr>
        <p:txBody>
          <a:bodyPr>
            <a:normAutofit/>
          </a:bodyPr>
          <a:lstStyle/>
          <a:p>
            <a:r>
              <a:rPr lang="it-IT" dirty="0"/>
              <a:t>Indice di Gini(-16,64)</a:t>
            </a:r>
          </a:p>
        </p:txBody>
      </p:sp>
      <p:pic>
        <p:nvPicPr>
          <p:cNvPr id="18" name="Picture 17" descr="Scacco matto in una partita a scacchi">
            <a:extLst>
              <a:ext uri="{FF2B5EF4-FFF2-40B4-BE49-F238E27FC236}">
                <a16:creationId xmlns:a16="http://schemas.microsoft.com/office/drawing/2014/main" id="{DF465631-8885-4A07-E531-723019FBB3E4}"/>
              </a:ext>
            </a:extLst>
          </p:cNvPr>
          <p:cNvPicPr>
            <a:picLocks noChangeAspect="1"/>
          </p:cNvPicPr>
          <p:nvPr/>
        </p:nvPicPr>
        <p:blipFill rotWithShape="1">
          <a:blip r:embed="rId2">
            <a:duotone>
              <a:prstClr val="black"/>
              <a:schemeClr val="tx2">
                <a:tint val="45000"/>
                <a:satMod val="400000"/>
              </a:schemeClr>
            </a:duotone>
          </a:blip>
          <a:srcRect l="33685" r="36196"/>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22" name="Isosceles Triangle 21">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3" name="Segnaposto contenuto 2">
            <a:extLst>
              <a:ext uri="{FF2B5EF4-FFF2-40B4-BE49-F238E27FC236}">
                <a16:creationId xmlns:a16="http://schemas.microsoft.com/office/drawing/2014/main" id="{D1E5BD85-EAC2-A911-CAC5-B4AB960E067A}"/>
              </a:ext>
            </a:extLst>
          </p:cNvPr>
          <p:cNvSpPr>
            <a:spLocks noGrp="1"/>
          </p:cNvSpPr>
          <p:nvPr>
            <p:ph idx="1"/>
          </p:nvPr>
        </p:nvSpPr>
        <p:spPr>
          <a:xfrm>
            <a:off x="2786047" y="2160589"/>
            <a:ext cx="6487955" cy="3880773"/>
          </a:xfrm>
        </p:spPr>
        <p:txBody>
          <a:bodyPr>
            <a:normAutofit/>
          </a:bodyPr>
          <a:lstStyle/>
          <a:p>
            <a:pPr marL="0" indent="0">
              <a:buNone/>
            </a:pPr>
            <a:r>
              <a:rPr lang="it-IT" dirty="0"/>
              <a:t>Questo potrebbe essere interpretato come un segnale che in periodi di maggiore disuguaglianza economica, ci potrebbe essere una pressione politica o sociale per ridurre le spese militari a favore di programmi sociali e redistributivi. </a:t>
            </a:r>
          </a:p>
          <a:p>
            <a:pPr marL="0" indent="0">
              <a:buNone/>
            </a:pPr>
            <a:endParaRPr lang="it-IT" dirty="0"/>
          </a:p>
          <a:p>
            <a:pPr marL="0" indent="0">
              <a:buNone/>
            </a:pPr>
            <a:r>
              <a:rPr lang="it-IT" dirty="0"/>
              <a:t>In altre parole, quando la disuguaglianza aumenta, il governo potrebbe scegliere di allocare più risorse per affrontare le disparità economiche piuttosto che aumentare la spesa militare.</a:t>
            </a:r>
          </a:p>
        </p:txBody>
      </p:sp>
    </p:spTree>
    <p:extLst>
      <p:ext uri="{BB962C8B-B14F-4D97-AF65-F5344CB8AC3E}">
        <p14:creationId xmlns:p14="http://schemas.microsoft.com/office/powerpoint/2010/main" val="1713079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1EE3D-BDDD-F29A-EA35-840DDFE0211B}"/>
              </a:ext>
            </a:extLst>
          </p:cNvPr>
          <p:cNvSpPr>
            <a:spLocks noGrp="1"/>
          </p:cNvSpPr>
          <p:nvPr>
            <p:ph type="title"/>
          </p:nvPr>
        </p:nvSpPr>
        <p:spPr>
          <a:xfrm>
            <a:off x="2786047" y="609600"/>
            <a:ext cx="6487955" cy="1320800"/>
          </a:xfrm>
        </p:spPr>
        <p:txBody>
          <a:bodyPr>
            <a:normAutofit/>
          </a:bodyPr>
          <a:lstStyle/>
          <a:p>
            <a:r>
              <a:rPr lang="it-IT" sz="3300" dirty="0"/>
              <a:t>Percentuale della spesa sanitaria in rapporto al PIL (34.77)</a:t>
            </a:r>
          </a:p>
        </p:txBody>
      </p:sp>
      <p:pic>
        <p:nvPicPr>
          <p:cNvPr id="5" name="Picture 4" descr="Tavolo con stetoscopio e tastiera di computer">
            <a:extLst>
              <a:ext uri="{FF2B5EF4-FFF2-40B4-BE49-F238E27FC236}">
                <a16:creationId xmlns:a16="http://schemas.microsoft.com/office/drawing/2014/main" id="{0108423E-06C0-5D58-31FE-1B0DF41CE040}"/>
              </a:ext>
            </a:extLst>
          </p:cNvPr>
          <p:cNvPicPr>
            <a:picLocks noChangeAspect="1"/>
          </p:cNvPicPr>
          <p:nvPr/>
        </p:nvPicPr>
        <p:blipFill rotWithShape="1">
          <a:blip r:embed="rId2">
            <a:duotone>
              <a:prstClr val="black"/>
              <a:schemeClr val="tx2">
                <a:tint val="45000"/>
                <a:satMod val="400000"/>
              </a:schemeClr>
            </a:duotone>
          </a:blip>
          <a:srcRect l="65272" r="10601" b="9090"/>
          <a:stretch/>
        </p:blipFill>
        <p:spPr>
          <a:xfrm>
            <a:off x="20" y="10"/>
            <a:ext cx="2734036" cy="6876278"/>
          </a:xfrm>
          <a:custGeom>
            <a:avLst/>
            <a:gdLst/>
            <a:ahLst/>
            <a:cxnLst/>
            <a:rect l="l" t="t" r="r" b="b"/>
            <a:pathLst>
              <a:path w="2734056" h="6858000">
                <a:moveTo>
                  <a:pt x="0" y="0"/>
                </a:moveTo>
                <a:lnTo>
                  <a:pt x="1674254" y="0"/>
                </a:lnTo>
                <a:lnTo>
                  <a:pt x="2734056" y="6850199"/>
                </a:lnTo>
                <a:lnTo>
                  <a:pt x="2734056" y="6858000"/>
                </a:lnTo>
                <a:lnTo>
                  <a:pt x="842596" y="6858000"/>
                </a:lnTo>
                <a:lnTo>
                  <a:pt x="0" y="1191846"/>
                </a:lnTo>
                <a:close/>
              </a:path>
            </a:pathLst>
          </a:custGeom>
        </p:spPr>
      </p:pic>
      <p:sp>
        <p:nvSpPr>
          <p:cNvPr id="14" name="Isosceles Triangle 13">
            <a:extLst>
              <a:ext uri="{FF2B5EF4-FFF2-40B4-BE49-F238E27FC236}">
                <a16:creationId xmlns:a16="http://schemas.microsoft.com/office/drawing/2014/main" id="{518E5A25-92C5-4F27-8E26-0AAAB0CDC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191846"/>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3" name="Segnaposto contenuto 2">
            <a:extLst>
              <a:ext uri="{FF2B5EF4-FFF2-40B4-BE49-F238E27FC236}">
                <a16:creationId xmlns:a16="http://schemas.microsoft.com/office/drawing/2014/main" id="{F2AD5065-BC23-5506-9260-139B905DF21A}"/>
              </a:ext>
            </a:extLst>
          </p:cNvPr>
          <p:cNvSpPr>
            <a:spLocks noGrp="1"/>
          </p:cNvSpPr>
          <p:nvPr>
            <p:ph idx="1"/>
          </p:nvPr>
        </p:nvSpPr>
        <p:spPr>
          <a:xfrm>
            <a:off x="2786047" y="2160589"/>
            <a:ext cx="6487955" cy="3880773"/>
          </a:xfrm>
        </p:spPr>
        <p:txBody>
          <a:bodyPr>
            <a:normAutofit/>
          </a:bodyPr>
          <a:lstStyle/>
          <a:p>
            <a:pPr marL="0" indent="0">
              <a:buNone/>
            </a:pPr>
            <a:r>
              <a:rPr lang="it-IT" dirty="0"/>
              <a:t>Un aumento della spesa sanitaria come percentuale del PIL riflette una generale disponibilità di risorse o un'economia in crescita.</a:t>
            </a:r>
          </a:p>
          <a:p>
            <a:pPr marL="0" indent="0">
              <a:buNone/>
            </a:pPr>
            <a:r>
              <a:rPr lang="it-IT" dirty="0"/>
              <a:t>In un contesto di abbondanza economica, il governo può avere le risorse per aumentare sia la spesa sanitaria che quella militare.</a:t>
            </a:r>
          </a:p>
          <a:p>
            <a:pPr marL="0" indent="0">
              <a:buNone/>
            </a:pPr>
            <a:r>
              <a:rPr lang="it-IT" dirty="0"/>
              <a:t> Inoltre, un'alta spesa sanitaria potrebbe riflettere un'attenzione generale alla sicurezza e al benessere della popolazione, che potrebbe estendersi anche alla sicurezza nazionale e alla spesa militare.</a:t>
            </a:r>
          </a:p>
        </p:txBody>
      </p:sp>
    </p:spTree>
    <p:extLst>
      <p:ext uri="{BB962C8B-B14F-4D97-AF65-F5344CB8AC3E}">
        <p14:creationId xmlns:p14="http://schemas.microsoft.com/office/powerpoint/2010/main" val="312741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096906-DDCE-5CB9-29A8-90BD69F078F8}"/>
              </a:ext>
            </a:extLst>
          </p:cNvPr>
          <p:cNvSpPr>
            <a:spLocks noGrp="1"/>
          </p:cNvSpPr>
          <p:nvPr>
            <p:ph type="title"/>
          </p:nvPr>
        </p:nvSpPr>
        <p:spPr/>
        <p:txBody>
          <a:bodyPr>
            <a:normAutofit/>
          </a:bodyPr>
          <a:lstStyle/>
          <a:p>
            <a:r>
              <a:rPr lang="it-IT" dirty="0"/>
              <a:t>Indice R^2 adjusted</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3B651FBE-5A45-2A62-06FE-C51EE75B6197}"/>
                  </a:ext>
                </a:extLst>
              </p:cNvPr>
              <p:cNvSpPr>
                <a:spLocks noGrp="1"/>
              </p:cNvSpPr>
              <p:nvPr>
                <p:ph idx="1"/>
              </p:nvPr>
            </p:nvSpPr>
            <p:spPr>
              <a:xfrm>
                <a:off x="677334" y="1709177"/>
                <a:ext cx="8596668" cy="3880773"/>
              </a:xfrm>
            </p:spPr>
            <p:txBody>
              <a:bodyPr>
                <a:normAutofit fontScale="92500" lnSpcReduction="10000"/>
              </a:bodyPr>
              <a:lstStyle/>
              <a:p>
                <a:pPr marL="0" indent="0">
                  <a:buNone/>
                </a:pPr>
                <a:r>
                  <a:rPr lang="it-IT" sz="2400" dirty="0"/>
                  <a:t>Un indice </a:t>
                </a:r>
                <a14:m>
                  <m:oMath xmlns:m="http://schemas.openxmlformats.org/officeDocument/2006/math">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𝑅</m:t>
                        </m:r>
                      </m:e>
                      <m:sup>
                        <m:r>
                          <a:rPr lang="it-IT" sz="2400" b="0" i="1" smtClean="0">
                            <a:latin typeface="Cambria Math" panose="02040503050406030204" pitchFamily="18" charset="0"/>
                          </a:rPr>
                          <m:t>2</m:t>
                        </m:r>
                      </m:sup>
                    </m:sSup>
                  </m:oMath>
                </a14:m>
                <a:r>
                  <a:rPr lang="it-IT" sz="2400" dirty="0"/>
                  <a:t> aggiustato pari a 0,9704 significa che:</a:t>
                </a:r>
              </a:p>
              <a:p>
                <a:pPr marL="0" indent="0">
                  <a:buNone/>
                </a:pPr>
                <a:endParaRPr lang="it-IT" dirty="0"/>
              </a:p>
              <a:p>
                <a:pPr>
                  <a:buFont typeface="Arial" panose="020B0604020202020204" pitchFamily="34" charset="0"/>
                  <a:buChar char="•"/>
                </a:pPr>
                <a:r>
                  <a:rPr lang="it-IT" sz="2000" dirty="0"/>
                  <a:t>Il modello si adatta bene ai dati osservati e i regressori sono efficaci nel prevedere la risposta.</a:t>
                </a:r>
              </a:p>
              <a:p>
                <a:pPr marL="0" indent="0">
                  <a:buNone/>
                </a:pPr>
                <a:endParaRPr lang="it-IT" sz="2000" dirty="0"/>
              </a:p>
              <a:p>
                <a:pPr>
                  <a:buFont typeface="Arial" panose="020B0604020202020204" pitchFamily="34" charset="0"/>
                  <a:buChar char="•"/>
                </a:pPr>
                <a:r>
                  <a:rPr lang="it-IT" sz="2000" dirty="0"/>
                  <a:t>La variabilità residua è minima dunque le differenze tra i valori osservati e i valori predetti dal modello sono piccole.</a:t>
                </a:r>
              </a:p>
              <a:p>
                <a:pPr marL="0" indent="0">
                  <a:buNone/>
                </a:pPr>
                <a:endParaRPr lang="it-IT" sz="2000" dirty="0"/>
              </a:p>
              <a:p>
                <a:pPr>
                  <a:buFont typeface="Arial" panose="020B0604020202020204" pitchFamily="34" charset="0"/>
                  <a:buChar char="•"/>
                </a:pPr>
                <a:r>
                  <a:rPr lang="it-IT" sz="2000" dirty="0"/>
                  <a:t>Poiché </a:t>
                </a:r>
                <a14:m>
                  <m:oMath xmlns:m="http://schemas.openxmlformats.org/officeDocument/2006/math">
                    <m:sSup>
                      <m:sSupPr>
                        <m:ctrlPr>
                          <a:rPr lang="it-IT" sz="2000" b="0" i="1" smtClean="0">
                            <a:latin typeface="Cambria Math" panose="02040503050406030204" pitchFamily="18" charset="0"/>
                          </a:rPr>
                        </m:ctrlPr>
                      </m:sSupPr>
                      <m:e>
                        <m:r>
                          <a:rPr lang="it-IT" sz="2000" b="0" i="1" smtClean="0">
                            <a:latin typeface="Cambria Math" panose="02040503050406030204" pitchFamily="18" charset="0"/>
                          </a:rPr>
                          <m:t>𝑅</m:t>
                        </m:r>
                      </m:e>
                      <m:sup>
                        <m:r>
                          <a:rPr lang="it-IT" sz="2000" b="0" i="1" smtClean="0">
                            <a:latin typeface="Cambria Math" panose="02040503050406030204" pitchFamily="18" charset="0"/>
                          </a:rPr>
                          <m:t>2</m:t>
                        </m:r>
                      </m:sup>
                    </m:sSup>
                  </m:oMath>
                </a14:m>
                <a:r>
                  <a:rPr lang="it-IT" sz="2000" dirty="0"/>
                  <a:t> è prossimo a 1 c’è un rischio di </a:t>
                </a:r>
                <a:r>
                  <a:rPr lang="it-IT" sz="2000" b="1" dirty="0"/>
                  <a:t>overfitting </a:t>
                </a:r>
                <a:r>
                  <a:rPr lang="it-IT" sz="2000" dirty="0"/>
                  <a:t>dunque che le performance su campione di allenamento siano eccellenti, ma sia scarsa sui nuovi campioni.</a:t>
                </a:r>
              </a:p>
            </p:txBody>
          </p:sp>
        </mc:Choice>
        <mc:Fallback xmlns="">
          <p:sp>
            <p:nvSpPr>
              <p:cNvPr id="3" name="Segnaposto contenuto 2">
                <a:extLst>
                  <a:ext uri="{FF2B5EF4-FFF2-40B4-BE49-F238E27FC236}">
                    <a16:creationId xmlns:a16="http://schemas.microsoft.com/office/drawing/2014/main" id="{3B651FBE-5A45-2A62-06FE-C51EE75B6197}"/>
                  </a:ext>
                </a:extLst>
              </p:cNvPr>
              <p:cNvSpPr>
                <a:spLocks noGrp="1" noRot="1" noChangeAspect="1" noMove="1" noResize="1" noEditPoints="1" noAdjustHandles="1" noChangeArrowheads="1" noChangeShapeType="1" noTextEdit="1"/>
              </p:cNvSpPr>
              <p:nvPr>
                <p:ph idx="1"/>
              </p:nvPr>
            </p:nvSpPr>
            <p:spPr>
              <a:xfrm>
                <a:off x="677334" y="1709177"/>
                <a:ext cx="8596668" cy="3880773"/>
              </a:xfrm>
              <a:blipFill>
                <a:blip r:embed="rId2"/>
                <a:stretch>
                  <a:fillRect l="-922" t="-1884"/>
                </a:stretch>
              </a:blipFill>
            </p:spPr>
            <p:txBody>
              <a:bodyPr/>
              <a:lstStyle/>
              <a:p>
                <a:r>
                  <a:rPr lang="it-IT">
                    <a:noFill/>
                  </a:rPr>
                  <a:t> </a:t>
                </a:r>
              </a:p>
            </p:txBody>
          </p:sp>
        </mc:Fallback>
      </mc:AlternateContent>
    </p:spTree>
    <p:extLst>
      <p:ext uri="{BB962C8B-B14F-4D97-AF65-F5344CB8AC3E}">
        <p14:creationId xmlns:p14="http://schemas.microsoft.com/office/powerpoint/2010/main" val="3487909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ED3E56-A7BE-A736-1064-742E0B5D4F10}"/>
              </a:ext>
            </a:extLst>
          </p:cNvPr>
          <p:cNvSpPr>
            <a:spLocks noGrp="1"/>
          </p:cNvSpPr>
          <p:nvPr>
            <p:ph type="ctrTitle"/>
          </p:nvPr>
        </p:nvSpPr>
        <p:spPr>
          <a:xfrm>
            <a:off x="505838" y="2814638"/>
            <a:ext cx="8638162" cy="2375812"/>
          </a:xfrm>
        </p:spPr>
        <p:txBody>
          <a:bodyPr>
            <a:normAutofit/>
          </a:bodyPr>
          <a:lstStyle/>
          <a:p>
            <a:pPr algn="l"/>
            <a:r>
              <a:rPr lang="it-IT" sz="3300" b="1" dirty="0">
                <a:solidFill>
                  <a:schemeClr val="bg1"/>
                </a:solidFill>
                <a:latin typeface="Arial" panose="020B0604020202020204" pitchFamily="34" charset="0"/>
                <a:cs typeface="Arial" panose="020B0604020202020204" pitchFamily="34" charset="0"/>
              </a:rPr>
              <a:t>Previsione e cross-validation su nuovo dataset [2010-2020]</a:t>
            </a:r>
          </a:p>
        </p:txBody>
      </p:sp>
    </p:spTree>
    <p:extLst>
      <p:ext uri="{BB962C8B-B14F-4D97-AF65-F5344CB8AC3E}">
        <p14:creationId xmlns:p14="http://schemas.microsoft.com/office/powerpoint/2010/main" val="2476498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9A1B45A-2AF4-9055-D4C3-565B7D3C4007}"/>
              </a:ext>
            </a:extLst>
          </p:cNvPr>
          <p:cNvSpPr>
            <a:spLocks noGrp="1"/>
          </p:cNvSpPr>
          <p:nvPr>
            <p:ph type="title"/>
          </p:nvPr>
        </p:nvSpPr>
        <p:spPr/>
        <p:txBody>
          <a:bodyPr/>
          <a:lstStyle/>
          <a:p>
            <a:r>
              <a:rPr lang="it-IT" dirty="0"/>
              <a:t>Previsione</a:t>
            </a:r>
          </a:p>
        </p:txBody>
      </p:sp>
      <p:pic>
        <p:nvPicPr>
          <p:cNvPr id="5" name="Segnaposto contenuto 4" descr="Immagine che contiene testo, schermata, linea, diagramma&#10;&#10;Descrizione generata automaticamente">
            <a:extLst>
              <a:ext uri="{FF2B5EF4-FFF2-40B4-BE49-F238E27FC236}">
                <a16:creationId xmlns:a16="http://schemas.microsoft.com/office/drawing/2014/main" id="{F8F78EEF-5486-0961-81F6-8862EE7F3F34}"/>
              </a:ext>
            </a:extLst>
          </p:cNvPr>
          <p:cNvPicPr>
            <a:picLocks noGrp="1" noChangeAspect="1"/>
          </p:cNvPicPr>
          <p:nvPr>
            <p:ph idx="1"/>
          </p:nvPr>
        </p:nvPicPr>
        <p:blipFill>
          <a:blip r:embed="rId2"/>
          <a:stretch>
            <a:fillRect/>
          </a:stretch>
        </p:blipFill>
        <p:spPr>
          <a:xfrm>
            <a:off x="5441296" y="1632356"/>
            <a:ext cx="4094296" cy="3846871"/>
          </a:xfrm>
        </p:spPr>
      </p:pic>
      <p:sp>
        <p:nvSpPr>
          <p:cNvPr id="6" name="CasellaDiTesto 5">
            <a:extLst>
              <a:ext uri="{FF2B5EF4-FFF2-40B4-BE49-F238E27FC236}">
                <a16:creationId xmlns:a16="http://schemas.microsoft.com/office/drawing/2014/main" id="{22404833-0E57-1715-FE50-376371A17935}"/>
              </a:ext>
            </a:extLst>
          </p:cNvPr>
          <p:cNvSpPr txBox="1"/>
          <p:nvPr/>
        </p:nvSpPr>
        <p:spPr>
          <a:xfrm>
            <a:off x="677334" y="1459230"/>
            <a:ext cx="3057833" cy="3939540"/>
          </a:xfrm>
          <a:prstGeom prst="rect">
            <a:avLst/>
          </a:prstGeom>
          <a:noFill/>
        </p:spPr>
        <p:txBody>
          <a:bodyPr wrap="square" rtlCol="0">
            <a:spAutoFit/>
          </a:bodyPr>
          <a:lstStyle/>
          <a:p>
            <a:r>
              <a:rPr lang="it-IT" dirty="0"/>
              <a:t>La previsione sul set di dati dal 2010 al 2020 con intervallo di confidenza al 95% è il seguente:</a:t>
            </a:r>
          </a:p>
          <a:p>
            <a:r>
              <a:rPr lang="fr-FR" dirty="0"/>
              <a:t>    </a:t>
            </a:r>
            <a:r>
              <a:rPr lang="fr-FR" sz="1600" dirty="0"/>
              <a:t>fit      	   lwr            upr</a:t>
            </a:r>
          </a:p>
          <a:p>
            <a:r>
              <a:rPr lang="fr-FR" sz="1600" dirty="0"/>
              <a:t>1  746.2194 707.7657 784.6731</a:t>
            </a:r>
          </a:p>
          <a:p>
            <a:r>
              <a:rPr lang="fr-FR" sz="1600" dirty="0"/>
              <a:t>2  751.5069 713.2228 789.7911</a:t>
            </a:r>
          </a:p>
          <a:p>
            <a:r>
              <a:rPr lang="fr-FR" sz="1600" dirty="0"/>
              <a:t>3  761.6590 721.3266 801.9914</a:t>
            </a:r>
          </a:p>
          <a:p>
            <a:r>
              <a:rPr lang="fr-FR" sz="1600" dirty="0"/>
              <a:t>4  717.1107 682.5034 751.7180</a:t>
            </a:r>
          </a:p>
          <a:p>
            <a:r>
              <a:rPr lang="fr-FR" sz="1600" dirty="0"/>
              <a:t>5  585.8988 563.6489 608.1487</a:t>
            </a:r>
          </a:p>
          <a:p>
            <a:r>
              <a:rPr lang="fr-FR" sz="1600" dirty="0"/>
              <a:t>6  558.1785 536.2968 580.0602</a:t>
            </a:r>
          </a:p>
          <a:p>
            <a:r>
              <a:rPr lang="fr-FR" sz="1600" dirty="0"/>
              <a:t>7  583.6124 564.1738 603.0510</a:t>
            </a:r>
          </a:p>
          <a:p>
            <a:r>
              <a:rPr lang="fr-FR" sz="1600" dirty="0"/>
              <a:t>8  621.0845 599.7074 642.4616</a:t>
            </a:r>
          </a:p>
          <a:p>
            <a:r>
              <a:rPr lang="fr-FR" sz="1600" dirty="0"/>
              <a:t>9  608.4327 588.3679 628.4975</a:t>
            </a:r>
          </a:p>
          <a:p>
            <a:r>
              <a:rPr lang="fr-FR" sz="1600" dirty="0"/>
              <a:t>10 643.3550 600.8872 685.8228</a:t>
            </a:r>
            <a:endParaRPr lang="it-IT" sz="1600" dirty="0"/>
          </a:p>
        </p:txBody>
      </p:sp>
      <p:sp>
        <p:nvSpPr>
          <p:cNvPr id="8" name="CasellaDiTesto 7">
            <a:extLst>
              <a:ext uri="{FF2B5EF4-FFF2-40B4-BE49-F238E27FC236}">
                <a16:creationId xmlns:a16="http://schemas.microsoft.com/office/drawing/2014/main" id="{6D2E4E5A-0EC1-FAA2-428C-1D5CAB8EBBAE}"/>
              </a:ext>
            </a:extLst>
          </p:cNvPr>
          <p:cNvSpPr txBox="1"/>
          <p:nvPr/>
        </p:nvSpPr>
        <p:spPr>
          <a:xfrm>
            <a:off x="3710818" y="1447523"/>
            <a:ext cx="1730478" cy="4216539"/>
          </a:xfrm>
          <a:prstGeom prst="rect">
            <a:avLst/>
          </a:prstGeom>
          <a:noFill/>
        </p:spPr>
        <p:txBody>
          <a:bodyPr wrap="square" rtlCol="0">
            <a:spAutoFit/>
          </a:bodyPr>
          <a:lstStyle/>
          <a:p>
            <a:r>
              <a:rPr lang="it-IT" dirty="0"/>
              <a:t>Contro i valori effettivi:</a:t>
            </a:r>
          </a:p>
          <a:p>
            <a:endParaRPr lang="it-IT" dirty="0"/>
          </a:p>
          <a:p>
            <a:endParaRPr lang="it-IT" dirty="0"/>
          </a:p>
          <a:p>
            <a:endParaRPr lang="it-IT" dirty="0"/>
          </a:p>
          <a:p>
            <a:r>
              <a:rPr lang="it-IT" sz="1600" dirty="0"/>
              <a:t>752.29</a:t>
            </a:r>
          </a:p>
          <a:p>
            <a:r>
              <a:rPr lang="it-IT" sz="1600" dirty="0"/>
              <a:t>725.21</a:t>
            </a:r>
          </a:p>
          <a:p>
            <a:r>
              <a:rPr lang="it-IT" sz="1600" dirty="0"/>
              <a:t>679.23</a:t>
            </a:r>
          </a:p>
          <a:p>
            <a:r>
              <a:rPr lang="it-IT" sz="1600" dirty="0"/>
              <a:t>647.79</a:t>
            </a:r>
          </a:p>
          <a:p>
            <a:r>
              <a:rPr lang="it-IT" sz="1600" dirty="0"/>
              <a:t>633.83</a:t>
            </a:r>
          </a:p>
          <a:p>
            <a:r>
              <a:rPr lang="it-IT" sz="1600" dirty="0"/>
              <a:t>639.86</a:t>
            </a:r>
          </a:p>
          <a:p>
            <a:r>
              <a:rPr lang="it-IT" sz="1600" dirty="0"/>
              <a:t>646.75</a:t>
            </a:r>
          </a:p>
          <a:p>
            <a:r>
              <a:rPr lang="it-IT" sz="1600" dirty="0"/>
              <a:t>682.49</a:t>
            </a:r>
          </a:p>
          <a:p>
            <a:r>
              <a:rPr lang="it-IT" sz="1600" dirty="0"/>
              <a:t>731.75</a:t>
            </a:r>
          </a:p>
          <a:p>
            <a:r>
              <a:rPr lang="it-IT" sz="1600" dirty="0"/>
              <a:t>778.00</a:t>
            </a:r>
          </a:p>
          <a:p>
            <a:endParaRPr lang="it-IT" dirty="0"/>
          </a:p>
        </p:txBody>
      </p:sp>
    </p:spTree>
    <p:extLst>
      <p:ext uri="{BB962C8B-B14F-4D97-AF65-F5344CB8AC3E}">
        <p14:creationId xmlns:p14="http://schemas.microsoft.com/office/powerpoint/2010/main" val="3862296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F66B1A-B60C-5242-A211-D407060A4CAE}"/>
              </a:ext>
            </a:extLst>
          </p:cNvPr>
          <p:cNvSpPr>
            <a:spLocks noGrp="1"/>
          </p:cNvSpPr>
          <p:nvPr>
            <p:ph type="title"/>
          </p:nvPr>
        </p:nvSpPr>
        <p:spPr>
          <a:xfrm>
            <a:off x="677334" y="609600"/>
            <a:ext cx="8596668" cy="837235"/>
          </a:xfrm>
        </p:spPr>
        <p:txBody>
          <a:bodyPr/>
          <a:lstStyle/>
          <a:p>
            <a:r>
              <a:rPr lang="it-IT" dirty="0"/>
              <a:t>Overfitting</a:t>
            </a:r>
          </a:p>
        </p:txBody>
      </p:sp>
      <p:sp>
        <p:nvSpPr>
          <p:cNvPr id="3" name="Segnaposto contenuto 2">
            <a:extLst>
              <a:ext uri="{FF2B5EF4-FFF2-40B4-BE49-F238E27FC236}">
                <a16:creationId xmlns:a16="http://schemas.microsoft.com/office/drawing/2014/main" id="{59750084-0788-3C72-9610-A5DC3F3727CC}"/>
              </a:ext>
            </a:extLst>
          </p:cNvPr>
          <p:cNvSpPr>
            <a:spLocks noGrp="1"/>
          </p:cNvSpPr>
          <p:nvPr>
            <p:ph idx="1"/>
          </p:nvPr>
        </p:nvSpPr>
        <p:spPr/>
        <p:txBody>
          <a:bodyPr>
            <a:normAutofit/>
          </a:bodyPr>
          <a:lstStyle/>
          <a:p>
            <a:pPr marL="0" indent="0">
              <a:buNone/>
            </a:pPr>
            <a:r>
              <a:rPr lang="it-IT" sz="2200" dirty="0"/>
              <a:t>La conferma che il modello è overfitted la abbiamo confrontando i grafici e gli indici MSE e MAE dei set di dati di training e di test.</a:t>
            </a:r>
          </a:p>
          <a:p>
            <a:pPr marL="0" indent="0">
              <a:buNone/>
            </a:pPr>
            <a:endParaRPr lang="it-IT" sz="2000" dirty="0"/>
          </a:p>
          <a:p>
            <a:pPr marL="0" indent="0">
              <a:buNone/>
            </a:pPr>
            <a:endParaRPr lang="it-IT" dirty="0"/>
          </a:p>
          <a:p>
            <a:pPr marL="0" indent="0">
              <a:buNone/>
            </a:pPr>
            <a:r>
              <a:rPr lang="it-IT" sz="2000" dirty="0"/>
              <a:t>Test							Training</a:t>
            </a:r>
          </a:p>
          <a:p>
            <a:pPr marL="0" indent="0">
              <a:buNone/>
            </a:pPr>
            <a:r>
              <a:rPr lang="it-IT" sz="2000" dirty="0"/>
              <a:t>MSE: 6239.0969659457			MSE: 899.190142511994</a:t>
            </a:r>
          </a:p>
          <a:p>
            <a:pPr marL="0" indent="0">
              <a:buNone/>
            </a:pPr>
            <a:r>
              <a:rPr lang="it-IT" sz="2000" dirty="0"/>
              <a:t>MAE: 69.6235254188523            	MAE: 24.6028552792476</a:t>
            </a:r>
          </a:p>
          <a:p>
            <a:pPr marL="0" indent="0">
              <a:buNone/>
            </a:pPr>
            <a:endParaRPr lang="it-IT" dirty="0"/>
          </a:p>
        </p:txBody>
      </p:sp>
    </p:spTree>
    <p:extLst>
      <p:ext uri="{BB962C8B-B14F-4D97-AF65-F5344CB8AC3E}">
        <p14:creationId xmlns:p14="http://schemas.microsoft.com/office/powerpoint/2010/main" val="981536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824A6C-340D-F4BB-6FAA-28D4E244291D}"/>
              </a:ext>
            </a:extLst>
          </p:cNvPr>
          <p:cNvSpPr>
            <a:spLocks noGrp="1"/>
          </p:cNvSpPr>
          <p:nvPr>
            <p:ph type="title"/>
          </p:nvPr>
        </p:nvSpPr>
        <p:spPr/>
        <p:txBody>
          <a:bodyPr/>
          <a:lstStyle/>
          <a:p>
            <a:r>
              <a:rPr lang="it-IT" dirty="0"/>
              <a:t>Overfitting</a:t>
            </a:r>
          </a:p>
        </p:txBody>
      </p:sp>
      <p:pic>
        <p:nvPicPr>
          <p:cNvPr id="5" name="Segnaposto contenuto 4" descr="Immagine che contiene testo, schermata, linea, diagramma&#10;&#10;Descrizione generata automaticamente">
            <a:extLst>
              <a:ext uri="{FF2B5EF4-FFF2-40B4-BE49-F238E27FC236}">
                <a16:creationId xmlns:a16="http://schemas.microsoft.com/office/drawing/2014/main" id="{6DA082BA-53D9-288B-25D5-FEA273B6518E}"/>
              </a:ext>
            </a:extLst>
          </p:cNvPr>
          <p:cNvPicPr>
            <a:picLocks noGrp="1" noChangeAspect="1"/>
          </p:cNvPicPr>
          <p:nvPr>
            <p:ph idx="1"/>
          </p:nvPr>
        </p:nvPicPr>
        <p:blipFill>
          <a:blip r:embed="rId2"/>
          <a:stretch>
            <a:fillRect/>
          </a:stretch>
        </p:blipFill>
        <p:spPr>
          <a:xfrm>
            <a:off x="677334" y="1465268"/>
            <a:ext cx="4573762" cy="4297362"/>
          </a:xfrm>
        </p:spPr>
      </p:pic>
      <p:pic>
        <p:nvPicPr>
          <p:cNvPr id="7" name="Immagine 6" descr="Immagine che contiene testo, diagramma, linea, Carattere&#10;&#10;Descrizione generata automaticamente">
            <a:extLst>
              <a:ext uri="{FF2B5EF4-FFF2-40B4-BE49-F238E27FC236}">
                <a16:creationId xmlns:a16="http://schemas.microsoft.com/office/drawing/2014/main" id="{1B672730-7909-20E5-4CEE-8F319A8FD772}"/>
              </a:ext>
            </a:extLst>
          </p:cNvPr>
          <p:cNvPicPr>
            <a:picLocks noChangeAspect="1"/>
          </p:cNvPicPr>
          <p:nvPr/>
        </p:nvPicPr>
        <p:blipFill>
          <a:blip r:embed="rId3"/>
          <a:stretch>
            <a:fillRect/>
          </a:stretch>
        </p:blipFill>
        <p:spPr>
          <a:xfrm>
            <a:off x="4928079" y="1369404"/>
            <a:ext cx="4664756" cy="4393226"/>
          </a:xfrm>
          <a:prstGeom prst="rect">
            <a:avLst/>
          </a:prstGeom>
        </p:spPr>
      </p:pic>
    </p:spTree>
    <p:extLst>
      <p:ext uri="{BB962C8B-B14F-4D97-AF65-F5344CB8AC3E}">
        <p14:creationId xmlns:p14="http://schemas.microsoft.com/office/powerpoint/2010/main" val="3113434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C5609E-4DEA-1714-2346-7028B407837A}"/>
              </a:ext>
            </a:extLst>
          </p:cNvPr>
          <p:cNvSpPr>
            <a:spLocks noGrp="1"/>
          </p:cNvSpPr>
          <p:nvPr>
            <p:ph type="title"/>
          </p:nvPr>
        </p:nvSpPr>
        <p:spPr/>
        <p:txBody>
          <a:bodyPr>
            <a:normAutofit/>
          </a:bodyPr>
          <a:lstStyle/>
          <a:p>
            <a:r>
              <a:rPr lang="it-IT" dirty="0"/>
              <a:t>Limiti e criticità del modello</a:t>
            </a:r>
          </a:p>
        </p:txBody>
      </p:sp>
      <p:sp>
        <p:nvSpPr>
          <p:cNvPr id="3" name="Segnaposto contenuto 2">
            <a:extLst>
              <a:ext uri="{FF2B5EF4-FFF2-40B4-BE49-F238E27FC236}">
                <a16:creationId xmlns:a16="http://schemas.microsoft.com/office/drawing/2014/main" id="{45FA7FE7-A711-5FCF-6BB5-83DF8D13265F}"/>
              </a:ext>
            </a:extLst>
          </p:cNvPr>
          <p:cNvSpPr>
            <a:spLocks noGrp="1"/>
          </p:cNvSpPr>
          <p:nvPr>
            <p:ph idx="1"/>
          </p:nvPr>
        </p:nvSpPr>
        <p:spPr>
          <a:xfrm>
            <a:off x="677334" y="1169043"/>
            <a:ext cx="8596668" cy="4872320"/>
          </a:xfrm>
        </p:spPr>
        <p:txBody>
          <a:bodyPr>
            <a:normAutofit/>
          </a:bodyPr>
          <a:lstStyle/>
          <a:p>
            <a:r>
              <a:rPr lang="it-IT" sz="2000" b="1" dirty="0"/>
              <a:t>Relazioni non lineari </a:t>
            </a:r>
            <a:r>
              <a:rPr lang="it-IT" sz="2000" dirty="0"/>
              <a:t>tra le variabili</a:t>
            </a:r>
          </a:p>
          <a:p>
            <a:r>
              <a:rPr lang="it-IT" sz="2000" b="1" dirty="0"/>
              <a:t>Problemi di estrapolazione</a:t>
            </a:r>
            <a:r>
              <a:rPr lang="it-IT" sz="2000" dirty="0"/>
              <a:t>: Il modello è costruito sui dati storici e la sua validità è limitata al range di dati su cui è stato addestrato. Estrapolare al di fuori di questo range può portare a previsioni imprecise o fuorvianti.</a:t>
            </a:r>
          </a:p>
          <a:p>
            <a:r>
              <a:rPr lang="it-IT" sz="2000" b="1" dirty="0"/>
              <a:t>Complessità delle dinamiche geopolitiche</a:t>
            </a:r>
            <a:r>
              <a:rPr lang="it-IT" sz="2000" dirty="0"/>
              <a:t>: innovazioni tecnologiche e cambiamenti geopolitici potrebbero non essere colti dal modello con i predittori selezionati.</a:t>
            </a:r>
          </a:p>
          <a:p>
            <a:r>
              <a:rPr lang="it-IT" sz="2000" b="1" dirty="0"/>
              <a:t>Stabilità dei dati storici</a:t>
            </a:r>
            <a:r>
              <a:rPr lang="it-IT" sz="2000" dirty="0"/>
              <a:t>: Le relazioni storiche tra i regressori e il budget militare potrebbero non rimanere stabili nel tempo a causa di cambiamenti strutturali nell'economia o nella politica.</a:t>
            </a:r>
          </a:p>
          <a:p>
            <a:r>
              <a:rPr lang="it-IT" sz="2000" b="1" dirty="0"/>
              <a:t>Eventi imprevisti</a:t>
            </a:r>
            <a:r>
              <a:rPr lang="it-IT" sz="2000" dirty="0"/>
              <a:t>: il modello non può prevedere eventi imprevisti come crisi economiche, cambiamenti radicali nelle politiche governative e disastri naturali.</a:t>
            </a:r>
          </a:p>
        </p:txBody>
      </p:sp>
    </p:spTree>
    <p:extLst>
      <p:ext uri="{BB962C8B-B14F-4D97-AF65-F5344CB8AC3E}">
        <p14:creationId xmlns:p14="http://schemas.microsoft.com/office/powerpoint/2010/main" val="83345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0" name="Rectangle 59">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2" name="Straight Connector 6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68"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70" name="Isosceles Triangle 6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7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74" name="Isosceles Triangle 7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76" name="Freeform: Shape 75">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olo 1">
            <a:extLst>
              <a:ext uri="{FF2B5EF4-FFF2-40B4-BE49-F238E27FC236}">
                <a16:creationId xmlns:a16="http://schemas.microsoft.com/office/drawing/2014/main" id="{6B2687BB-CF10-1EC9-EABB-21AA3F020C0A}"/>
              </a:ext>
            </a:extLst>
          </p:cNvPr>
          <p:cNvSpPr>
            <a:spLocks noGrp="1"/>
          </p:cNvSpPr>
          <p:nvPr>
            <p:ph type="title"/>
          </p:nvPr>
        </p:nvSpPr>
        <p:spPr>
          <a:xfrm>
            <a:off x="7181723" y="609600"/>
            <a:ext cx="4512989" cy="2227730"/>
          </a:xfrm>
        </p:spPr>
        <p:txBody>
          <a:bodyPr anchor="ctr">
            <a:normAutofit/>
          </a:bodyPr>
          <a:lstStyle/>
          <a:p>
            <a:r>
              <a:rPr lang="it-IT" dirty="0">
                <a:solidFill>
                  <a:srgbClr val="FFFFFF"/>
                </a:solidFill>
              </a:rPr>
              <a:t>Cross-validation</a:t>
            </a:r>
          </a:p>
        </p:txBody>
      </p:sp>
      <p:pic>
        <p:nvPicPr>
          <p:cNvPr id="7" name="Immagine 6" descr="Immagine che contiene testo, diagramma, linea, Diagramma&#10;&#10;Descrizione generata automaticamente">
            <a:extLst>
              <a:ext uri="{FF2B5EF4-FFF2-40B4-BE49-F238E27FC236}">
                <a16:creationId xmlns:a16="http://schemas.microsoft.com/office/drawing/2014/main" id="{F6A5BFE3-8D24-B890-E5FE-3669592D0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287" y="1168399"/>
            <a:ext cx="4094759" cy="4610101"/>
          </a:xfrm>
          <a:prstGeom prst="rect">
            <a:avLst/>
          </a:prstGeom>
        </p:spPr>
      </p:pic>
      <p:sp>
        <p:nvSpPr>
          <p:cNvPr id="3" name="Segnaposto contenuto 2">
            <a:extLst>
              <a:ext uri="{FF2B5EF4-FFF2-40B4-BE49-F238E27FC236}">
                <a16:creationId xmlns:a16="http://schemas.microsoft.com/office/drawing/2014/main" id="{70CF88FA-278B-3ECD-4556-04B827A28AE2}"/>
              </a:ext>
            </a:extLst>
          </p:cNvPr>
          <p:cNvSpPr>
            <a:spLocks noGrp="1"/>
          </p:cNvSpPr>
          <p:nvPr>
            <p:ph idx="1"/>
          </p:nvPr>
        </p:nvSpPr>
        <p:spPr>
          <a:xfrm>
            <a:off x="7181725" y="2837329"/>
            <a:ext cx="4512988" cy="3317938"/>
          </a:xfrm>
        </p:spPr>
        <p:txBody>
          <a:bodyPr anchor="t">
            <a:normAutofit/>
          </a:bodyPr>
          <a:lstStyle/>
          <a:p>
            <a:pPr marL="0" indent="0">
              <a:lnSpc>
                <a:spcPct val="90000"/>
              </a:lnSpc>
              <a:buNone/>
            </a:pPr>
            <a:r>
              <a:rPr lang="en-US" altLang="en-US" sz="1700" dirty="0">
                <a:solidFill>
                  <a:srgbClr val="FFFFFF"/>
                </a:solidFill>
              </a:rPr>
              <a:t>Il grafico mostra che un modello polinomiale di grado 2 offre il miglior compromesso tra complessità e capacità di generalizzazione, evidenziato dal MSE più basso sul test set. Modelli con grado più basso (1) non catturano sufficientemente la struttura dei dati, mentre modelli con grado più alto (3 e 4) tendono a sovradattare i dati di training, peggiorando la performance sui dati di test.</a:t>
            </a:r>
          </a:p>
          <a:p>
            <a:pPr marL="0" indent="0">
              <a:lnSpc>
                <a:spcPct val="90000"/>
              </a:lnSpc>
              <a:buNone/>
            </a:pPr>
            <a:r>
              <a:rPr lang="en-US" altLang="en-US" sz="1700" dirty="0">
                <a:solidFill>
                  <a:srgbClr val="FFFFFF"/>
                </a:solidFill>
              </a:rPr>
              <a:t>Nonostante un MSE così elevato rende poco attendibili le stime prodotte</a:t>
            </a:r>
          </a:p>
          <a:p>
            <a:pPr marL="0" indent="0">
              <a:lnSpc>
                <a:spcPct val="90000"/>
              </a:lnSpc>
              <a:buNone/>
            </a:pPr>
            <a:endParaRPr lang="it-IT" sz="1700" dirty="0">
              <a:solidFill>
                <a:srgbClr val="FFFFFF"/>
              </a:solidFill>
            </a:endParaRPr>
          </a:p>
          <a:p>
            <a:pPr marL="0" indent="0">
              <a:lnSpc>
                <a:spcPct val="90000"/>
              </a:lnSpc>
              <a:buNone/>
            </a:pPr>
            <a:endParaRPr lang="it-IT" sz="1700" dirty="0">
              <a:solidFill>
                <a:srgbClr val="FFFFFF"/>
              </a:solidFill>
            </a:endParaRPr>
          </a:p>
        </p:txBody>
      </p:sp>
    </p:spTree>
    <p:extLst>
      <p:ext uri="{BB962C8B-B14F-4D97-AF65-F5344CB8AC3E}">
        <p14:creationId xmlns:p14="http://schemas.microsoft.com/office/powerpoint/2010/main" val="415557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9289DB-0794-6B1E-DB43-4983B197A049}"/>
              </a:ext>
            </a:extLst>
          </p:cNvPr>
          <p:cNvSpPr>
            <a:spLocks noGrp="1"/>
          </p:cNvSpPr>
          <p:nvPr>
            <p:ph type="title"/>
          </p:nvPr>
        </p:nvSpPr>
        <p:spPr/>
        <p:txBody>
          <a:bodyPr/>
          <a:lstStyle/>
          <a:p>
            <a:r>
              <a:rPr lang="it-IT" dirty="0"/>
              <a:t>Dataset </a:t>
            </a:r>
          </a:p>
        </p:txBody>
      </p:sp>
      <p:graphicFrame>
        <p:nvGraphicFramePr>
          <p:cNvPr id="7" name="Segnaposto contenuto 2">
            <a:extLst>
              <a:ext uri="{FF2B5EF4-FFF2-40B4-BE49-F238E27FC236}">
                <a16:creationId xmlns:a16="http://schemas.microsoft.com/office/drawing/2014/main" id="{9B2006C1-559B-9661-AB2F-DE8FEF9D174D}"/>
              </a:ext>
            </a:extLst>
          </p:cNvPr>
          <p:cNvGraphicFramePr>
            <a:graphicFrameLocks noGrp="1"/>
          </p:cNvGraphicFramePr>
          <p:nvPr>
            <p:ph idx="1"/>
            <p:extLst>
              <p:ext uri="{D42A27DB-BD31-4B8C-83A1-F6EECF244321}">
                <p14:modId xmlns:p14="http://schemas.microsoft.com/office/powerpoint/2010/main" val="1454173952"/>
              </p:ext>
            </p:extLst>
          </p:nvPr>
        </p:nvGraphicFramePr>
        <p:xfrm>
          <a:off x="677334" y="1423687"/>
          <a:ext cx="8596668" cy="4617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6980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6" name="Straight Connector 35">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8"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39"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40" name="Isosceles Triangle 39">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41"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42"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43"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44" name="Isosceles Triangle 43">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45" name="Isosceles Triangle 44">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grpSp>
      <p:sp>
        <p:nvSpPr>
          <p:cNvPr id="2" name="Titolo 1">
            <a:extLst>
              <a:ext uri="{FF2B5EF4-FFF2-40B4-BE49-F238E27FC236}">
                <a16:creationId xmlns:a16="http://schemas.microsoft.com/office/drawing/2014/main" id="{2CD876A1-8DD4-7C43-3B08-EDC73FD5F927}"/>
              </a:ext>
            </a:extLst>
          </p:cNvPr>
          <p:cNvSpPr>
            <a:spLocks noGrp="1"/>
          </p:cNvSpPr>
          <p:nvPr>
            <p:ph type="title"/>
          </p:nvPr>
        </p:nvSpPr>
        <p:spPr>
          <a:xfrm>
            <a:off x="985969" y="4553712"/>
            <a:ext cx="8288032" cy="1096316"/>
          </a:xfrm>
        </p:spPr>
        <p:txBody>
          <a:bodyPr vert="horz" lIns="91440" tIns="45720" rIns="91440" bIns="45720" rtlCol="0" anchor="b">
            <a:normAutofit/>
          </a:bodyPr>
          <a:lstStyle/>
          <a:p>
            <a:pPr algn="ctr"/>
            <a:r>
              <a:rPr lang="en-US" sz="4800" kern="1200" dirty="0">
                <a:solidFill>
                  <a:schemeClr val="accent1"/>
                </a:solidFill>
                <a:latin typeface="+mj-lt"/>
                <a:ea typeface="+mj-ea"/>
                <a:cs typeface="+mj-cs"/>
              </a:rPr>
              <a:t>Punti influenti</a:t>
            </a:r>
          </a:p>
        </p:txBody>
      </p:sp>
      <p:pic>
        <p:nvPicPr>
          <p:cNvPr id="21" name="Segnaposto contenuto 20" descr="Immagine che contiene testo, schermata, diagramma, linea&#10;&#10;Descrizione generata automaticamente">
            <a:extLst>
              <a:ext uri="{FF2B5EF4-FFF2-40B4-BE49-F238E27FC236}">
                <a16:creationId xmlns:a16="http://schemas.microsoft.com/office/drawing/2014/main" id="{11F2CEBA-EE89-10C2-E0A8-67CA78C74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9920" y="934221"/>
            <a:ext cx="8527538" cy="3406265"/>
          </a:xfrm>
          <a:prstGeom prst="rect">
            <a:avLst/>
          </a:prstGeom>
        </p:spPr>
      </p:pic>
    </p:spTree>
    <p:extLst>
      <p:ext uri="{BB962C8B-B14F-4D97-AF65-F5344CB8AC3E}">
        <p14:creationId xmlns:p14="http://schemas.microsoft.com/office/powerpoint/2010/main" val="1187205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4540CC-3F4E-7CCC-40DD-42333FD6B112}"/>
              </a:ext>
            </a:extLst>
          </p:cNvPr>
          <p:cNvSpPr>
            <a:spLocks noGrp="1"/>
          </p:cNvSpPr>
          <p:nvPr>
            <p:ph type="title"/>
          </p:nvPr>
        </p:nvSpPr>
        <p:spPr>
          <a:xfrm>
            <a:off x="677333" y="609600"/>
            <a:ext cx="8751801" cy="1320800"/>
          </a:xfrm>
        </p:spPr>
        <p:txBody>
          <a:bodyPr/>
          <a:lstStyle/>
          <a:p>
            <a:r>
              <a:rPr lang="it-IT" dirty="0"/>
              <a:t>Analisi Leverages e distanza Cook elevata</a:t>
            </a:r>
            <a:endParaRPr lang="en-GB" dirty="0"/>
          </a:p>
        </p:txBody>
      </p:sp>
      <p:sp>
        <p:nvSpPr>
          <p:cNvPr id="3" name="Segnaposto contenuto 2">
            <a:extLst>
              <a:ext uri="{FF2B5EF4-FFF2-40B4-BE49-F238E27FC236}">
                <a16:creationId xmlns:a16="http://schemas.microsoft.com/office/drawing/2014/main" id="{EAA5B13A-7700-2B24-133D-17263E3C01D3}"/>
              </a:ext>
            </a:extLst>
          </p:cNvPr>
          <p:cNvSpPr>
            <a:spLocks noGrp="1"/>
          </p:cNvSpPr>
          <p:nvPr>
            <p:ph idx="1"/>
          </p:nvPr>
        </p:nvSpPr>
        <p:spPr/>
        <p:txBody>
          <a:bodyPr>
            <a:normAutofit lnSpcReduction="10000"/>
          </a:bodyPr>
          <a:lstStyle/>
          <a:p>
            <a:r>
              <a:rPr lang="it-IT" dirty="0"/>
              <a:t>1960</a:t>
            </a:r>
          </a:p>
          <a:p>
            <a:pPr marL="0" indent="0">
              <a:buNone/>
            </a:pPr>
            <a:r>
              <a:rPr lang="it-IT" dirty="0"/>
              <a:t>È la data di inizio della Guerra Fredda, con tensioni geopolitiche elevate tra Stati Uniti e Unione Sovietica. Che ha probabilmente segnato un aumento significativo del budget per la difesa dovuto alla corsa agli armamenti e alla necessità di mantenere un forte apparato militare. </a:t>
            </a:r>
          </a:p>
          <a:p>
            <a:pPr marL="0" indent="0">
              <a:buNone/>
            </a:pPr>
            <a:r>
              <a:rPr lang="it-IT" dirty="0"/>
              <a:t>Potrebbe anche esserci stata un'influenza su altre variabili economiche come il PIL (GDP) e l'inflazione (Inflation).</a:t>
            </a:r>
            <a:endParaRPr lang="en-GB" dirty="0"/>
          </a:p>
          <a:p>
            <a:r>
              <a:rPr lang="it-IT" dirty="0"/>
              <a:t>1991</a:t>
            </a:r>
          </a:p>
          <a:p>
            <a:pPr marL="0" indent="0">
              <a:buNone/>
            </a:pPr>
            <a:r>
              <a:rPr lang="it-IT" dirty="0"/>
              <a:t>È l'anno della dissoluzione dell'Unione Sovietica, un evento storico significativo che ha avuto un impatto globale. Questo potrebbe aver influenzato variabili come il budget per la difesa (DefenseBudget), il conflitto mondiale (World Conflict), e forse anche il prezzo del petrolio (Crude oil price) a causa dell'incertezza economica e geopolitica</a:t>
            </a:r>
          </a:p>
        </p:txBody>
      </p:sp>
    </p:spTree>
    <p:extLst>
      <p:ext uri="{BB962C8B-B14F-4D97-AF65-F5344CB8AC3E}">
        <p14:creationId xmlns:p14="http://schemas.microsoft.com/office/powerpoint/2010/main" val="914019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B82DC2-126A-C751-E757-8442490CB73C}"/>
              </a:ext>
            </a:extLst>
          </p:cNvPr>
          <p:cNvSpPr>
            <a:spLocks noGrp="1"/>
          </p:cNvSpPr>
          <p:nvPr>
            <p:ph type="title"/>
          </p:nvPr>
        </p:nvSpPr>
        <p:spPr>
          <a:xfrm>
            <a:off x="677333" y="609600"/>
            <a:ext cx="8810795" cy="1320800"/>
          </a:xfrm>
        </p:spPr>
        <p:txBody>
          <a:bodyPr/>
          <a:lstStyle/>
          <a:p>
            <a:r>
              <a:rPr lang="it-IT" dirty="0"/>
              <a:t>Analisi Leverages e distanza Cook elevata</a:t>
            </a:r>
            <a:endParaRPr lang="en-GB" dirty="0"/>
          </a:p>
        </p:txBody>
      </p:sp>
      <p:sp>
        <p:nvSpPr>
          <p:cNvPr id="3" name="Segnaposto contenuto 2">
            <a:extLst>
              <a:ext uri="{FF2B5EF4-FFF2-40B4-BE49-F238E27FC236}">
                <a16:creationId xmlns:a16="http://schemas.microsoft.com/office/drawing/2014/main" id="{259B8640-6B75-8AF9-A387-5F19CBEF17C0}"/>
              </a:ext>
            </a:extLst>
          </p:cNvPr>
          <p:cNvSpPr>
            <a:spLocks noGrp="1"/>
          </p:cNvSpPr>
          <p:nvPr>
            <p:ph idx="1"/>
          </p:nvPr>
        </p:nvSpPr>
        <p:spPr/>
        <p:txBody>
          <a:bodyPr>
            <a:normAutofit fontScale="92500" lnSpcReduction="10000"/>
          </a:bodyPr>
          <a:lstStyle/>
          <a:p>
            <a:r>
              <a:rPr lang="it-IT" dirty="0"/>
              <a:t>2008-2009-2010</a:t>
            </a:r>
          </a:p>
          <a:p>
            <a:pPr marL="0" indent="0">
              <a:buNone/>
            </a:pPr>
            <a:r>
              <a:rPr lang="it-IT" dirty="0"/>
              <a:t>Questi anni sono nel mezzo della crisi finanziaria globale iniziata nel 2008. Potrebbe aver influenzato variabili economiche chiave come il PIL (GDP), il rapporto debito/PIL (Debt/GDP), la spesa sanitaria (Health Expenditures), e altre variabili economiche e sociali</a:t>
            </a:r>
          </a:p>
          <a:p>
            <a:pPr marL="0" indent="0">
              <a:buNone/>
            </a:pPr>
            <a:r>
              <a:rPr lang="it-IT" dirty="0"/>
              <a:t>Inoltre gli USA nel periodo sono stati impegnati nella guerra in Iraq e Afghanistan:</a:t>
            </a:r>
          </a:p>
          <a:p>
            <a:pPr marL="0" indent="0">
              <a:buNone/>
            </a:pPr>
            <a:r>
              <a:rPr lang="it-IT" dirty="0"/>
              <a:t>Nel 2007, sotto l'amministrazione di George W. Bush, è stato implementato il cosiddetto "Surge" in Iraq, che ha comportato l'invio di un significativo numero di truppe aggiuntive per stabilizzare la situazione. Questo aumento delle truppe ha avuto un impatto duraturo sui costi militari nei successivi anni.</a:t>
            </a:r>
          </a:p>
          <a:p>
            <a:pPr marL="0" indent="0">
              <a:buNone/>
            </a:pPr>
            <a:r>
              <a:rPr lang="it-IT" dirty="0"/>
              <a:t>Sotto l'amministrazione di Barack Obama, nel 2009 è stata annunciata una nuova strategia per l'Afghanistan che prevedeva un aumento delle truppe (circa 30.000 soldati) e un rinnovato focus sulla contro-insurrezione. Questa strategia ha richiesto un significativo incremento di risorse.</a:t>
            </a:r>
            <a:endParaRPr lang="en-GB" dirty="0"/>
          </a:p>
        </p:txBody>
      </p:sp>
    </p:spTree>
    <p:extLst>
      <p:ext uri="{BB962C8B-B14F-4D97-AF65-F5344CB8AC3E}">
        <p14:creationId xmlns:p14="http://schemas.microsoft.com/office/powerpoint/2010/main" val="340871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11E924-3D3B-26C1-D46C-4F40BE298C14}"/>
              </a:ext>
            </a:extLst>
          </p:cNvPr>
          <p:cNvSpPr>
            <a:spLocks noGrp="1"/>
          </p:cNvSpPr>
          <p:nvPr>
            <p:ph type="title"/>
          </p:nvPr>
        </p:nvSpPr>
        <p:spPr>
          <a:xfrm>
            <a:off x="1805479" y="2705386"/>
            <a:ext cx="8581043" cy="840400"/>
          </a:xfrm>
        </p:spPr>
        <p:txBody>
          <a:bodyPr>
            <a:normAutofit/>
          </a:bodyPr>
          <a:lstStyle/>
          <a:p>
            <a:r>
              <a:rPr lang="it-IT" sz="2800" dirty="0">
                <a:solidFill>
                  <a:schemeClr val="tx1">
                    <a:lumMod val="65000"/>
                    <a:lumOff val="35000"/>
                  </a:schemeClr>
                </a:solidFill>
              </a:rPr>
              <a:t>Spiegazione a voce della scelta delle variabili</a:t>
            </a:r>
          </a:p>
        </p:txBody>
      </p:sp>
    </p:spTree>
    <p:extLst>
      <p:ext uri="{BB962C8B-B14F-4D97-AF65-F5344CB8AC3E}">
        <p14:creationId xmlns:p14="http://schemas.microsoft.com/office/powerpoint/2010/main" val="165312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0" name="Straight Connector 9">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3"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4" name="Isosceles Triangle 13">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5"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sp>
          <p:nvSpPr>
            <p:cNvPr id="16" name="Isosceles Triangle 15">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dirty="0"/>
            </a:p>
          </p:txBody>
        </p:sp>
      </p:grpSp>
      <p:sp>
        <p:nvSpPr>
          <p:cNvPr id="2" name="Titolo 1">
            <a:extLst>
              <a:ext uri="{FF2B5EF4-FFF2-40B4-BE49-F238E27FC236}">
                <a16:creationId xmlns:a16="http://schemas.microsoft.com/office/drawing/2014/main" id="{29ED3E56-A7BE-A736-1064-742E0B5D4F10}"/>
              </a:ext>
            </a:extLst>
          </p:cNvPr>
          <p:cNvSpPr>
            <a:spLocks noGrp="1"/>
          </p:cNvSpPr>
          <p:nvPr>
            <p:ph type="ctrTitle"/>
          </p:nvPr>
        </p:nvSpPr>
        <p:spPr>
          <a:xfrm>
            <a:off x="677335" y="1282701"/>
            <a:ext cx="5096060" cy="4307148"/>
          </a:xfrm>
        </p:spPr>
        <p:txBody>
          <a:bodyPr anchor="ctr">
            <a:normAutofit/>
          </a:bodyPr>
          <a:lstStyle/>
          <a:p>
            <a:r>
              <a:rPr lang="it-IT" b="1" dirty="0">
                <a:latin typeface="Arial" panose="020B0604020202020204" pitchFamily="34" charset="0"/>
                <a:cs typeface="Arial" panose="020B0604020202020204" pitchFamily="34" charset="0"/>
              </a:rPr>
              <a:t>Selezione dei regressori e analisi parametri scelti</a:t>
            </a:r>
          </a:p>
        </p:txBody>
      </p:sp>
      <p:sp>
        <p:nvSpPr>
          <p:cNvPr id="18" name="Freeform: Shape 17">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7363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E81EB-BF52-BA87-941C-5C1BB6498A4D}"/>
              </a:ext>
            </a:extLst>
          </p:cNvPr>
          <p:cNvSpPr>
            <a:spLocks noGrp="1"/>
          </p:cNvSpPr>
          <p:nvPr>
            <p:ph type="title"/>
          </p:nvPr>
        </p:nvSpPr>
        <p:spPr/>
        <p:txBody>
          <a:bodyPr/>
          <a:lstStyle/>
          <a:p>
            <a:r>
              <a:rPr lang="it-IT" dirty="0"/>
              <a:t>Bibliografia</a:t>
            </a:r>
          </a:p>
        </p:txBody>
      </p:sp>
      <p:sp>
        <p:nvSpPr>
          <p:cNvPr id="3" name="Segnaposto contenuto 2">
            <a:extLst>
              <a:ext uri="{FF2B5EF4-FFF2-40B4-BE49-F238E27FC236}">
                <a16:creationId xmlns:a16="http://schemas.microsoft.com/office/drawing/2014/main" id="{CD692937-3B32-EDC2-29BB-3FB67174854E}"/>
              </a:ext>
            </a:extLst>
          </p:cNvPr>
          <p:cNvSpPr>
            <a:spLocks noGrp="1"/>
          </p:cNvSpPr>
          <p:nvPr>
            <p:ph idx="1"/>
          </p:nvPr>
        </p:nvSpPr>
        <p:spPr>
          <a:xfrm>
            <a:off x="677334" y="1423687"/>
            <a:ext cx="8596668" cy="4965538"/>
          </a:xfrm>
        </p:spPr>
        <p:txBody>
          <a:bodyPr>
            <a:normAutofit/>
          </a:bodyPr>
          <a:lstStyle/>
          <a:p>
            <a:pPr marL="457200" indent="-457200">
              <a:buFont typeface="+mj-lt"/>
              <a:buAutoNum type="arabicPeriod"/>
            </a:pPr>
            <a:r>
              <a:rPr lang="it-IT" sz="1400" dirty="0">
                <a:hlinkClick r:id="rId2"/>
              </a:rPr>
              <a:t>https://www.macrotrends.net/global-metrics/countries/USA/united-states/military-spending-defense-budget</a:t>
            </a:r>
            <a:endParaRPr lang="it-IT" sz="1400" dirty="0"/>
          </a:p>
          <a:p>
            <a:pPr marL="457200" indent="-457200">
              <a:buFont typeface="+mj-lt"/>
              <a:buAutoNum type="arabicPeriod"/>
            </a:pPr>
            <a:r>
              <a:rPr lang="it-IT" sz="1400" dirty="0">
                <a:hlinkClick r:id="rId3"/>
              </a:rPr>
              <a:t>https://fred.stlouisfed.org/series/GDP</a:t>
            </a:r>
            <a:endParaRPr lang="it-IT" sz="1400" dirty="0"/>
          </a:p>
          <a:p>
            <a:pPr marL="457200" indent="-457200">
              <a:buFont typeface="+mj-lt"/>
              <a:buAutoNum type="arabicPeriod"/>
            </a:pPr>
            <a:r>
              <a:rPr lang="it-IT" sz="1400" dirty="0">
                <a:hlinkClick r:id="rId4"/>
              </a:rPr>
              <a:t>https://www.statista.com/statistics/1067138/population-united-states-historical/</a:t>
            </a:r>
            <a:endParaRPr lang="it-IT" sz="1400" dirty="0"/>
          </a:p>
          <a:p>
            <a:pPr marL="457200" indent="-457200">
              <a:buFont typeface="+mj-lt"/>
              <a:buAutoNum type="arabicPeriod"/>
            </a:pPr>
            <a:r>
              <a:rPr lang="it-IT" sz="1400" dirty="0">
                <a:hlinkClick r:id="rId5"/>
              </a:rPr>
              <a:t>https://www.macrotrends.net/global-metrics/countries/USA/united-states/inflation-rate-cpi</a:t>
            </a:r>
            <a:endParaRPr lang="it-IT" sz="1400" dirty="0"/>
          </a:p>
          <a:p>
            <a:pPr marL="457200" indent="-457200">
              <a:buFont typeface="+mj-lt"/>
              <a:buAutoNum type="arabicPeriod"/>
            </a:pPr>
            <a:r>
              <a:rPr lang="it-IT" sz="1400" dirty="0">
                <a:hlinkClick r:id="rId6"/>
              </a:rPr>
              <a:t>https://ourworldindata.org/war-and-peace#explore-data-on-armed-conflict-and-war</a:t>
            </a:r>
            <a:endParaRPr lang="it-IT" sz="1400" dirty="0"/>
          </a:p>
          <a:p>
            <a:pPr marL="457200" indent="-457200">
              <a:buFont typeface="+mj-lt"/>
              <a:buAutoNum type="arabicPeriod"/>
            </a:pPr>
            <a:r>
              <a:rPr lang="it-IT" sz="1400" dirty="0">
                <a:hlinkClick r:id="rId7"/>
              </a:rPr>
              <a:t>https://www.macrotrends.net/1369/crude-oil-price-history-chart</a:t>
            </a:r>
            <a:endParaRPr lang="it-IT" sz="1400" dirty="0"/>
          </a:p>
          <a:p>
            <a:pPr marL="457200" indent="-457200">
              <a:buFont typeface="+mj-lt"/>
              <a:buAutoNum type="arabicPeriod"/>
            </a:pPr>
            <a:r>
              <a:rPr lang="it-IT" sz="1400" dirty="0">
                <a:hlinkClick r:id="rId8"/>
              </a:rPr>
              <a:t>https://fred.stlouisfed.org/series/GFDEGDQ188S</a:t>
            </a:r>
            <a:endParaRPr lang="it-IT" sz="1400" dirty="0"/>
          </a:p>
          <a:p>
            <a:pPr marL="457200" indent="-457200">
              <a:buFont typeface="+mj-lt"/>
              <a:buAutoNum type="arabicPeriod"/>
            </a:pPr>
            <a:r>
              <a:rPr lang="it-IT" sz="1400" dirty="0">
                <a:hlinkClick r:id="rId9"/>
              </a:rPr>
              <a:t>https://en.wikipedia.org/wiki/Party_divisions_of_United_States_Congresses</a:t>
            </a:r>
            <a:endParaRPr lang="it-IT" sz="1400" dirty="0"/>
          </a:p>
          <a:p>
            <a:pPr marL="457200" indent="-457200">
              <a:buFont typeface="+mj-lt"/>
              <a:buAutoNum type="arabicPeriod"/>
            </a:pPr>
            <a:r>
              <a:rPr lang="it-IT" sz="1400" dirty="0">
                <a:hlinkClick r:id="rId10"/>
              </a:rPr>
              <a:t>https://fred.stlouisfed.org/series/SIPOVGINIUSA</a:t>
            </a:r>
            <a:endParaRPr lang="it-IT" sz="1400" dirty="0"/>
          </a:p>
          <a:p>
            <a:pPr marL="457200" indent="-457200">
              <a:buFont typeface="+mj-lt"/>
              <a:buAutoNum type="arabicPeriod"/>
            </a:pPr>
            <a:r>
              <a:rPr lang="it-IT" sz="1400" dirty="0">
                <a:hlinkClick r:id="rId11"/>
              </a:rPr>
              <a:t>https://www.disastercenter.com/crime/uscrime.htm</a:t>
            </a:r>
            <a:endParaRPr lang="it-IT" sz="1400" dirty="0"/>
          </a:p>
          <a:p>
            <a:pPr marL="457200" indent="-457200">
              <a:buFont typeface="+mj-lt"/>
              <a:buAutoNum type="arabicPeriod"/>
            </a:pPr>
            <a:r>
              <a:rPr lang="it-IT" sz="1400" dirty="0">
                <a:hlinkClick r:id="rId12"/>
              </a:rPr>
              <a:t>https://www.migrationpolicy.org/programs/data-hub/charts/Annual-Number-of-US-Legal-Permanent-Residents?width=850&amp;height=850&amp;iframe=true</a:t>
            </a:r>
            <a:endParaRPr lang="it-IT" sz="1400" dirty="0"/>
          </a:p>
          <a:p>
            <a:pPr marL="457200" indent="-457200">
              <a:buFont typeface="+mj-lt"/>
              <a:buAutoNum type="arabicPeriod"/>
            </a:pPr>
            <a:r>
              <a:rPr lang="it-IT" sz="1400" dirty="0">
                <a:hlinkClick r:id="rId13"/>
              </a:rPr>
              <a:t>https://www.cms.gov/data-research/statistics-trends-and-reports/national-health-expenditure-data/historical</a:t>
            </a:r>
            <a:endParaRPr lang="it-IT" sz="1400" dirty="0"/>
          </a:p>
          <a:p>
            <a:pPr marL="457200" indent="-457200">
              <a:buFont typeface="+mj-lt"/>
              <a:buAutoNum type="arabicPeriod"/>
            </a:pPr>
            <a:endParaRPr lang="it-IT" sz="1000" dirty="0"/>
          </a:p>
          <a:p>
            <a:pPr marL="457200" indent="-457200">
              <a:buFont typeface="+mj-lt"/>
              <a:buAutoNum type="arabicPeriod"/>
            </a:pPr>
            <a:endParaRPr lang="it-IT" sz="1000" dirty="0"/>
          </a:p>
        </p:txBody>
      </p:sp>
    </p:spTree>
    <p:extLst>
      <p:ext uri="{BB962C8B-B14F-4D97-AF65-F5344CB8AC3E}">
        <p14:creationId xmlns:p14="http://schemas.microsoft.com/office/powerpoint/2010/main" val="3871351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3ABD4-2566-CF2C-7DCE-E4F946434B3B}"/>
              </a:ext>
            </a:extLst>
          </p:cNvPr>
          <p:cNvSpPr>
            <a:spLocks noGrp="1"/>
          </p:cNvSpPr>
          <p:nvPr>
            <p:ph type="title"/>
          </p:nvPr>
        </p:nvSpPr>
        <p:spPr/>
        <p:txBody>
          <a:bodyPr>
            <a:normAutofit fontScale="90000"/>
          </a:bodyPr>
          <a:lstStyle/>
          <a:p>
            <a:r>
              <a:rPr lang="it-IT" dirty="0"/>
              <a:t>Analisi parametri economici (1)</a:t>
            </a:r>
            <a:br>
              <a:rPr lang="it-IT" dirty="0"/>
            </a:br>
            <a:r>
              <a:rPr lang="it-IT" dirty="0"/>
              <a:t>GDP vs Population</a:t>
            </a:r>
            <a:br>
              <a:rPr lang="it-IT" dirty="0"/>
            </a:br>
            <a:endParaRPr lang="it-IT" dirty="0"/>
          </a:p>
        </p:txBody>
      </p:sp>
      <p:sp>
        <p:nvSpPr>
          <p:cNvPr id="11" name="CasellaDiTesto 10">
            <a:extLst>
              <a:ext uri="{FF2B5EF4-FFF2-40B4-BE49-F238E27FC236}">
                <a16:creationId xmlns:a16="http://schemas.microsoft.com/office/drawing/2014/main" id="{0BB6C7FA-65D7-7C96-2D34-6248B8BB6863}"/>
              </a:ext>
            </a:extLst>
          </p:cNvPr>
          <p:cNvSpPr txBox="1"/>
          <p:nvPr/>
        </p:nvSpPr>
        <p:spPr>
          <a:xfrm>
            <a:off x="677334" y="2619326"/>
            <a:ext cx="3510115" cy="2123658"/>
          </a:xfrm>
          <a:prstGeom prst="rect">
            <a:avLst/>
          </a:prstGeom>
          <a:noFill/>
        </p:spPr>
        <p:txBody>
          <a:bodyPr wrap="square">
            <a:spAutoFit/>
          </a:bodyPr>
          <a:lstStyle/>
          <a:p>
            <a:r>
              <a:rPr lang="en-US" sz="2400" dirty="0">
                <a:solidFill>
                  <a:schemeClr val="tx1">
                    <a:lumMod val="65000"/>
                    <a:lumOff val="35000"/>
                  </a:schemeClr>
                </a:solidFill>
                <a:latin typeface="+mj-lt"/>
              </a:rPr>
              <a:t>GDP=C+I+G+(X−M)</a:t>
            </a:r>
          </a:p>
          <a:p>
            <a:r>
              <a:rPr lang="en-US" dirty="0">
                <a:solidFill>
                  <a:schemeClr val="tx1">
                    <a:lumMod val="65000"/>
                    <a:lumOff val="35000"/>
                  </a:schemeClr>
                </a:solidFill>
                <a:latin typeface="+mj-lt"/>
              </a:rPr>
              <a:t>Where:</a:t>
            </a:r>
          </a:p>
          <a:p>
            <a:pPr>
              <a:buFont typeface="Arial" panose="020B0604020202020204" pitchFamily="34" charset="0"/>
              <a:buChar char="•"/>
            </a:pPr>
            <a:r>
              <a:rPr lang="en-US" dirty="0">
                <a:solidFill>
                  <a:schemeClr val="tx1">
                    <a:lumMod val="65000"/>
                    <a:lumOff val="35000"/>
                  </a:schemeClr>
                </a:solidFill>
                <a:latin typeface="+mj-lt"/>
              </a:rPr>
              <a:t>C = Household Consumption</a:t>
            </a:r>
          </a:p>
          <a:p>
            <a:pPr>
              <a:buFont typeface="Arial" panose="020B0604020202020204" pitchFamily="34" charset="0"/>
              <a:buChar char="•"/>
            </a:pPr>
            <a:r>
              <a:rPr lang="en-US" dirty="0">
                <a:solidFill>
                  <a:schemeClr val="tx1">
                    <a:lumMod val="65000"/>
                    <a:lumOff val="35000"/>
                  </a:schemeClr>
                </a:solidFill>
                <a:latin typeface="+mj-lt"/>
              </a:rPr>
              <a:t>I = Business Investments</a:t>
            </a:r>
          </a:p>
          <a:p>
            <a:pPr>
              <a:buFont typeface="Arial" panose="020B0604020202020204" pitchFamily="34" charset="0"/>
              <a:buChar char="•"/>
            </a:pPr>
            <a:r>
              <a:rPr lang="en-US" dirty="0">
                <a:solidFill>
                  <a:schemeClr val="tx1">
                    <a:lumMod val="65000"/>
                    <a:lumOff val="35000"/>
                  </a:schemeClr>
                </a:solidFill>
                <a:latin typeface="+mj-lt"/>
              </a:rPr>
              <a:t>G = Government Spending</a:t>
            </a:r>
          </a:p>
          <a:p>
            <a:pPr>
              <a:buFont typeface="Arial" panose="020B0604020202020204" pitchFamily="34" charset="0"/>
              <a:buChar char="•"/>
            </a:pPr>
            <a:r>
              <a:rPr lang="en-US" dirty="0">
                <a:solidFill>
                  <a:schemeClr val="tx1">
                    <a:lumMod val="65000"/>
                    <a:lumOff val="35000"/>
                  </a:schemeClr>
                </a:solidFill>
                <a:latin typeface="+mj-lt"/>
              </a:rPr>
              <a:t>X = Exports</a:t>
            </a:r>
          </a:p>
          <a:p>
            <a:pPr>
              <a:buFont typeface="Arial" panose="020B0604020202020204" pitchFamily="34" charset="0"/>
              <a:buChar char="•"/>
            </a:pPr>
            <a:r>
              <a:rPr lang="en-US" dirty="0">
                <a:solidFill>
                  <a:schemeClr val="tx1">
                    <a:lumMod val="65000"/>
                    <a:lumOff val="35000"/>
                  </a:schemeClr>
                </a:solidFill>
                <a:latin typeface="+mj-lt"/>
              </a:rPr>
              <a:t>M = Imports</a:t>
            </a:r>
          </a:p>
        </p:txBody>
      </p:sp>
      <p:sp>
        <p:nvSpPr>
          <p:cNvPr id="12" name="CasellaDiTesto 11">
            <a:extLst>
              <a:ext uri="{FF2B5EF4-FFF2-40B4-BE49-F238E27FC236}">
                <a16:creationId xmlns:a16="http://schemas.microsoft.com/office/drawing/2014/main" id="{E36CAA15-A3AC-4479-0FFF-C5BA5F11FD38}"/>
              </a:ext>
            </a:extLst>
          </p:cNvPr>
          <p:cNvSpPr txBox="1"/>
          <p:nvPr/>
        </p:nvSpPr>
        <p:spPr>
          <a:xfrm>
            <a:off x="4187449" y="2803992"/>
            <a:ext cx="6095999" cy="1938992"/>
          </a:xfrm>
          <a:prstGeom prst="rect">
            <a:avLst/>
          </a:prstGeom>
          <a:noFill/>
        </p:spPr>
        <p:txBody>
          <a:bodyPr wrap="square">
            <a:spAutoFit/>
          </a:bodyPr>
          <a:lstStyle/>
          <a:p>
            <a:r>
              <a:rPr lang="en-US" sz="2000" dirty="0">
                <a:solidFill>
                  <a:schemeClr val="tx1">
                    <a:lumMod val="65000"/>
                    <a:lumOff val="35000"/>
                  </a:schemeClr>
                </a:solidFill>
                <a:latin typeface="+mj-lt"/>
              </a:rPr>
              <a:t>Oss1: In base alle formula riportata siamo portati a pensare che una popolazione più grande implichi un maggiore PIL infatti:</a:t>
            </a:r>
          </a:p>
          <a:p>
            <a:pPr marL="285750" indent="-285750">
              <a:buFont typeface="Arial" panose="020B0604020202020204" pitchFamily="34" charset="0"/>
              <a:buChar char="•"/>
            </a:pPr>
            <a:r>
              <a:rPr lang="it-IT" sz="2000" dirty="0">
                <a:solidFill>
                  <a:schemeClr val="tx1">
                    <a:lumMod val="65000"/>
                    <a:lumOff val="35000"/>
                  </a:schemeClr>
                </a:solidFill>
              </a:rPr>
              <a:t>Maggiore forza lavoro e dunque produzione</a:t>
            </a:r>
          </a:p>
          <a:p>
            <a:pPr marL="285750" indent="-285750">
              <a:buFont typeface="Arial" panose="020B0604020202020204" pitchFamily="34" charset="0"/>
              <a:buChar char="•"/>
            </a:pPr>
            <a:r>
              <a:rPr lang="it-IT" sz="2000" dirty="0">
                <a:solidFill>
                  <a:schemeClr val="tx1">
                    <a:lumMod val="65000"/>
                    <a:lumOff val="35000"/>
                  </a:schemeClr>
                </a:solidFill>
              </a:rPr>
              <a:t>Maggiore consumi</a:t>
            </a:r>
          </a:p>
          <a:p>
            <a:pPr marL="285750" indent="-285750">
              <a:buFont typeface="Arial" panose="020B0604020202020204" pitchFamily="34" charset="0"/>
              <a:buChar char="•"/>
            </a:pPr>
            <a:r>
              <a:rPr lang="it-IT" sz="2000" dirty="0">
                <a:solidFill>
                  <a:schemeClr val="tx1">
                    <a:lumMod val="65000"/>
                    <a:lumOff val="35000"/>
                  </a:schemeClr>
                </a:solidFill>
              </a:rPr>
              <a:t>Maggiori investimenti</a:t>
            </a:r>
            <a:endParaRPr lang="en-US" sz="2000" dirty="0">
              <a:solidFill>
                <a:schemeClr val="tx1">
                  <a:lumMod val="65000"/>
                  <a:lumOff val="35000"/>
                </a:schemeClr>
              </a:solidFill>
              <a:latin typeface="+mj-lt"/>
            </a:endParaRPr>
          </a:p>
        </p:txBody>
      </p:sp>
    </p:spTree>
    <p:extLst>
      <p:ext uri="{BB962C8B-B14F-4D97-AF65-F5344CB8AC3E}">
        <p14:creationId xmlns:p14="http://schemas.microsoft.com/office/powerpoint/2010/main" val="156581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E3ABD4-2566-CF2C-7DCE-E4F946434B3B}"/>
              </a:ext>
            </a:extLst>
          </p:cNvPr>
          <p:cNvSpPr>
            <a:spLocks noGrp="1"/>
          </p:cNvSpPr>
          <p:nvPr>
            <p:ph type="title"/>
          </p:nvPr>
        </p:nvSpPr>
        <p:spPr/>
        <p:txBody>
          <a:bodyPr>
            <a:normAutofit fontScale="90000"/>
          </a:bodyPr>
          <a:lstStyle/>
          <a:p>
            <a:r>
              <a:rPr lang="it-IT" dirty="0"/>
              <a:t>Analisi parametri economici (1)</a:t>
            </a:r>
            <a:br>
              <a:rPr lang="it-IT" dirty="0"/>
            </a:br>
            <a:r>
              <a:rPr lang="it-IT" dirty="0"/>
              <a:t>GDP vs Population</a:t>
            </a:r>
            <a:br>
              <a:rPr lang="it-IT" dirty="0"/>
            </a:br>
            <a:endParaRPr lang="it-IT" dirty="0"/>
          </a:p>
        </p:txBody>
      </p:sp>
      <p:sp>
        <p:nvSpPr>
          <p:cNvPr id="11" name="CasellaDiTesto 10">
            <a:extLst>
              <a:ext uri="{FF2B5EF4-FFF2-40B4-BE49-F238E27FC236}">
                <a16:creationId xmlns:a16="http://schemas.microsoft.com/office/drawing/2014/main" id="{0BB6C7FA-65D7-7C96-2D34-6248B8BB6863}"/>
              </a:ext>
            </a:extLst>
          </p:cNvPr>
          <p:cNvSpPr txBox="1"/>
          <p:nvPr/>
        </p:nvSpPr>
        <p:spPr>
          <a:xfrm>
            <a:off x="677334" y="2619326"/>
            <a:ext cx="3510115" cy="2123658"/>
          </a:xfrm>
          <a:prstGeom prst="rect">
            <a:avLst/>
          </a:prstGeom>
          <a:noFill/>
        </p:spPr>
        <p:txBody>
          <a:bodyPr wrap="square">
            <a:spAutoFit/>
          </a:bodyPr>
          <a:lstStyle/>
          <a:p>
            <a:r>
              <a:rPr lang="en-US" sz="2400" dirty="0">
                <a:solidFill>
                  <a:schemeClr val="tx1">
                    <a:lumMod val="65000"/>
                    <a:lumOff val="35000"/>
                  </a:schemeClr>
                </a:solidFill>
                <a:latin typeface="+mj-lt"/>
              </a:rPr>
              <a:t>GDP=C+I+G+(X−M)</a:t>
            </a:r>
          </a:p>
          <a:p>
            <a:r>
              <a:rPr lang="en-US" dirty="0">
                <a:solidFill>
                  <a:schemeClr val="tx1">
                    <a:lumMod val="65000"/>
                    <a:lumOff val="35000"/>
                  </a:schemeClr>
                </a:solidFill>
                <a:latin typeface="+mj-lt"/>
              </a:rPr>
              <a:t>Where:</a:t>
            </a:r>
          </a:p>
          <a:p>
            <a:pPr>
              <a:buFont typeface="Arial" panose="020B0604020202020204" pitchFamily="34" charset="0"/>
              <a:buChar char="•"/>
            </a:pPr>
            <a:r>
              <a:rPr lang="en-US" dirty="0">
                <a:solidFill>
                  <a:schemeClr val="tx1">
                    <a:lumMod val="65000"/>
                    <a:lumOff val="35000"/>
                  </a:schemeClr>
                </a:solidFill>
                <a:latin typeface="+mj-lt"/>
              </a:rPr>
              <a:t>C = Household Consumption</a:t>
            </a:r>
          </a:p>
          <a:p>
            <a:pPr>
              <a:buFont typeface="Arial" panose="020B0604020202020204" pitchFamily="34" charset="0"/>
              <a:buChar char="•"/>
            </a:pPr>
            <a:r>
              <a:rPr lang="en-US" dirty="0">
                <a:solidFill>
                  <a:schemeClr val="tx1">
                    <a:lumMod val="65000"/>
                    <a:lumOff val="35000"/>
                  </a:schemeClr>
                </a:solidFill>
                <a:latin typeface="+mj-lt"/>
              </a:rPr>
              <a:t>I = Business Investments</a:t>
            </a:r>
          </a:p>
          <a:p>
            <a:pPr>
              <a:buFont typeface="Arial" panose="020B0604020202020204" pitchFamily="34" charset="0"/>
              <a:buChar char="•"/>
            </a:pPr>
            <a:r>
              <a:rPr lang="en-US" dirty="0">
                <a:solidFill>
                  <a:schemeClr val="tx1">
                    <a:lumMod val="65000"/>
                    <a:lumOff val="35000"/>
                  </a:schemeClr>
                </a:solidFill>
                <a:latin typeface="+mj-lt"/>
              </a:rPr>
              <a:t>G = Government Spending</a:t>
            </a:r>
          </a:p>
          <a:p>
            <a:pPr>
              <a:buFont typeface="Arial" panose="020B0604020202020204" pitchFamily="34" charset="0"/>
              <a:buChar char="•"/>
            </a:pPr>
            <a:r>
              <a:rPr lang="en-US" dirty="0">
                <a:solidFill>
                  <a:schemeClr val="tx1">
                    <a:lumMod val="65000"/>
                    <a:lumOff val="35000"/>
                  </a:schemeClr>
                </a:solidFill>
                <a:latin typeface="+mj-lt"/>
              </a:rPr>
              <a:t>X = Exports</a:t>
            </a:r>
          </a:p>
          <a:p>
            <a:pPr>
              <a:buFont typeface="Arial" panose="020B0604020202020204" pitchFamily="34" charset="0"/>
              <a:buChar char="•"/>
            </a:pPr>
            <a:r>
              <a:rPr lang="en-US" dirty="0">
                <a:solidFill>
                  <a:schemeClr val="tx1">
                    <a:lumMod val="65000"/>
                    <a:lumOff val="35000"/>
                  </a:schemeClr>
                </a:solidFill>
                <a:latin typeface="+mj-lt"/>
              </a:rPr>
              <a:t>M = Imports</a:t>
            </a:r>
          </a:p>
        </p:txBody>
      </p:sp>
      <p:sp>
        <p:nvSpPr>
          <p:cNvPr id="12" name="CasellaDiTesto 11">
            <a:extLst>
              <a:ext uri="{FF2B5EF4-FFF2-40B4-BE49-F238E27FC236}">
                <a16:creationId xmlns:a16="http://schemas.microsoft.com/office/drawing/2014/main" id="{E36CAA15-A3AC-4479-0FFF-C5BA5F11FD38}"/>
              </a:ext>
            </a:extLst>
          </p:cNvPr>
          <p:cNvSpPr txBox="1"/>
          <p:nvPr/>
        </p:nvSpPr>
        <p:spPr>
          <a:xfrm>
            <a:off x="4187449" y="2803992"/>
            <a:ext cx="6095999" cy="1569660"/>
          </a:xfrm>
          <a:prstGeom prst="rect">
            <a:avLst/>
          </a:prstGeom>
          <a:noFill/>
        </p:spPr>
        <p:txBody>
          <a:bodyPr wrap="square">
            <a:spAutoFit/>
          </a:bodyPr>
          <a:lstStyle/>
          <a:p>
            <a:r>
              <a:rPr lang="en-US" sz="2400" dirty="0">
                <a:solidFill>
                  <a:schemeClr val="tx1">
                    <a:lumMod val="65000"/>
                    <a:lumOff val="35000"/>
                  </a:schemeClr>
                </a:solidFill>
                <a:latin typeface="+mj-lt"/>
              </a:rPr>
              <a:t>Oss2: L</a:t>
            </a:r>
            <a:r>
              <a:rPr lang="it-IT" sz="2400" dirty="0">
                <a:solidFill>
                  <a:schemeClr val="tx1">
                    <a:lumMod val="65000"/>
                    <a:lumOff val="35000"/>
                  </a:schemeClr>
                </a:solidFill>
              </a:rPr>
              <a:t>a qualità dell’istruzione, le competenze della forza lavoro e la salute, influiscono significativamente sulla produttività e quindi sul PIL.</a:t>
            </a:r>
            <a:endParaRPr lang="en-US" sz="2400" dirty="0">
              <a:solidFill>
                <a:schemeClr val="tx1">
                  <a:lumMod val="65000"/>
                  <a:lumOff val="35000"/>
                </a:schemeClr>
              </a:solidFill>
              <a:latin typeface="+mj-lt"/>
            </a:endParaRPr>
          </a:p>
        </p:txBody>
      </p:sp>
    </p:spTree>
    <p:extLst>
      <p:ext uri="{BB962C8B-B14F-4D97-AF65-F5344CB8AC3E}">
        <p14:creationId xmlns:p14="http://schemas.microsoft.com/office/powerpoint/2010/main" val="306675206"/>
      </p:ext>
    </p:extLst>
  </p:cSld>
  <p:clrMapOvr>
    <a:masterClrMapping/>
  </p:clrMapOvr>
</p:sld>
</file>

<file path=ppt/theme/theme1.xml><?xml version="1.0" encoding="utf-8"?>
<a:theme xmlns:a="http://schemas.openxmlformats.org/drawingml/2006/main" name="Sfaccettatura">
  <a:themeElements>
    <a:clrScheme name="Personalizzato 3">
      <a:dk1>
        <a:sysClr val="windowText" lastClr="000000"/>
      </a:dk1>
      <a:lt1>
        <a:sysClr val="window" lastClr="FFFFFF"/>
      </a:lt1>
      <a:dk2>
        <a:srgbClr val="2C3C43"/>
      </a:dk2>
      <a:lt2>
        <a:srgbClr val="EBEBEB"/>
      </a:lt2>
      <a:accent1>
        <a:srgbClr val="728FA5"/>
      </a:accent1>
      <a:accent2>
        <a:srgbClr val="728FA5"/>
      </a:accent2>
      <a:accent3>
        <a:srgbClr val="728FA5"/>
      </a:accent3>
      <a:accent4>
        <a:srgbClr val="728FA5"/>
      </a:accent4>
      <a:accent5>
        <a:srgbClr val="728FA5"/>
      </a:accent5>
      <a:accent6>
        <a:srgbClr val="728FA5"/>
      </a:accent6>
      <a:hlink>
        <a:srgbClr val="757575"/>
      </a:hlink>
      <a:folHlink>
        <a:srgbClr val="728FA5"/>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TM02900688[[fn=Sfaccettatura]]</Template>
  <TotalTime>677</TotalTime>
  <Words>3211</Words>
  <Application>Microsoft Office PowerPoint</Application>
  <PresentationFormat>Widescreen</PresentationFormat>
  <Paragraphs>323</Paragraphs>
  <Slides>42</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42</vt:i4>
      </vt:variant>
    </vt:vector>
  </HeadingPairs>
  <TitlesOfParts>
    <vt:vector size="48" baseType="lpstr">
      <vt:lpstr>Aptos</vt:lpstr>
      <vt:lpstr>Arial</vt:lpstr>
      <vt:lpstr>Cambria Math</vt:lpstr>
      <vt:lpstr>Trebuchet MS</vt:lpstr>
      <vt:lpstr>Wingdings 3</vt:lpstr>
      <vt:lpstr>Sfaccettatura</vt:lpstr>
      <vt:lpstr>Progetto di Modelli e Metodi per l’Inferenza Statistica</vt:lpstr>
      <vt:lpstr>Overview</vt:lpstr>
      <vt:lpstr>Introduzione</vt:lpstr>
      <vt:lpstr>Dataset </vt:lpstr>
      <vt:lpstr>Spiegazione a voce della scelta delle variabili</vt:lpstr>
      <vt:lpstr>Selezione dei regressori e analisi parametri scelti</vt:lpstr>
      <vt:lpstr>Bibliografia</vt:lpstr>
      <vt:lpstr>Analisi parametri economici (1) GDP vs Population </vt:lpstr>
      <vt:lpstr>Analisi parametri economici (1) GDP vs Population </vt:lpstr>
      <vt:lpstr>Analisi parametri economici (1) GDP vs Population </vt:lpstr>
      <vt:lpstr>Analisi parametri economici (2) Inflation vs Crude oil price</vt:lpstr>
      <vt:lpstr>Analisi parametri economici (3) Indice di Gini  </vt:lpstr>
      <vt:lpstr>Analisi parametri economici (3) Indice di Gini e crimini violenti  </vt:lpstr>
      <vt:lpstr>Analisi parametri economici (4) Debito/GDP e spesa sanitaria</vt:lpstr>
      <vt:lpstr>Analisi in R</vt:lpstr>
      <vt:lpstr>Collinearità delle covariate</vt:lpstr>
      <vt:lpstr>Collinearità delle covariate</vt:lpstr>
      <vt:lpstr>Ulteriori osservazioni sulle correlazioni</vt:lpstr>
      <vt:lpstr>Modello con tutte le covariate</vt:lpstr>
      <vt:lpstr>Collinearità delle covariate: Vif</vt:lpstr>
      <vt:lpstr>Selezione delle predittori: Metodo AIC</vt:lpstr>
      <vt:lpstr>Selezione delle variabili: Metodo AIC</vt:lpstr>
      <vt:lpstr>Vif con modello AIC</vt:lpstr>
      <vt:lpstr>Vif con modello AIC (senza population) </vt:lpstr>
      <vt:lpstr>Vif con modello AIC (senza population e GDP ) </vt:lpstr>
      <vt:lpstr>Verifica ipotesi: Omoschedasticità</vt:lpstr>
      <vt:lpstr>Verifica ipotesi: Gaussianità dei residui</vt:lpstr>
      <vt:lpstr>Interpretazione modello finale</vt:lpstr>
      <vt:lpstr>Tasso d’inflazione(-1345,97)</vt:lpstr>
      <vt:lpstr>Prezzo del petrolio al barile(3,88)</vt:lpstr>
      <vt:lpstr>Indice di Gini(-16,64)</vt:lpstr>
      <vt:lpstr>Percentuale della spesa sanitaria in rapporto al PIL (34.77)</vt:lpstr>
      <vt:lpstr>Indice R^2 adjusted</vt:lpstr>
      <vt:lpstr>Previsione e cross-validation su nuovo dataset [2010-2020]</vt:lpstr>
      <vt:lpstr>Previsione</vt:lpstr>
      <vt:lpstr>Overfitting</vt:lpstr>
      <vt:lpstr>Overfitting</vt:lpstr>
      <vt:lpstr>Limiti e criticità del modello</vt:lpstr>
      <vt:lpstr>Cross-validation</vt:lpstr>
      <vt:lpstr>Punti influenti</vt:lpstr>
      <vt:lpstr>Analisi Leverages e distanza Cook elevata</vt:lpstr>
      <vt:lpstr>Analisi Leverages e distanza Cook elevata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Francesco Biancini</dc:creator>
  <cp:lastModifiedBy>Salvatore Ippolito</cp:lastModifiedBy>
  <cp:revision>6</cp:revision>
  <dcterms:created xsi:type="dcterms:W3CDTF">2024-06-29T19:25:59Z</dcterms:created>
  <dcterms:modified xsi:type="dcterms:W3CDTF">2024-07-03T13:36:38Z</dcterms:modified>
</cp:coreProperties>
</file>